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8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9.xml" ContentType="application/vnd.openxmlformats-officedocument.theme+xml"/>
  <Override PartName="/ppt/slideLayouts/slideLayout78.xml" ContentType="application/vnd.openxmlformats-officedocument.presentationml.slideLayout+xml"/>
  <Override PartName="/ppt/theme/theme10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1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2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3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4.xml" ContentType="application/vnd.openxmlformats-officedocument.theme+xml"/>
  <Override PartName="/ppt/slideLayouts/slideLayout89.xml" ContentType="application/vnd.openxmlformats-officedocument.presentationml.slideLayout+xml"/>
  <Override PartName="/ppt/theme/theme15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6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5197" r:id="rId1"/>
    <p:sldMasterId id="2147485207" r:id="rId2"/>
    <p:sldMasterId id="2147485209" r:id="rId3"/>
    <p:sldMasterId id="2147485212" r:id="rId4"/>
    <p:sldMasterId id="2147485215" r:id="rId5"/>
    <p:sldMasterId id="2147485218" r:id="rId6"/>
    <p:sldMasterId id="2147485221" r:id="rId7"/>
    <p:sldMasterId id="2147485223" r:id="rId8"/>
    <p:sldMasterId id="2147485226" r:id="rId9"/>
    <p:sldMasterId id="2147485231" r:id="rId10"/>
    <p:sldMasterId id="2147485233" r:id="rId11"/>
    <p:sldMasterId id="2147485237" r:id="rId12"/>
    <p:sldMasterId id="2147485240" r:id="rId13"/>
    <p:sldMasterId id="2147485252" r:id="rId14"/>
    <p:sldMasterId id="2147485256" r:id="rId15"/>
    <p:sldMasterId id="2147485258" r:id="rId16"/>
    <p:sldMasterId id="2147485322" r:id="rId17"/>
    <p:sldMasterId id="2147485325" r:id="rId18"/>
  </p:sldMasterIdLst>
  <p:notesMasterIdLst>
    <p:notesMasterId r:id="rId30"/>
  </p:notesMasterIdLst>
  <p:handoutMasterIdLst>
    <p:handoutMasterId r:id="rId31"/>
  </p:handoutMasterIdLst>
  <p:sldIdLst>
    <p:sldId id="799" r:id="rId19"/>
    <p:sldId id="729" r:id="rId20"/>
    <p:sldId id="788" r:id="rId21"/>
    <p:sldId id="649" r:id="rId22"/>
    <p:sldId id="635" r:id="rId23"/>
    <p:sldId id="800" r:id="rId24"/>
    <p:sldId id="803" r:id="rId25"/>
    <p:sldId id="509" r:id="rId26"/>
    <p:sldId id="801" r:id="rId27"/>
    <p:sldId id="795" r:id="rId28"/>
    <p:sldId id="794" r:id="rId29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9pPr>
  </p:defaultTextStyle>
  <p:extLst>
    <p:ext uri="{521415D9-36F7-43E2-AB2F-B90AF26B5E84}">
      <p14:sectionLst xmlns:p14="http://schemas.microsoft.com/office/powerpoint/2010/main">
        <p14:section name="GTSF" id="{E60C861A-5904-48FD-808C-F7F978DDEAC0}">
          <p14:sldIdLst>
            <p14:sldId id="799"/>
            <p14:sldId id="729"/>
            <p14:sldId id="788"/>
            <p14:sldId id="649"/>
            <p14:sldId id="635"/>
            <p14:sldId id="800"/>
            <p14:sldId id="803"/>
            <p14:sldId id="509"/>
            <p14:sldId id="801"/>
            <p14:sldId id="795"/>
            <p14:sldId id="7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0" userDrawn="1">
          <p15:clr>
            <a:srgbClr val="A4A3A4"/>
          </p15:clr>
        </p15:guide>
        <p15:guide id="2" pos="5280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352" userDrawn="1">
          <p15:clr>
            <a:srgbClr val="A4A3A4"/>
          </p15:clr>
        </p15:guide>
        <p15:guide id="5" orient="horz" pos="3864" userDrawn="1">
          <p15:clr>
            <a:srgbClr val="A4A3A4"/>
          </p15:clr>
        </p15:guide>
        <p15:guide id="6" orient="horz" pos="936" userDrawn="1">
          <p15:clr>
            <a:srgbClr val="A4A3A4"/>
          </p15:clr>
        </p15:guide>
        <p15:guide id="7" orient="horz" pos="1632" userDrawn="1">
          <p15:clr>
            <a:srgbClr val="A4A3A4"/>
          </p15:clr>
        </p15:guide>
        <p15:guide id="8" orient="horz">
          <p15:clr>
            <a:srgbClr val="A4A3A4"/>
          </p15:clr>
        </p15:guide>
        <p15:guide id="9" pos="444">
          <p15:clr>
            <a:srgbClr val="A4A3A4"/>
          </p15:clr>
        </p15:guide>
        <p15:guide id="10" pos="175">
          <p15:clr>
            <a:srgbClr val="A4A3A4"/>
          </p15:clr>
        </p15:guide>
        <p15:guide id="11" pos="2880" userDrawn="1">
          <p15:clr>
            <a:srgbClr val="A4A3A4"/>
          </p15:clr>
        </p15:guide>
        <p15:guide id="12" orient="horz" pos="6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Crosby" initials="IC" lastIdx="10" clrIdx="0">
    <p:extLst/>
  </p:cmAuthor>
  <p:cmAuthor id="2" name="Gregoire Nalet" initials="GN" lastIdx="8" clrIdx="1">
    <p:extLst/>
  </p:cmAuthor>
  <p:cmAuthor id="3" name="Karen Murphy" initials="KM" lastIdx="10" clrIdx="2">
    <p:extLst/>
  </p:cmAuthor>
  <p:cmAuthor id="4" name="Kremena Tenev" initials="KT" lastIdx="14" clrIdx="3">
    <p:extLst/>
  </p:cmAuthor>
  <p:cmAuthor id="5" name="Chun Chiu Francis Anthony Leung" initials="CCFAL" lastIdx="3" clrIdx="4">
    <p:extLst/>
  </p:cmAuthor>
  <p:cmAuthor id="6" name="Jessica Camilli Bluestein" initials="JCB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BB7E"/>
    <a:srgbClr val="021F43"/>
    <a:srgbClr val="595959"/>
    <a:srgbClr val="789D4A"/>
    <a:srgbClr val="E87722"/>
    <a:srgbClr val="107E8A"/>
    <a:srgbClr val="A90025"/>
    <a:srgbClr val="02336D"/>
    <a:srgbClr val="00ADE4"/>
    <a:srgbClr val="FFC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14" autoAdjust="0"/>
    <p:restoredTop sz="94828" autoAdjust="0"/>
  </p:normalViewPr>
  <p:slideViewPr>
    <p:cSldViewPr snapToGrid="0">
      <p:cViewPr varScale="1">
        <p:scale>
          <a:sx n="131" d="100"/>
          <a:sy n="131" d="100"/>
        </p:scale>
        <p:origin x="1184" y="184"/>
      </p:cViewPr>
      <p:guideLst>
        <p:guide orient="horz" pos="240"/>
        <p:guide pos="5280"/>
        <p:guide orient="horz" pos="384"/>
        <p:guide orient="horz" pos="2352"/>
        <p:guide orient="horz" pos="3864"/>
        <p:guide orient="horz" pos="936"/>
        <p:guide orient="horz" pos="1632"/>
        <p:guide orient="horz"/>
        <p:guide pos="444"/>
        <p:guide pos="175"/>
        <p:guide pos="2880"/>
        <p:guide orient="horz" pos="6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517"/>
    </p:cViewPr>
  </p:sorterViewPr>
  <p:notesViewPr>
    <p:cSldViewPr snapToGrid="0">
      <p:cViewPr>
        <p:scale>
          <a:sx n="100" d="100"/>
          <a:sy n="100" d="100"/>
        </p:scale>
        <p:origin x="3504" y="-354"/>
      </p:cViewPr>
      <p:guideLst>
        <p:guide orient="horz" pos="2909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A419C7-C117-46F7-8C69-DA096FDBF603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1A88C83C-EF9B-456D-99D9-4A3843F3A938}">
      <dgm:prSet phldrT="[Text]" custT="1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sz="1200" b="0" dirty="0"/>
            <a:t>Demonstrate Business Case</a:t>
          </a:r>
        </a:p>
      </dgm:t>
    </dgm:pt>
    <dgm:pt modelId="{3D5C3F1E-2C63-4F13-9191-AB6FA965CA08}" type="parTrans" cxnId="{B887A64E-570A-43B5-B66A-D014BE4FBBFA}">
      <dgm:prSet/>
      <dgm:spPr/>
      <dgm:t>
        <a:bodyPr/>
        <a:lstStyle/>
        <a:p>
          <a:endParaRPr lang="en-US"/>
        </a:p>
      </dgm:t>
    </dgm:pt>
    <dgm:pt modelId="{1802F6CB-25EE-4B2B-9711-BA60E200BD4C}" type="sibTrans" cxnId="{B887A64E-570A-43B5-B66A-D014BE4FBBFA}">
      <dgm:prSet/>
      <dgm:spPr/>
      <dgm:t>
        <a:bodyPr/>
        <a:lstStyle/>
        <a:p>
          <a:endParaRPr lang="en-US" dirty="0"/>
        </a:p>
      </dgm:t>
    </dgm:pt>
    <dgm:pt modelId="{1E056276-B44A-4B53-BD16-089BF03B4A85}">
      <dgm:prSet phldrT="[Text]" custT="1"/>
      <dgm:spPr>
        <a:solidFill>
          <a:schemeClr val="tx1">
            <a:lumMod val="25000"/>
            <a:lumOff val="75000"/>
          </a:schemeClr>
        </a:solidFill>
      </dgm:spPr>
      <dgm:t>
        <a:bodyPr lIns="0" tIns="0" rIns="0" bIns="0"/>
        <a:lstStyle/>
        <a:p>
          <a:r>
            <a:rPr lang="en-US" sz="1200" b="0" dirty="0">
              <a:solidFill>
                <a:schemeClr val="tx1"/>
              </a:solidFill>
            </a:rPr>
            <a:t>Access to Finance </a:t>
          </a:r>
        </a:p>
      </dgm:t>
    </dgm:pt>
    <dgm:pt modelId="{3FB51993-09D6-452C-914B-53615D201D7C}" type="parTrans" cxnId="{96798D7D-0D55-42BE-9BA3-A65FCB75EE99}">
      <dgm:prSet/>
      <dgm:spPr/>
      <dgm:t>
        <a:bodyPr/>
        <a:lstStyle/>
        <a:p>
          <a:endParaRPr lang="en-US"/>
        </a:p>
      </dgm:t>
    </dgm:pt>
    <dgm:pt modelId="{15755860-AF4E-4933-B210-A322A9DC7CFD}" type="sibTrans" cxnId="{96798D7D-0D55-42BE-9BA3-A65FCB75EE99}">
      <dgm:prSet/>
      <dgm:spPr/>
      <dgm:t>
        <a:bodyPr/>
        <a:lstStyle/>
        <a:p>
          <a:endParaRPr lang="en-US" dirty="0"/>
        </a:p>
      </dgm:t>
    </dgm:pt>
    <dgm:pt modelId="{DADE7A45-ED61-4CDB-8212-51E11A793740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200" b="0" dirty="0"/>
            <a:t>Sector Scale-Up</a:t>
          </a:r>
        </a:p>
      </dgm:t>
    </dgm:pt>
    <dgm:pt modelId="{022F61EE-393E-468B-B786-B50469566E0D}" type="parTrans" cxnId="{26A4B0EB-8F54-4FA9-8772-E795DAD5C2CB}">
      <dgm:prSet/>
      <dgm:spPr/>
      <dgm:t>
        <a:bodyPr/>
        <a:lstStyle/>
        <a:p>
          <a:endParaRPr lang="en-US"/>
        </a:p>
      </dgm:t>
    </dgm:pt>
    <dgm:pt modelId="{2C4CC814-CD47-4497-B4AA-8FE30BE26AAB}" type="sibTrans" cxnId="{26A4B0EB-8F54-4FA9-8772-E795DAD5C2CB}">
      <dgm:prSet/>
      <dgm:spPr/>
      <dgm:t>
        <a:bodyPr/>
        <a:lstStyle/>
        <a:p>
          <a:endParaRPr lang="en-US" dirty="0"/>
        </a:p>
      </dgm:t>
    </dgm:pt>
    <dgm:pt modelId="{1E0F9006-4798-4201-9F49-B2B31AC40FDE}" type="pres">
      <dgm:prSet presAssocID="{9DA419C7-C117-46F7-8C69-DA096FDBF60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0D33294-3693-4C4E-B09B-EE45DCC7C98D}" type="pres">
      <dgm:prSet presAssocID="{1A88C83C-EF9B-456D-99D9-4A3843F3A938}" presName="gear1" presStyleLbl="node1" presStyleIdx="0" presStyleCnt="3">
        <dgm:presLayoutVars>
          <dgm:chMax val="1"/>
          <dgm:bulletEnabled val="1"/>
        </dgm:presLayoutVars>
      </dgm:prSet>
      <dgm:spPr/>
    </dgm:pt>
    <dgm:pt modelId="{6611C91A-F3A3-4960-9429-1DBC2E203503}" type="pres">
      <dgm:prSet presAssocID="{1A88C83C-EF9B-456D-99D9-4A3843F3A938}" presName="gear1srcNode" presStyleLbl="node1" presStyleIdx="0" presStyleCnt="3"/>
      <dgm:spPr/>
    </dgm:pt>
    <dgm:pt modelId="{9F6DAAAC-0F56-49F3-823D-F0C26F94541C}" type="pres">
      <dgm:prSet presAssocID="{1A88C83C-EF9B-456D-99D9-4A3843F3A938}" presName="gear1dstNode" presStyleLbl="node1" presStyleIdx="0" presStyleCnt="3"/>
      <dgm:spPr/>
    </dgm:pt>
    <dgm:pt modelId="{12C82871-011B-4B8D-B328-A057FACD52CB}" type="pres">
      <dgm:prSet presAssocID="{1E056276-B44A-4B53-BD16-089BF03B4A85}" presName="gear2" presStyleLbl="node1" presStyleIdx="1" presStyleCnt="3" custScaleX="93842">
        <dgm:presLayoutVars>
          <dgm:chMax val="1"/>
          <dgm:bulletEnabled val="1"/>
        </dgm:presLayoutVars>
      </dgm:prSet>
      <dgm:spPr/>
    </dgm:pt>
    <dgm:pt modelId="{365C584D-2935-4CC1-85C3-829237560F62}" type="pres">
      <dgm:prSet presAssocID="{1E056276-B44A-4B53-BD16-089BF03B4A85}" presName="gear2srcNode" presStyleLbl="node1" presStyleIdx="1" presStyleCnt="3"/>
      <dgm:spPr/>
    </dgm:pt>
    <dgm:pt modelId="{CEF63DD9-6B1B-4538-A58E-57FEEA8FF33B}" type="pres">
      <dgm:prSet presAssocID="{1E056276-B44A-4B53-BD16-089BF03B4A85}" presName="gear2dstNode" presStyleLbl="node1" presStyleIdx="1" presStyleCnt="3"/>
      <dgm:spPr/>
    </dgm:pt>
    <dgm:pt modelId="{FAFE9346-A271-4DF7-95FF-A65F27DDFBAF}" type="pres">
      <dgm:prSet presAssocID="{DADE7A45-ED61-4CDB-8212-51E11A793740}" presName="gear3" presStyleLbl="node1" presStyleIdx="2" presStyleCnt="3"/>
      <dgm:spPr/>
    </dgm:pt>
    <dgm:pt modelId="{4565B7FA-8DA3-4220-BE34-F91BDF667F4E}" type="pres">
      <dgm:prSet presAssocID="{DADE7A45-ED61-4CDB-8212-51E11A793740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45C7E3E4-1998-4A32-9EF9-FF3B6DA8B057}" type="pres">
      <dgm:prSet presAssocID="{DADE7A45-ED61-4CDB-8212-51E11A793740}" presName="gear3srcNode" presStyleLbl="node1" presStyleIdx="2" presStyleCnt="3"/>
      <dgm:spPr/>
    </dgm:pt>
    <dgm:pt modelId="{E960F40D-1597-476B-82F4-C6C190F039F4}" type="pres">
      <dgm:prSet presAssocID="{DADE7A45-ED61-4CDB-8212-51E11A793740}" presName="gear3dstNode" presStyleLbl="node1" presStyleIdx="2" presStyleCnt="3"/>
      <dgm:spPr/>
    </dgm:pt>
    <dgm:pt modelId="{2C764750-CA91-4AE7-8F6B-8D520D0EF25C}" type="pres">
      <dgm:prSet presAssocID="{1802F6CB-25EE-4B2B-9711-BA60E200BD4C}" presName="connector1" presStyleLbl="sibTrans2D1" presStyleIdx="0" presStyleCnt="3"/>
      <dgm:spPr/>
    </dgm:pt>
    <dgm:pt modelId="{2BF181E5-C556-4D38-BF83-8B088F598469}" type="pres">
      <dgm:prSet presAssocID="{15755860-AF4E-4933-B210-A322A9DC7CFD}" presName="connector2" presStyleLbl="sibTrans2D1" presStyleIdx="1" presStyleCnt="3"/>
      <dgm:spPr/>
    </dgm:pt>
    <dgm:pt modelId="{F8E7AEAC-E117-4536-905F-5B720E889D1F}" type="pres">
      <dgm:prSet presAssocID="{2C4CC814-CD47-4497-B4AA-8FE30BE26AAB}" presName="connector3" presStyleLbl="sibTrans2D1" presStyleIdx="2" presStyleCnt="3"/>
      <dgm:spPr/>
    </dgm:pt>
  </dgm:ptLst>
  <dgm:cxnLst>
    <dgm:cxn modelId="{E405A509-169E-4162-A1EF-E6D6EC5DD681}" type="presOf" srcId="{DADE7A45-ED61-4CDB-8212-51E11A793740}" destId="{45C7E3E4-1998-4A32-9EF9-FF3B6DA8B057}" srcOrd="2" destOrd="0" presId="urn:microsoft.com/office/officeart/2005/8/layout/gear1"/>
    <dgm:cxn modelId="{3C906B32-EE56-4264-BD9E-4BE5CD600511}" type="presOf" srcId="{1A88C83C-EF9B-456D-99D9-4A3843F3A938}" destId="{9F6DAAAC-0F56-49F3-823D-F0C26F94541C}" srcOrd="2" destOrd="0" presId="urn:microsoft.com/office/officeart/2005/8/layout/gear1"/>
    <dgm:cxn modelId="{F3CD9C3A-F4FD-405A-A286-5CFA506F0AB6}" type="presOf" srcId="{1E056276-B44A-4B53-BD16-089BF03B4A85}" destId="{CEF63DD9-6B1B-4538-A58E-57FEEA8FF33B}" srcOrd="2" destOrd="0" presId="urn:microsoft.com/office/officeart/2005/8/layout/gear1"/>
    <dgm:cxn modelId="{4AB7103C-E001-4408-B6A2-821983C2395D}" type="presOf" srcId="{DADE7A45-ED61-4CDB-8212-51E11A793740}" destId="{E960F40D-1597-476B-82F4-C6C190F039F4}" srcOrd="3" destOrd="0" presId="urn:microsoft.com/office/officeart/2005/8/layout/gear1"/>
    <dgm:cxn modelId="{B887A64E-570A-43B5-B66A-D014BE4FBBFA}" srcId="{9DA419C7-C117-46F7-8C69-DA096FDBF603}" destId="{1A88C83C-EF9B-456D-99D9-4A3843F3A938}" srcOrd="0" destOrd="0" parTransId="{3D5C3F1E-2C63-4F13-9191-AB6FA965CA08}" sibTransId="{1802F6CB-25EE-4B2B-9711-BA60E200BD4C}"/>
    <dgm:cxn modelId="{55B9075F-32C7-440A-BC15-4C9DB2991A3E}" type="presOf" srcId="{1802F6CB-25EE-4B2B-9711-BA60E200BD4C}" destId="{2C764750-CA91-4AE7-8F6B-8D520D0EF25C}" srcOrd="0" destOrd="0" presId="urn:microsoft.com/office/officeart/2005/8/layout/gear1"/>
    <dgm:cxn modelId="{82FA7B5F-8C15-4A75-B3DB-A1DA65843BB8}" type="presOf" srcId="{2C4CC814-CD47-4497-B4AA-8FE30BE26AAB}" destId="{F8E7AEAC-E117-4536-905F-5B720E889D1F}" srcOrd="0" destOrd="0" presId="urn:microsoft.com/office/officeart/2005/8/layout/gear1"/>
    <dgm:cxn modelId="{1D7F7462-3229-4D50-92DE-87F806A4459B}" type="presOf" srcId="{9DA419C7-C117-46F7-8C69-DA096FDBF603}" destId="{1E0F9006-4798-4201-9F49-B2B31AC40FDE}" srcOrd="0" destOrd="0" presId="urn:microsoft.com/office/officeart/2005/8/layout/gear1"/>
    <dgm:cxn modelId="{96798D7D-0D55-42BE-9BA3-A65FCB75EE99}" srcId="{9DA419C7-C117-46F7-8C69-DA096FDBF603}" destId="{1E056276-B44A-4B53-BD16-089BF03B4A85}" srcOrd="1" destOrd="0" parTransId="{3FB51993-09D6-452C-914B-53615D201D7C}" sibTransId="{15755860-AF4E-4933-B210-A322A9DC7CFD}"/>
    <dgm:cxn modelId="{DABD6486-A89B-427B-AED2-2A8D2753D31C}" type="presOf" srcId="{1A88C83C-EF9B-456D-99D9-4A3843F3A938}" destId="{6611C91A-F3A3-4960-9429-1DBC2E203503}" srcOrd="1" destOrd="0" presId="urn:microsoft.com/office/officeart/2005/8/layout/gear1"/>
    <dgm:cxn modelId="{791A388A-1083-41A0-AAFB-1972B0205556}" type="presOf" srcId="{1A88C83C-EF9B-456D-99D9-4A3843F3A938}" destId="{10D33294-3693-4C4E-B09B-EE45DCC7C98D}" srcOrd="0" destOrd="0" presId="urn:microsoft.com/office/officeart/2005/8/layout/gear1"/>
    <dgm:cxn modelId="{B99F7B95-9C4B-4479-BF7D-801339DEB479}" type="presOf" srcId="{DADE7A45-ED61-4CDB-8212-51E11A793740}" destId="{4565B7FA-8DA3-4220-BE34-F91BDF667F4E}" srcOrd="1" destOrd="0" presId="urn:microsoft.com/office/officeart/2005/8/layout/gear1"/>
    <dgm:cxn modelId="{3A5C3BAD-9407-4BFB-866A-CC1279A373C7}" type="presOf" srcId="{15755860-AF4E-4933-B210-A322A9DC7CFD}" destId="{2BF181E5-C556-4D38-BF83-8B088F598469}" srcOrd="0" destOrd="0" presId="urn:microsoft.com/office/officeart/2005/8/layout/gear1"/>
    <dgm:cxn modelId="{666F98BD-C4D0-46B5-BE9E-8CC59C96503A}" type="presOf" srcId="{1E056276-B44A-4B53-BD16-089BF03B4A85}" destId="{365C584D-2935-4CC1-85C3-829237560F62}" srcOrd="1" destOrd="0" presId="urn:microsoft.com/office/officeart/2005/8/layout/gear1"/>
    <dgm:cxn modelId="{AE1EA2CA-97AC-42C1-A4C5-3602F94168C0}" type="presOf" srcId="{1E056276-B44A-4B53-BD16-089BF03B4A85}" destId="{12C82871-011B-4B8D-B328-A057FACD52CB}" srcOrd="0" destOrd="0" presId="urn:microsoft.com/office/officeart/2005/8/layout/gear1"/>
    <dgm:cxn modelId="{F8ED69E1-5BCE-46AE-9F6A-85536D165123}" type="presOf" srcId="{DADE7A45-ED61-4CDB-8212-51E11A793740}" destId="{FAFE9346-A271-4DF7-95FF-A65F27DDFBAF}" srcOrd="0" destOrd="0" presId="urn:microsoft.com/office/officeart/2005/8/layout/gear1"/>
    <dgm:cxn modelId="{26A4B0EB-8F54-4FA9-8772-E795DAD5C2CB}" srcId="{9DA419C7-C117-46F7-8C69-DA096FDBF603}" destId="{DADE7A45-ED61-4CDB-8212-51E11A793740}" srcOrd="2" destOrd="0" parTransId="{022F61EE-393E-468B-B786-B50469566E0D}" sibTransId="{2C4CC814-CD47-4497-B4AA-8FE30BE26AAB}"/>
    <dgm:cxn modelId="{4961D008-82CF-43D8-8AEF-0946A3DA8FDC}" type="presParOf" srcId="{1E0F9006-4798-4201-9F49-B2B31AC40FDE}" destId="{10D33294-3693-4C4E-B09B-EE45DCC7C98D}" srcOrd="0" destOrd="0" presId="urn:microsoft.com/office/officeart/2005/8/layout/gear1"/>
    <dgm:cxn modelId="{820AE386-0E2A-4DD6-AD3D-35B11EE58A5C}" type="presParOf" srcId="{1E0F9006-4798-4201-9F49-B2B31AC40FDE}" destId="{6611C91A-F3A3-4960-9429-1DBC2E203503}" srcOrd="1" destOrd="0" presId="urn:microsoft.com/office/officeart/2005/8/layout/gear1"/>
    <dgm:cxn modelId="{26EF4F14-BFC2-4FD2-AEA4-E8D8557D3261}" type="presParOf" srcId="{1E0F9006-4798-4201-9F49-B2B31AC40FDE}" destId="{9F6DAAAC-0F56-49F3-823D-F0C26F94541C}" srcOrd="2" destOrd="0" presId="urn:microsoft.com/office/officeart/2005/8/layout/gear1"/>
    <dgm:cxn modelId="{8CD21B97-120C-40B3-825B-F14A91C62942}" type="presParOf" srcId="{1E0F9006-4798-4201-9F49-B2B31AC40FDE}" destId="{12C82871-011B-4B8D-B328-A057FACD52CB}" srcOrd="3" destOrd="0" presId="urn:microsoft.com/office/officeart/2005/8/layout/gear1"/>
    <dgm:cxn modelId="{F5F7167C-8370-4A08-9B38-D027E52E5EDD}" type="presParOf" srcId="{1E0F9006-4798-4201-9F49-B2B31AC40FDE}" destId="{365C584D-2935-4CC1-85C3-829237560F62}" srcOrd="4" destOrd="0" presId="urn:microsoft.com/office/officeart/2005/8/layout/gear1"/>
    <dgm:cxn modelId="{A44BEF27-0379-429A-B872-91B85FB95F61}" type="presParOf" srcId="{1E0F9006-4798-4201-9F49-B2B31AC40FDE}" destId="{CEF63DD9-6B1B-4538-A58E-57FEEA8FF33B}" srcOrd="5" destOrd="0" presId="urn:microsoft.com/office/officeart/2005/8/layout/gear1"/>
    <dgm:cxn modelId="{C6C813B2-48F5-4C89-B391-AFAC16923310}" type="presParOf" srcId="{1E0F9006-4798-4201-9F49-B2B31AC40FDE}" destId="{FAFE9346-A271-4DF7-95FF-A65F27DDFBAF}" srcOrd="6" destOrd="0" presId="urn:microsoft.com/office/officeart/2005/8/layout/gear1"/>
    <dgm:cxn modelId="{1DCD6A29-366B-4E35-A3F8-B7479911E122}" type="presParOf" srcId="{1E0F9006-4798-4201-9F49-B2B31AC40FDE}" destId="{4565B7FA-8DA3-4220-BE34-F91BDF667F4E}" srcOrd="7" destOrd="0" presId="urn:microsoft.com/office/officeart/2005/8/layout/gear1"/>
    <dgm:cxn modelId="{EEE6C623-F4EF-4F00-BAD7-A654FF85B610}" type="presParOf" srcId="{1E0F9006-4798-4201-9F49-B2B31AC40FDE}" destId="{45C7E3E4-1998-4A32-9EF9-FF3B6DA8B057}" srcOrd="8" destOrd="0" presId="urn:microsoft.com/office/officeart/2005/8/layout/gear1"/>
    <dgm:cxn modelId="{C6477022-9628-40B8-ADAC-82B37C8604B4}" type="presParOf" srcId="{1E0F9006-4798-4201-9F49-B2B31AC40FDE}" destId="{E960F40D-1597-476B-82F4-C6C190F039F4}" srcOrd="9" destOrd="0" presId="urn:microsoft.com/office/officeart/2005/8/layout/gear1"/>
    <dgm:cxn modelId="{FFC5D490-77EA-4219-9F63-B10D4B20B8A1}" type="presParOf" srcId="{1E0F9006-4798-4201-9F49-B2B31AC40FDE}" destId="{2C764750-CA91-4AE7-8F6B-8D520D0EF25C}" srcOrd="10" destOrd="0" presId="urn:microsoft.com/office/officeart/2005/8/layout/gear1"/>
    <dgm:cxn modelId="{A302977A-FA53-417B-9C5F-3AD554950392}" type="presParOf" srcId="{1E0F9006-4798-4201-9F49-B2B31AC40FDE}" destId="{2BF181E5-C556-4D38-BF83-8B088F598469}" srcOrd="11" destOrd="0" presId="urn:microsoft.com/office/officeart/2005/8/layout/gear1"/>
    <dgm:cxn modelId="{2FE0B48F-0E6C-42B3-A0CD-0894CA293300}" type="presParOf" srcId="{1E0F9006-4798-4201-9F49-B2B31AC40FDE}" destId="{F8E7AEAC-E117-4536-905F-5B720E889D1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AD642A-1A98-4780-A358-7F58EF56A0F4}" type="doc">
      <dgm:prSet loTypeId="urn:microsoft.com/office/officeart/2005/8/layout/vList4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BAEAD5CE-F872-46CC-9B49-E35EF204530E}">
      <dgm:prSet custT="1"/>
      <dgm:spPr>
        <a:solidFill>
          <a:schemeClr val="bg1"/>
        </a:solidFill>
      </dgm:spPr>
      <dgm:t>
        <a:bodyPr/>
        <a:lstStyle/>
        <a:p>
          <a:pPr algn="l" rtl="0"/>
          <a:r>
            <a:rPr lang="en-US" sz="1200" u="none" dirty="0">
              <a:solidFill>
                <a:schemeClr val="tx1"/>
              </a:solidFill>
            </a:rPr>
            <a:t>Practical manufacturing supply chain solutions </a:t>
          </a:r>
          <a:r>
            <a:rPr lang="en-US" sz="1200" dirty="0">
              <a:solidFill>
                <a:schemeClr val="tx1"/>
              </a:solidFill>
            </a:rPr>
            <a:t>to address climate risks, reduce operating costs, and increase productivity</a:t>
          </a:r>
        </a:p>
      </dgm:t>
    </dgm:pt>
    <dgm:pt modelId="{FC9FE7D3-5922-4C31-AB5D-5AF7413F7670}" type="parTrans" cxnId="{07C3CF36-47D4-4289-BBFA-71549CA4161F}">
      <dgm:prSet/>
      <dgm:spPr/>
      <dgm:t>
        <a:bodyPr/>
        <a:lstStyle/>
        <a:p>
          <a:endParaRPr lang="en-US"/>
        </a:p>
      </dgm:t>
    </dgm:pt>
    <dgm:pt modelId="{E7155AAE-2381-4091-98FD-C98848DF599B}" type="sibTrans" cxnId="{07C3CF36-47D4-4289-BBFA-71549CA4161F}">
      <dgm:prSet/>
      <dgm:spPr/>
      <dgm:t>
        <a:bodyPr/>
        <a:lstStyle/>
        <a:p>
          <a:endParaRPr lang="en-US"/>
        </a:p>
      </dgm:t>
    </dgm:pt>
    <dgm:pt modelId="{E70CC598-9E70-45CA-86F9-9EE001B5B6BA}">
      <dgm:prSet custT="1"/>
      <dgm:spPr>
        <a:solidFill>
          <a:schemeClr val="bg1"/>
        </a:solidFill>
      </dgm:spPr>
      <dgm:t>
        <a:bodyPr/>
        <a:lstStyle/>
        <a:p>
          <a:pPr algn="l" rtl="0"/>
          <a:r>
            <a:rPr lang="en-US" sz="1200" dirty="0">
              <a:solidFill>
                <a:schemeClr val="tx1"/>
              </a:solidFill>
            </a:rPr>
            <a:t>Simple low-cost modifications as well as </a:t>
          </a:r>
          <a:r>
            <a:rPr lang="en-US" sz="1200" u="none" dirty="0">
              <a:solidFill>
                <a:schemeClr val="tx1"/>
              </a:solidFill>
            </a:rPr>
            <a:t>more expensive and complex projects </a:t>
          </a:r>
          <a:r>
            <a:rPr lang="en-US" sz="1200" dirty="0">
              <a:solidFill>
                <a:schemeClr val="tx1"/>
              </a:solidFill>
            </a:rPr>
            <a:t>with good </a:t>
          </a:r>
          <a:r>
            <a:rPr lang="en-US" sz="1200" u="none" dirty="0">
              <a:solidFill>
                <a:schemeClr val="tx1"/>
              </a:solidFill>
            </a:rPr>
            <a:t>developmental impacts</a:t>
          </a:r>
        </a:p>
      </dgm:t>
    </dgm:pt>
    <dgm:pt modelId="{04380369-1546-4B73-8762-EC503B332FFA}" type="parTrans" cxnId="{31F19D44-DA4F-4B18-BB13-369269BEA534}">
      <dgm:prSet/>
      <dgm:spPr/>
      <dgm:t>
        <a:bodyPr/>
        <a:lstStyle/>
        <a:p>
          <a:endParaRPr lang="en-US"/>
        </a:p>
      </dgm:t>
    </dgm:pt>
    <dgm:pt modelId="{0148030E-9DC8-4AC5-B586-9FBE79B183B5}" type="sibTrans" cxnId="{31F19D44-DA4F-4B18-BB13-369269BEA534}">
      <dgm:prSet/>
      <dgm:spPr/>
      <dgm:t>
        <a:bodyPr/>
        <a:lstStyle/>
        <a:p>
          <a:endParaRPr lang="en-US"/>
        </a:p>
      </dgm:t>
    </dgm:pt>
    <dgm:pt modelId="{726FF61A-7976-43F8-B4B3-7D7B7D3B63EB}">
      <dgm:prSet custT="1"/>
      <dgm:spPr>
        <a:solidFill>
          <a:schemeClr val="bg1"/>
        </a:solidFill>
      </dgm:spPr>
      <dgm:t>
        <a:bodyPr/>
        <a:lstStyle/>
        <a:p>
          <a:pPr algn="l" rtl="0"/>
          <a:r>
            <a:rPr lang="en-US" sz="1200" dirty="0">
              <a:solidFill>
                <a:schemeClr val="tx1"/>
              </a:solidFill>
            </a:rPr>
            <a:t>Beyond consultant audits and studies to project implementation, </a:t>
          </a:r>
          <a:r>
            <a:rPr lang="en-US" sz="1200" u="none" dirty="0">
              <a:solidFill>
                <a:schemeClr val="tx1"/>
              </a:solidFill>
            </a:rPr>
            <a:t>financing facilitation, and sector scale-up</a:t>
          </a:r>
        </a:p>
      </dgm:t>
    </dgm:pt>
    <dgm:pt modelId="{17DED705-FD00-485E-BCD5-68E6DEC89E8B}" type="parTrans" cxnId="{AA53A4FC-6FD9-4735-A44E-4230CA00C049}">
      <dgm:prSet/>
      <dgm:spPr/>
      <dgm:t>
        <a:bodyPr/>
        <a:lstStyle/>
        <a:p>
          <a:endParaRPr lang="en-US"/>
        </a:p>
      </dgm:t>
    </dgm:pt>
    <dgm:pt modelId="{35B67A0C-8885-4379-B5A5-810689F9606F}" type="sibTrans" cxnId="{AA53A4FC-6FD9-4735-A44E-4230CA00C049}">
      <dgm:prSet/>
      <dgm:spPr/>
      <dgm:t>
        <a:bodyPr/>
        <a:lstStyle/>
        <a:p>
          <a:endParaRPr lang="en-US"/>
        </a:p>
      </dgm:t>
    </dgm:pt>
    <dgm:pt modelId="{AA16CDD4-85A0-422F-B520-77E8E80EF11E}">
      <dgm:prSet custT="1"/>
      <dgm:spPr>
        <a:solidFill>
          <a:schemeClr val="bg1"/>
        </a:solidFill>
      </dgm:spPr>
      <dgm:t>
        <a:bodyPr/>
        <a:lstStyle/>
        <a:p>
          <a:pPr algn="l" rtl="0"/>
          <a:r>
            <a:rPr lang="en-US" sz="1200" u="none" dirty="0">
              <a:solidFill>
                <a:schemeClr val="tx1"/>
              </a:solidFill>
            </a:rPr>
            <a:t>Leverage impacts </a:t>
          </a:r>
          <a:r>
            <a:rPr lang="en-US" sz="1200" dirty="0">
              <a:solidFill>
                <a:schemeClr val="tx1"/>
              </a:solidFill>
            </a:rPr>
            <a:t>by engaging with </a:t>
          </a:r>
          <a:r>
            <a:rPr lang="en-US" sz="1200" u="none" dirty="0">
              <a:solidFill>
                <a:schemeClr val="tx1"/>
              </a:solidFill>
            </a:rPr>
            <a:t>multiple global brands</a:t>
          </a:r>
          <a:r>
            <a:rPr lang="en-US" sz="1200" dirty="0">
              <a:solidFill>
                <a:schemeClr val="tx1"/>
              </a:solidFill>
            </a:rPr>
            <a:t>, NGOs, associations, and government stakeholders</a:t>
          </a:r>
        </a:p>
      </dgm:t>
    </dgm:pt>
    <dgm:pt modelId="{93527E72-0D23-432E-BA59-9D11D8B36F27}" type="parTrans" cxnId="{7B1756A5-E74F-421C-94DB-59C44DC2B037}">
      <dgm:prSet/>
      <dgm:spPr/>
      <dgm:t>
        <a:bodyPr/>
        <a:lstStyle/>
        <a:p>
          <a:endParaRPr lang="en-US"/>
        </a:p>
      </dgm:t>
    </dgm:pt>
    <dgm:pt modelId="{3526E82B-79BB-4EAE-9927-B05893BBB6BD}" type="sibTrans" cxnId="{7B1756A5-E74F-421C-94DB-59C44DC2B037}">
      <dgm:prSet/>
      <dgm:spPr/>
      <dgm:t>
        <a:bodyPr/>
        <a:lstStyle/>
        <a:p>
          <a:endParaRPr lang="en-US"/>
        </a:p>
      </dgm:t>
    </dgm:pt>
    <dgm:pt modelId="{D63B6EF4-EAD4-4012-8DFB-6F8722D8D984}" type="pres">
      <dgm:prSet presAssocID="{F2AD642A-1A98-4780-A358-7F58EF56A0F4}" presName="linear" presStyleCnt="0">
        <dgm:presLayoutVars>
          <dgm:dir/>
          <dgm:resizeHandles val="exact"/>
        </dgm:presLayoutVars>
      </dgm:prSet>
      <dgm:spPr/>
    </dgm:pt>
    <dgm:pt modelId="{7ED3E7A5-C070-4DBB-A481-15084F1D0784}" type="pres">
      <dgm:prSet presAssocID="{BAEAD5CE-F872-46CC-9B49-E35EF204530E}" presName="comp" presStyleCnt="0"/>
      <dgm:spPr/>
    </dgm:pt>
    <dgm:pt modelId="{9DB73618-9E29-4BB0-97A2-F6C4A2C812A3}" type="pres">
      <dgm:prSet presAssocID="{BAEAD5CE-F872-46CC-9B49-E35EF204530E}" presName="box" presStyleLbl="node1" presStyleIdx="0" presStyleCnt="4"/>
      <dgm:spPr/>
    </dgm:pt>
    <dgm:pt modelId="{ADA5FE34-4C44-4926-9770-13F7A452A2E7}" type="pres">
      <dgm:prSet presAssocID="{BAEAD5CE-F872-46CC-9B49-E35EF204530E}" presName="img" presStyleLbl="fgImgPlace1" presStyleIdx="0" presStyleCnt="4" custScaleX="8078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3BAB34E-D3B4-4524-AEE9-AF5668EC1BEE}" type="pres">
      <dgm:prSet presAssocID="{BAEAD5CE-F872-46CC-9B49-E35EF204530E}" presName="text" presStyleLbl="node1" presStyleIdx="0" presStyleCnt="4">
        <dgm:presLayoutVars>
          <dgm:bulletEnabled val="1"/>
        </dgm:presLayoutVars>
      </dgm:prSet>
      <dgm:spPr/>
    </dgm:pt>
    <dgm:pt modelId="{974DE652-ADA3-4EC4-A02B-096A16D4CF66}" type="pres">
      <dgm:prSet presAssocID="{E7155AAE-2381-4091-98FD-C98848DF599B}" presName="spacer" presStyleCnt="0"/>
      <dgm:spPr/>
    </dgm:pt>
    <dgm:pt modelId="{727B03D8-A3A0-43D9-B79A-F465D0446BD3}" type="pres">
      <dgm:prSet presAssocID="{E70CC598-9E70-45CA-86F9-9EE001B5B6BA}" presName="comp" presStyleCnt="0"/>
      <dgm:spPr/>
    </dgm:pt>
    <dgm:pt modelId="{BD5E71C6-86E3-45D5-8414-D3F782C06521}" type="pres">
      <dgm:prSet presAssocID="{E70CC598-9E70-45CA-86F9-9EE001B5B6BA}" presName="box" presStyleLbl="node1" presStyleIdx="1" presStyleCnt="4"/>
      <dgm:spPr/>
    </dgm:pt>
    <dgm:pt modelId="{0DD760B8-DDC9-47D3-8F6C-680755773F1F}" type="pres">
      <dgm:prSet presAssocID="{E70CC598-9E70-45CA-86F9-9EE001B5B6BA}" presName="img" presStyleLbl="fgImgPlace1" presStyleIdx="1" presStyleCnt="4" custScaleX="77393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F4F5F4BF-EBFC-4735-A5D3-DD3873C3B124}" type="pres">
      <dgm:prSet presAssocID="{E70CC598-9E70-45CA-86F9-9EE001B5B6BA}" presName="text" presStyleLbl="node1" presStyleIdx="1" presStyleCnt="4">
        <dgm:presLayoutVars>
          <dgm:bulletEnabled val="1"/>
        </dgm:presLayoutVars>
      </dgm:prSet>
      <dgm:spPr/>
    </dgm:pt>
    <dgm:pt modelId="{0BA70221-EC06-47AD-BB64-2B2A88501156}" type="pres">
      <dgm:prSet presAssocID="{0148030E-9DC8-4AC5-B586-9FBE79B183B5}" presName="spacer" presStyleCnt="0"/>
      <dgm:spPr/>
    </dgm:pt>
    <dgm:pt modelId="{FACD116A-4903-4869-A2AA-ECA7FC305D0E}" type="pres">
      <dgm:prSet presAssocID="{726FF61A-7976-43F8-B4B3-7D7B7D3B63EB}" presName="comp" presStyleCnt="0"/>
      <dgm:spPr/>
    </dgm:pt>
    <dgm:pt modelId="{6141135A-E5C2-4000-BEF9-CC9075C7B76A}" type="pres">
      <dgm:prSet presAssocID="{726FF61A-7976-43F8-B4B3-7D7B7D3B63EB}" presName="box" presStyleLbl="node1" presStyleIdx="2" presStyleCnt="4"/>
      <dgm:spPr/>
    </dgm:pt>
    <dgm:pt modelId="{45BE799B-5E8C-4C76-8E44-ED9C9DCF31A4}" type="pres">
      <dgm:prSet presAssocID="{726FF61A-7976-43F8-B4B3-7D7B7D3B63EB}" presName="img" presStyleLbl="fgImgPlace1" presStyleIdx="2" presStyleCnt="4" custScaleX="7066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78E9FF0-DB67-4165-8858-240C8697B822}" type="pres">
      <dgm:prSet presAssocID="{726FF61A-7976-43F8-B4B3-7D7B7D3B63EB}" presName="text" presStyleLbl="node1" presStyleIdx="2" presStyleCnt="4">
        <dgm:presLayoutVars>
          <dgm:bulletEnabled val="1"/>
        </dgm:presLayoutVars>
      </dgm:prSet>
      <dgm:spPr/>
    </dgm:pt>
    <dgm:pt modelId="{BCA18361-3061-4099-9AD3-93738D155F5B}" type="pres">
      <dgm:prSet presAssocID="{35B67A0C-8885-4379-B5A5-810689F9606F}" presName="spacer" presStyleCnt="0"/>
      <dgm:spPr/>
    </dgm:pt>
    <dgm:pt modelId="{285C5017-0A3D-4CF0-9784-9538C90B879D}" type="pres">
      <dgm:prSet presAssocID="{AA16CDD4-85A0-422F-B520-77E8E80EF11E}" presName="comp" presStyleCnt="0"/>
      <dgm:spPr/>
    </dgm:pt>
    <dgm:pt modelId="{2B02D55B-C019-4DA2-AEE2-7A3EFC0C7AFC}" type="pres">
      <dgm:prSet presAssocID="{AA16CDD4-85A0-422F-B520-77E8E80EF11E}" presName="box" presStyleLbl="node1" presStyleIdx="3" presStyleCnt="4"/>
      <dgm:spPr/>
    </dgm:pt>
    <dgm:pt modelId="{8938234F-0199-4EA1-84E2-E4BB4F9047DE}" type="pres">
      <dgm:prSet presAssocID="{AA16CDD4-85A0-422F-B520-77E8E80EF11E}" presName="img" presStyleLbl="fgImgPlace1" presStyleIdx="3" presStyleCnt="4" custScaleX="80758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B0CACA03-BDD0-40B5-88F9-7ACEBAA5ACF0}" type="pres">
      <dgm:prSet presAssocID="{AA16CDD4-85A0-422F-B520-77E8E80EF11E}" presName="text" presStyleLbl="node1" presStyleIdx="3" presStyleCnt="4">
        <dgm:presLayoutVars>
          <dgm:bulletEnabled val="1"/>
        </dgm:presLayoutVars>
      </dgm:prSet>
      <dgm:spPr/>
    </dgm:pt>
  </dgm:ptLst>
  <dgm:cxnLst>
    <dgm:cxn modelId="{3BB23A2A-627B-443C-AC20-9481EE019321}" type="presOf" srcId="{AA16CDD4-85A0-422F-B520-77E8E80EF11E}" destId="{2B02D55B-C019-4DA2-AEE2-7A3EFC0C7AFC}" srcOrd="0" destOrd="0" presId="urn:microsoft.com/office/officeart/2005/8/layout/vList4"/>
    <dgm:cxn modelId="{07C3CF36-47D4-4289-BBFA-71549CA4161F}" srcId="{F2AD642A-1A98-4780-A358-7F58EF56A0F4}" destId="{BAEAD5CE-F872-46CC-9B49-E35EF204530E}" srcOrd="0" destOrd="0" parTransId="{FC9FE7D3-5922-4C31-AB5D-5AF7413F7670}" sibTransId="{E7155AAE-2381-4091-98FD-C98848DF599B}"/>
    <dgm:cxn modelId="{31F19D44-DA4F-4B18-BB13-369269BEA534}" srcId="{F2AD642A-1A98-4780-A358-7F58EF56A0F4}" destId="{E70CC598-9E70-45CA-86F9-9EE001B5B6BA}" srcOrd="1" destOrd="0" parTransId="{04380369-1546-4B73-8762-EC503B332FFA}" sibTransId="{0148030E-9DC8-4AC5-B586-9FBE79B183B5}"/>
    <dgm:cxn modelId="{256DAE65-28DF-4750-AAA0-4A1443028F85}" type="presOf" srcId="{E70CC598-9E70-45CA-86F9-9EE001B5B6BA}" destId="{F4F5F4BF-EBFC-4735-A5D3-DD3873C3B124}" srcOrd="1" destOrd="0" presId="urn:microsoft.com/office/officeart/2005/8/layout/vList4"/>
    <dgm:cxn modelId="{91DB4A77-116E-42EB-8803-52881C65DC24}" type="presOf" srcId="{726FF61A-7976-43F8-B4B3-7D7B7D3B63EB}" destId="{B78E9FF0-DB67-4165-8858-240C8697B822}" srcOrd="1" destOrd="0" presId="urn:microsoft.com/office/officeart/2005/8/layout/vList4"/>
    <dgm:cxn modelId="{D1877184-D08E-4361-8739-D173CA34C7B5}" type="presOf" srcId="{BAEAD5CE-F872-46CC-9B49-E35EF204530E}" destId="{53BAB34E-D3B4-4524-AEE9-AF5668EC1BEE}" srcOrd="1" destOrd="0" presId="urn:microsoft.com/office/officeart/2005/8/layout/vList4"/>
    <dgm:cxn modelId="{EBBC17A0-7E3E-42D4-9E0C-83A96C7534E1}" type="presOf" srcId="{E70CC598-9E70-45CA-86F9-9EE001B5B6BA}" destId="{BD5E71C6-86E3-45D5-8414-D3F782C06521}" srcOrd="0" destOrd="0" presId="urn:microsoft.com/office/officeart/2005/8/layout/vList4"/>
    <dgm:cxn modelId="{C1E0DDA0-B11B-4EB8-9221-947E177CCDE1}" type="presOf" srcId="{BAEAD5CE-F872-46CC-9B49-E35EF204530E}" destId="{9DB73618-9E29-4BB0-97A2-F6C4A2C812A3}" srcOrd="0" destOrd="0" presId="urn:microsoft.com/office/officeart/2005/8/layout/vList4"/>
    <dgm:cxn modelId="{4A2185A1-8036-43B5-BD47-AB5D5A16417D}" type="presOf" srcId="{F2AD642A-1A98-4780-A358-7F58EF56A0F4}" destId="{D63B6EF4-EAD4-4012-8DFB-6F8722D8D984}" srcOrd="0" destOrd="0" presId="urn:microsoft.com/office/officeart/2005/8/layout/vList4"/>
    <dgm:cxn modelId="{F5296CA3-7C86-4E9B-95DD-EC717D2593AC}" type="presOf" srcId="{AA16CDD4-85A0-422F-B520-77E8E80EF11E}" destId="{B0CACA03-BDD0-40B5-88F9-7ACEBAA5ACF0}" srcOrd="1" destOrd="0" presId="urn:microsoft.com/office/officeart/2005/8/layout/vList4"/>
    <dgm:cxn modelId="{7B1756A5-E74F-421C-94DB-59C44DC2B037}" srcId="{F2AD642A-1A98-4780-A358-7F58EF56A0F4}" destId="{AA16CDD4-85A0-422F-B520-77E8E80EF11E}" srcOrd="3" destOrd="0" parTransId="{93527E72-0D23-432E-BA59-9D11D8B36F27}" sibTransId="{3526E82B-79BB-4EAE-9927-B05893BBB6BD}"/>
    <dgm:cxn modelId="{BC0110D5-148C-4839-BA77-A18D0C49D9AC}" type="presOf" srcId="{726FF61A-7976-43F8-B4B3-7D7B7D3B63EB}" destId="{6141135A-E5C2-4000-BEF9-CC9075C7B76A}" srcOrd="0" destOrd="0" presId="urn:microsoft.com/office/officeart/2005/8/layout/vList4"/>
    <dgm:cxn modelId="{AA53A4FC-6FD9-4735-A44E-4230CA00C049}" srcId="{F2AD642A-1A98-4780-A358-7F58EF56A0F4}" destId="{726FF61A-7976-43F8-B4B3-7D7B7D3B63EB}" srcOrd="2" destOrd="0" parTransId="{17DED705-FD00-485E-BCD5-68E6DEC89E8B}" sibTransId="{35B67A0C-8885-4379-B5A5-810689F9606F}"/>
    <dgm:cxn modelId="{F0DCF9F0-8B24-488E-8023-6517ED21572B}" type="presParOf" srcId="{D63B6EF4-EAD4-4012-8DFB-6F8722D8D984}" destId="{7ED3E7A5-C070-4DBB-A481-15084F1D0784}" srcOrd="0" destOrd="0" presId="urn:microsoft.com/office/officeart/2005/8/layout/vList4"/>
    <dgm:cxn modelId="{7F99FE85-CF19-488D-B2E4-843DB46A286F}" type="presParOf" srcId="{7ED3E7A5-C070-4DBB-A481-15084F1D0784}" destId="{9DB73618-9E29-4BB0-97A2-F6C4A2C812A3}" srcOrd="0" destOrd="0" presId="urn:microsoft.com/office/officeart/2005/8/layout/vList4"/>
    <dgm:cxn modelId="{94AE29E7-8AEC-40BB-B334-02358D7D8F5B}" type="presParOf" srcId="{7ED3E7A5-C070-4DBB-A481-15084F1D0784}" destId="{ADA5FE34-4C44-4926-9770-13F7A452A2E7}" srcOrd="1" destOrd="0" presId="urn:microsoft.com/office/officeart/2005/8/layout/vList4"/>
    <dgm:cxn modelId="{CC55CC9C-A8BB-4B70-9A0B-1967E4BC9ADC}" type="presParOf" srcId="{7ED3E7A5-C070-4DBB-A481-15084F1D0784}" destId="{53BAB34E-D3B4-4524-AEE9-AF5668EC1BEE}" srcOrd="2" destOrd="0" presId="urn:microsoft.com/office/officeart/2005/8/layout/vList4"/>
    <dgm:cxn modelId="{4546EC09-2E30-4CC7-90E7-9F169E9FCFF3}" type="presParOf" srcId="{D63B6EF4-EAD4-4012-8DFB-6F8722D8D984}" destId="{974DE652-ADA3-4EC4-A02B-096A16D4CF66}" srcOrd="1" destOrd="0" presId="urn:microsoft.com/office/officeart/2005/8/layout/vList4"/>
    <dgm:cxn modelId="{E9AA6BD5-11A1-4982-9F34-CC69835B01D7}" type="presParOf" srcId="{D63B6EF4-EAD4-4012-8DFB-6F8722D8D984}" destId="{727B03D8-A3A0-43D9-B79A-F465D0446BD3}" srcOrd="2" destOrd="0" presId="urn:microsoft.com/office/officeart/2005/8/layout/vList4"/>
    <dgm:cxn modelId="{81E4AB98-3540-44D1-9438-8BCB44526E2F}" type="presParOf" srcId="{727B03D8-A3A0-43D9-B79A-F465D0446BD3}" destId="{BD5E71C6-86E3-45D5-8414-D3F782C06521}" srcOrd="0" destOrd="0" presId="urn:microsoft.com/office/officeart/2005/8/layout/vList4"/>
    <dgm:cxn modelId="{CFB63005-10A6-4A66-A33B-66A589668772}" type="presParOf" srcId="{727B03D8-A3A0-43D9-B79A-F465D0446BD3}" destId="{0DD760B8-DDC9-47D3-8F6C-680755773F1F}" srcOrd="1" destOrd="0" presId="urn:microsoft.com/office/officeart/2005/8/layout/vList4"/>
    <dgm:cxn modelId="{03E671D1-6FAE-48D5-97A7-B8F7AD05DB5B}" type="presParOf" srcId="{727B03D8-A3A0-43D9-B79A-F465D0446BD3}" destId="{F4F5F4BF-EBFC-4735-A5D3-DD3873C3B124}" srcOrd="2" destOrd="0" presId="urn:microsoft.com/office/officeart/2005/8/layout/vList4"/>
    <dgm:cxn modelId="{62D83B2A-E450-44EF-8CCD-63DA075C7901}" type="presParOf" srcId="{D63B6EF4-EAD4-4012-8DFB-6F8722D8D984}" destId="{0BA70221-EC06-47AD-BB64-2B2A88501156}" srcOrd="3" destOrd="0" presId="urn:microsoft.com/office/officeart/2005/8/layout/vList4"/>
    <dgm:cxn modelId="{E4392645-B7B7-4E10-8E1E-4C3E55EFB618}" type="presParOf" srcId="{D63B6EF4-EAD4-4012-8DFB-6F8722D8D984}" destId="{FACD116A-4903-4869-A2AA-ECA7FC305D0E}" srcOrd="4" destOrd="0" presId="urn:microsoft.com/office/officeart/2005/8/layout/vList4"/>
    <dgm:cxn modelId="{63488835-C15D-4FCB-9055-46995B016A29}" type="presParOf" srcId="{FACD116A-4903-4869-A2AA-ECA7FC305D0E}" destId="{6141135A-E5C2-4000-BEF9-CC9075C7B76A}" srcOrd="0" destOrd="0" presId="urn:microsoft.com/office/officeart/2005/8/layout/vList4"/>
    <dgm:cxn modelId="{1D2E00FA-7CD2-49F2-A159-ECBC1FA2A112}" type="presParOf" srcId="{FACD116A-4903-4869-A2AA-ECA7FC305D0E}" destId="{45BE799B-5E8C-4C76-8E44-ED9C9DCF31A4}" srcOrd="1" destOrd="0" presId="urn:microsoft.com/office/officeart/2005/8/layout/vList4"/>
    <dgm:cxn modelId="{A185B466-1A72-406D-9AA2-7D8204AC288D}" type="presParOf" srcId="{FACD116A-4903-4869-A2AA-ECA7FC305D0E}" destId="{B78E9FF0-DB67-4165-8858-240C8697B822}" srcOrd="2" destOrd="0" presId="urn:microsoft.com/office/officeart/2005/8/layout/vList4"/>
    <dgm:cxn modelId="{3D3D362B-4A4E-4680-8C1F-494C9812ABD4}" type="presParOf" srcId="{D63B6EF4-EAD4-4012-8DFB-6F8722D8D984}" destId="{BCA18361-3061-4099-9AD3-93738D155F5B}" srcOrd="5" destOrd="0" presId="urn:microsoft.com/office/officeart/2005/8/layout/vList4"/>
    <dgm:cxn modelId="{900FADEB-CFFF-495E-A4E7-F45A91FF75FD}" type="presParOf" srcId="{D63B6EF4-EAD4-4012-8DFB-6F8722D8D984}" destId="{285C5017-0A3D-4CF0-9784-9538C90B879D}" srcOrd="6" destOrd="0" presId="urn:microsoft.com/office/officeart/2005/8/layout/vList4"/>
    <dgm:cxn modelId="{DC2FAC81-ADE1-4408-B122-27151D2F5CC4}" type="presParOf" srcId="{285C5017-0A3D-4CF0-9784-9538C90B879D}" destId="{2B02D55B-C019-4DA2-AEE2-7A3EFC0C7AFC}" srcOrd="0" destOrd="0" presId="urn:microsoft.com/office/officeart/2005/8/layout/vList4"/>
    <dgm:cxn modelId="{6CBBE9B9-8B6B-44C8-9C29-87092D383150}" type="presParOf" srcId="{285C5017-0A3D-4CF0-9784-9538C90B879D}" destId="{8938234F-0199-4EA1-84E2-E4BB4F9047DE}" srcOrd="1" destOrd="0" presId="urn:microsoft.com/office/officeart/2005/8/layout/vList4"/>
    <dgm:cxn modelId="{3ECE7519-7926-4A64-945A-50CA52FAE142}" type="presParOf" srcId="{285C5017-0A3D-4CF0-9784-9538C90B879D}" destId="{B0CACA03-BDD0-40B5-88F9-7ACEBAA5ACF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33294-3693-4C4E-B09B-EE45DCC7C98D}">
      <dsp:nvSpPr>
        <dsp:cNvPr id="0" name=""/>
        <dsp:cNvSpPr/>
      </dsp:nvSpPr>
      <dsp:spPr>
        <a:xfrm>
          <a:off x="1646315" y="1295648"/>
          <a:ext cx="1583570" cy="1583570"/>
        </a:xfrm>
        <a:prstGeom prst="gear9">
          <a:avLst/>
        </a:prstGeom>
        <a:solidFill>
          <a:schemeClr val="accent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Demonstrate Business Case</a:t>
          </a:r>
        </a:p>
      </dsp:txBody>
      <dsp:txXfrm>
        <a:off x="1964683" y="1666592"/>
        <a:ext cx="946834" cy="813987"/>
      </dsp:txXfrm>
    </dsp:sp>
    <dsp:sp modelId="{12C82871-011B-4B8D-B328-A057FACD52CB}">
      <dsp:nvSpPr>
        <dsp:cNvPr id="0" name=""/>
        <dsp:cNvSpPr/>
      </dsp:nvSpPr>
      <dsp:spPr>
        <a:xfrm>
          <a:off x="760425" y="921350"/>
          <a:ext cx="1080766" cy="1151687"/>
        </a:xfrm>
        <a:prstGeom prst="gear6">
          <a:avLst/>
        </a:prstGeom>
        <a:solidFill>
          <a:schemeClr val="tx1">
            <a:lumMod val="25000"/>
            <a:lumOff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/>
              </a:solidFill>
            </a:rPr>
            <a:t>Access to Finance </a:t>
          </a:r>
        </a:p>
      </dsp:txBody>
      <dsp:txXfrm>
        <a:off x="1032511" y="1205544"/>
        <a:ext cx="536594" cy="583299"/>
      </dsp:txXfrm>
    </dsp:sp>
    <dsp:sp modelId="{FAFE9346-A271-4DF7-95FF-A65F27DDFBAF}">
      <dsp:nvSpPr>
        <dsp:cNvPr id="0" name=""/>
        <dsp:cNvSpPr/>
      </dsp:nvSpPr>
      <dsp:spPr>
        <a:xfrm rot="20700000">
          <a:off x="1370028" y="126803"/>
          <a:ext cx="1128418" cy="1128418"/>
        </a:xfrm>
        <a:prstGeom prst="gear6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Sector Scale-Up</a:t>
          </a:r>
        </a:p>
      </dsp:txBody>
      <dsp:txXfrm rot="-20700000">
        <a:off x="1617523" y="374298"/>
        <a:ext cx="633428" cy="633428"/>
      </dsp:txXfrm>
    </dsp:sp>
    <dsp:sp modelId="{2C764750-CA91-4AE7-8F6B-8D520D0EF25C}">
      <dsp:nvSpPr>
        <dsp:cNvPr id="0" name=""/>
        <dsp:cNvSpPr/>
      </dsp:nvSpPr>
      <dsp:spPr>
        <a:xfrm>
          <a:off x="1510689" y="1064470"/>
          <a:ext cx="2026970" cy="2026970"/>
        </a:xfrm>
        <a:prstGeom prst="circularArrow">
          <a:avLst>
            <a:gd name="adj1" fmla="val 4687"/>
            <a:gd name="adj2" fmla="val 299029"/>
            <a:gd name="adj3" fmla="val 2473526"/>
            <a:gd name="adj4" fmla="val 1595639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181E5-C556-4D38-BF83-8B088F598469}">
      <dsp:nvSpPr>
        <dsp:cNvPr id="0" name=""/>
        <dsp:cNvSpPr/>
      </dsp:nvSpPr>
      <dsp:spPr>
        <a:xfrm>
          <a:off x="521003" y="672168"/>
          <a:ext cx="1472720" cy="147272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7AEAC-E117-4536-905F-5B720E889D1F}">
      <dsp:nvSpPr>
        <dsp:cNvPr id="0" name=""/>
        <dsp:cNvSpPr/>
      </dsp:nvSpPr>
      <dsp:spPr>
        <a:xfrm>
          <a:off x="1109013" y="-114719"/>
          <a:ext cx="1587889" cy="158788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73618-9E29-4BB0-97A2-F6C4A2C812A3}">
      <dsp:nvSpPr>
        <dsp:cNvPr id="0" name=""/>
        <dsp:cNvSpPr/>
      </dsp:nvSpPr>
      <dsp:spPr>
        <a:xfrm>
          <a:off x="0" y="0"/>
          <a:ext cx="3744390" cy="71914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none" kern="1200" dirty="0">
              <a:solidFill>
                <a:schemeClr val="tx1"/>
              </a:solidFill>
            </a:rPr>
            <a:t>Practical manufacturing supply chain solutions </a:t>
          </a:r>
          <a:r>
            <a:rPr lang="en-US" sz="1200" kern="1200" dirty="0">
              <a:solidFill>
                <a:schemeClr val="tx1"/>
              </a:solidFill>
            </a:rPr>
            <a:t>to address climate risks, reduce operating costs, and increase productivity</a:t>
          </a:r>
        </a:p>
      </dsp:txBody>
      <dsp:txXfrm>
        <a:off x="820792" y="0"/>
        <a:ext cx="2923597" cy="719140"/>
      </dsp:txXfrm>
    </dsp:sp>
    <dsp:sp modelId="{ADA5FE34-4C44-4926-9770-13F7A452A2E7}">
      <dsp:nvSpPr>
        <dsp:cNvPr id="0" name=""/>
        <dsp:cNvSpPr/>
      </dsp:nvSpPr>
      <dsp:spPr>
        <a:xfrm>
          <a:off x="143869" y="71914"/>
          <a:ext cx="604966" cy="5753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E71C6-86E3-45D5-8414-D3F782C06521}">
      <dsp:nvSpPr>
        <dsp:cNvPr id="0" name=""/>
        <dsp:cNvSpPr/>
      </dsp:nvSpPr>
      <dsp:spPr>
        <a:xfrm>
          <a:off x="0" y="791054"/>
          <a:ext cx="3744390" cy="71914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Simple low-cost modifications as well as </a:t>
          </a:r>
          <a:r>
            <a:rPr lang="en-US" sz="1200" u="none" kern="1200" dirty="0">
              <a:solidFill>
                <a:schemeClr val="tx1"/>
              </a:solidFill>
            </a:rPr>
            <a:t>more expensive and complex projects </a:t>
          </a:r>
          <a:r>
            <a:rPr lang="en-US" sz="1200" kern="1200" dirty="0">
              <a:solidFill>
                <a:schemeClr val="tx1"/>
              </a:solidFill>
            </a:rPr>
            <a:t>with good </a:t>
          </a:r>
          <a:r>
            <a:rPr lang="en-US" sz="1200" u="none" kern="1200" dirty="0">
              <a:solidFill>
                <a:schemeClr val="tx1"/>
              </a:solidFill>
            </a:rPr>
            <a:t>developmental impacts</a:t>
          </a:r>
        </a:p>
      </dsp:txBody>
      <dsp:txXfrm>
        <a:off x="820792" y="791054"/>
        <a:ext cx="2923597" cy="719140"/>
      </dsp:txXfrm>
    </dsp:sp>
    <dsp:sp modelId="{0DD760B8-DDC9-47D3-8F6C-680755773F1F}">
      <dsp:nvSpPr>
        <dsp:cNvPr id="0" name=""/>
        <dsp:cNvSpPr/>
      </dsp:nvSpPr>
      <dsp:spPr>
        <a:xfrm>
          <a:off x="156563" y="862968"/>
          <a:ext cx="579579" cy="5753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1135A-E5C2-4000-BEF9-CC9075C7B76A}">
      <dsp:nvSpPr>
        <dsp:cNvPr id="0" name=""/>
        <dsp:cNvSpPr/>
      </dsp:nvSpPr>
      <dsp:spPr>
        <a:xfrm>
          <a:off x="0" y="1582108"/>
          <a:ext cx="3744390" cy="71914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Beyond consultant audits and studies to project implementation, </a:t>
          </a:r>
          <a:r>
            <a:rPr lang="en-US" sz="1200" u="none" kern="1200" dirty="0">
              <a:solidFill>
                <a:schemeClr val="tx1"/>
              </a:solidFill>
            </a:rPr>
            <a:t>financing facilitation, and sector scale-up</a:t>
          </a:r>
        </a:p>
      </dsp:txBody>
      <dsp:txXfrm>
        <a:off x="820792" y="1582108"/>
        <a:ext cx="2923597" cy="719140"/>
      </dsp:txXfrm>
    </dsp:sp>
    <dsp:sp modelId="{45BE799B-5E8C-4C76-8E44-ED9C9DCF31A4}">
      <dsp:nvSpPr>
        <dsp:cNvPr id="0" name=""/>
        <dsp:cNvSpPr/>
      </dsp:nvSpPr>
      <dsp:spPr>
        <a:xfrm>
          <a:off x="181766" y="1654022"/>
          <a:ext cx="529172" cy="5753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2D55B-C019-4DA2-AEE2-7A3EFC0C7AFC}">
      <dsp:nvSpPr>
        <dsp:cNvPr id="0" name=""/>
        <dsp:cNvSpPr/>
      </dsp:nvSpPr>
      <dsp:spPr>
        <a:xfrm>
          <a:off x="0" y="2373162"/>
          <a:ext cx="3744390" cy="71914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none" kern="1200" dirty="0">
              <a:solidFill>
                <a:schemeClr val="tx1"/>
              </a:solidFill>
            </a:rPr>
            <a:t>Leverage impacts </a:t>
          </a:r>
          <a:r>
            <a:rPr lang="en-US" sz="1200" kern="1200" dirty="0">
              <a:solidFill>
                <a:schemeClr val="tx1"/>
              </a:solidFill>
            </a:rPr>
            <a:t>by engaging with </a:t>
          </a:r>
          <a:r>
            <a:rPr lang="en-US" sz="1200" u="none" kern="1200" dirty="0">
              <a:solidFill>
                <a:schemeClr val="tx1"/>
              </a:solidFill>
            </a:rPr>
            <a:t>multiple global brands</a:t>
          </a:r>
          <a:r>
            <a:rPr lang="en-US" sz="1200" kern="1200" dirty="0">
              <a:solidFill>
                <a:schemeClr val="tx1"/>
              </a:solidFill>
            </a:rPr>
            <a:t>, NGOs, associations, and government stakeholders</a:t>
          </a:r>
        </a:p>
      </dsp:txBody>
      <dsp:txXfrm>
        <a:off x="820792" y="2373162"/>
        <a:ext cx="2923597" cy="719140"/>
      </dsp:txXfrm>
    </dsp:sp>
    <dsp:sp modelId="{8938234F-0199-4EA1-84E2-E4BB4F9047DE}">
      <dsp:nvSpPr>
        <dsp:cNvPr id="0" name=""/>
        <dsp:cNvSpPr/>
      </dsp:nvSpPr>
      <dsp:spPr>
        <a:xfrm>
          <a:off x="143963" y="2445076"/>
          <a:ext cx="604778" cy="5753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012017" cy="46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6" tIns="45500" rIns="90996" bIns="45500" numCol="1" anchor="t" anchorCtr="0" compatLnSpc="1">
            <a:prstTxWarp prst="textNoShape">
              <a:avLst/>
            </a:prstTxWarp>
          </a:bodyPr>
          <a:lstStyle>
            <a:lvl1pPr defTabSz="908837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064" y="3"/>
            <a:ext cx="3012016" cy="46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6" tIns="45500" rIns="90996" bIns="45500" numCol="1" anchor="t" anchorCtr="0" compatLnSpc="1">
            <a:prstTxWarp prst="textNoShape">
              <a:avLst/>
            </a:prstTxWarp>
          </a:bodyPr>
          <a:lstStyle>
            <a:lvl1pPr algn="r" defTabSz="908837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75550"/>
            <a:ext cx="3012017" cy="46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6" tIns="45500" rIns="90996" bIns="45500" numCol="1" anchor="b" anchorCtr="0" compatLnSpc="1">
            <a:prstTxWarp prst="textNoShape">
              <a:avLst/>
            </a:prstTxWarp>
          </a:bodyPr>
          <a:lstStyle>
            <a:lvl1pPr defTabSz="908837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064" y="8775550"/>
            <a:ext cx="3012016" cy="46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6" tIns="45500" rIns="90996" bIns="45500" numCol="1" anchor="b" anchorCtr="0" compatLnSpc="1">
            <a:prstTxWarp prst="textNoShape">
              <a:avLst/>
            </a:prstTxWarp>
          </a:bodyPr>
          <a:lstStyle>
            <a:lvl1pPr algn="r" defTabSz="908837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A0D669B1-7CF6-49E5-B4CD-C852744A0F41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619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012017" cy="46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6" tIns="45500" rIns="90996" bIns="45500" numCol="1" anchor="t" anchorCtr="0" compatLnSpc="1">
            <a:prstTxWarp prst="textNoShape">
              <a:avLst/>
            </a:prstTxWarp>
          </a:bodyPr>
          <a:lstStyle>
            <a:lvl1pPr defTabSz="908837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064" y="3"/>
            <a:ext cx="3012016" cy="46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6" tIns="45500" rIns="90996" bIns="45500" numCol="1" anchor="t" anchorCtr="0" compatLnSpc="1">
            <a:prstTxWarp prst="textNoShape">
              <a:avLst/>
            </a:prstTxWarp>
          </a:bodyPr>
          <a:lstStyle>
            <a:lvl1pPr algn="r" defTabSz="908837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044" y="4387783"/>
            <a:ext cx="5097995" cy="415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6" tIns="45500" rIns="90996" bIns="45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75550"/>
            <a:ext cx="3012017" cy="46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6" tIns="45500" rIns="90996" bIns="45500" numCol="1" anchor="b" anchorCtr="0" compatLnSpc="1">
            <a:prstTxWarp prst="textNoShape">
              <a:avLst/>
            </a:prstTxWarp>
          </a:bodyPr>
          <a:lstStyle>
            <a:lvl1pPr defTabSz="908837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064" y="8775550"/>
            <a:ext cx="3012016" cy="46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6" tIns="45500" rIns="90996" bIns="45500" numCol="1" anchor="b" anchorCtr="0" compatLnSpc="1">
            <a:prstTxWarp prst="textNoShape">
              <a:avLst/>
            </a:prstTxWarp>
          </a:bodyPr>
          <a:lstStyle>
            <a:lvl1pPr algn="r" defTabSz="908837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E2288943-A205-46C6-A29B-D5A4E37BC4F8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53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8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 flipV="1">
            <a:off x="0" y="0"/>
            <a:ext cx="9144000" cy="4479636"/>
          </a:xfrm>
          <a:prstGeom prst="rect">
            <a:avLst/>
          </a:prstGeom>
          <a:solidFill>
            <a:srgbClr val="139A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22"/>
                    </a14:imgEffect>
                    <a14:imgEffect>
                      <a14:saturation sat="400000"/>
                    </a14:imgEffect>
                    <a14:imgEffect>
                      <a14:brightnessContrast bright="-9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336" y="3580"/>
            <a:ext cx="2192664" cy="431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942667" cy="4358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05" y="0"/>
            <a:ext cx="2324100" cy="4362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495143" y="4318001"/>
            <a:ext cx="2648857" cy="8466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941619" y="6107067"/>
            <a:ext cx="2552218" cy="30656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1512623" y="1189789"/>
            <a:ext cx="6971806" cy="1822161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Up to Three Lines at this size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1525172" y="3000005"/>
            <a:ext cx="6959257" cy="87588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Subtitle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5682073" y="5051777"/>
            <a:ext cx="2821170" cy="1040861"/>
          </a:xfr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Presenter Information</a:t>
            </a:r>
          </a:p>
          <a:p>
            <a:pPr lvl="0"/>
            <a:r>
              <a:rPr lang="en-US" dirty="0"/>
              <a:t>Location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6714067" y="4308323"/>
            <a:ext cx="2429933" cy="18288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0" y="4309534"/>
            <a:ext cx="6976533" cy="18288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4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439761" y="6417310"/>
            <a:ext cx="7064988" cy="301124"/>
          </a:xfrm>
        </p:spPr>
        <p:txBody>
          <a:bodyPr rIns="0" anchor="t" anchorCtr="0">
            <a:normAutofit/>
          </a:bodyPr>
          <a:lstStyle>
            <a:lvl1pPr>
              <a:defRPr b="0"/>
            </a:lvl1pPr>
          </a:lstStyle>
          <a:p>
            <a:pPr algn="r"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4612641"/>
            <a:ext cx="4476770" cy="135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1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01626"/>
            <a:ext cx="8462029" cy="756707"/>
          </a:xfrm>
        </p:spPr>
        <p:txBody>
          <a:bodyPr anchor="b">
            <a:normAutofit/>
          </a:bodyPr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Table of contents </a:t>
            </a:r>
            <a:br>
              <a:rPr lang="en-US" dirty="0"/>
            </a:br>
            <a:r>
              <a:rPr lang="en-US" dirty="0"/>
              <a:t>Or Agenda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 dirty="0"/>
              <a:t>Introduction: (press Tab key)  	Slides XX to XX</a:t>
            </a:r>
          </a:p>
          <a:p>
            <a:pPr lvl="0"/>
            <a:r>
              <a:rPr lang="en-US" dirty="0"/>
              <a:t>Section Title: (press Tab key)   	Slides XX to XX</a:t>
            </a:r>
          </a:p>
          <a:p>
            <a:pPr lvl="0"/>
            <a:r>
              <a:rPr lang="en-US" dirty="0"/>
              <a:t>Conclusion:  (press Tab key)  	Slides XX to XX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100091"/>
            <a:ext cx="9144000" cy="17626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61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1682"/>
          <p:cNvSpPr>
            <a:spLocks/>
          </p:cNvSpPr>
          <p:nvPr userDrawn="1"/>
        </p:nvSpPr>
        <p:spPr bwMode="auto">
          <a:xfrm flipH="1">
            <a:off x="6380163" y="615950"/>
            <a:ext cx="1014412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0" name="Freeform 1683"/>
          <p:cNvSpPr>
            <a:spLocks/>
          </p:cNvSpPr>
          <p:nvPr userDrawn="1"/>
        </p:nvSpPr>
        <p:spPr bwMode="auto">
          <a:xfrm flipH="1">
            <a:off x="7410450" y="3175"/>
            <a:ext cx="712788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5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6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7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8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9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0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1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2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3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4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5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6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7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8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9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0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1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2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3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4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5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6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7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8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9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0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1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2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3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4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5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6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7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8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9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0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1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2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3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4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5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6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7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8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9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0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1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2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3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4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5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6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7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8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9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0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1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4" name="Title 323"/>
          <p:cNvSpPr>
            <a:spLocks noGrp="1"/>
          </p:cNvSpPr>
          <p:nvPr>
            <p:ph type="title" hasCustomPrompt="1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r>
              <a:rPr lang="en-US" dirty="0"/>
              <a:t>UP TO THREE LINES 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 hasCustomPrompt="1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1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679440" y="6107067"/>
            <a:ext cx="2814397" cy="30656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1512623" y="1189789"/>
            <a:ext cx="6971806" cy="1822161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 dirty="0"/>
              <a:t>Presentation Title Up to Three Lines at this size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1525172" y="3000005"/>
            <a:ext cx="6959257" cy="87588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Subtitle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5682073" y="4612641"/>
            <a:ext cx="2821170" cy="1479998"/>
          </a:xfr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Presenter Information</a:t>
            </a:r>
          </a:p>
          <a:p>
            <a:pPr lvl="0"/>
            <a:r>
              <a:rPr lang="en-US" dirty="0"/>
              <a:t>Location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439761" y="6417310"/>
            <a:ext cx="7064988" cy="301124"/>
          </a:xfrm>
        </p:spPr>
        <p:txBody>
          <a:bodyPr rIns="0" anchor="t" anchorCtr="0">
            <a:normAutofit/>
          </a:bodyPr>
          <a:lstStyle>
            <a:lvl1pPr>
              <a:defRPr b="0"/>
            </a:lvl1pPr>
          </a:lstStyle>
          <a:p>
            <a:pPr algn="r"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4612641"/>
            <a:ext cx="4476770" cy="135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98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76" y="2101"/>
          <a:ext cx="1575" cy="2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6" y="2101"/>
                        <a:ext cx="1575" cy="2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570220" y="1524466"/>
            <a:ext cx="7430189" cy="45713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6112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76" y="2101"/>
          <a:ext cx="1575" cy="2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6" y="2101"/>
                        <a:ext cx="1575" cy="2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 bwMode="gray">
          <a:xfrm>
            <a:off x="285111" y="382168"/>
            <a:ext cx="4858422" cy="760132"/>
          </a:xfrm>
        </p:spPr>
        <p:txBody>
          <a:bodyPr/>
          <a:lstStyle>
            <a:lvl1pPr>
              <a:defRPr b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14566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3" y="288636"/>
            <a:ext cx="8569158" cy="461819"/>
          </a:xfrm>
        </p:spPr>
        <p:txBody>
          <a:bodyPr anchor="b"/>
          <a:lstStyle>
            <a:lvl1pPr>
              <a:defRPr sz="165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91"/>
            <a:ext cx="5307263" cy="4545263"/>
          </a:xfrm>
        </p:spPr>
        <p:txBody>
          <a:bodyPr/>
          <a:lstStyle>
            <a:lvl1pPr>
              <a:defRPr sz="1201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201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418396">
              <a:buClr>
                <a:schemeClr val="tx2">
                  <a:lumMod val="50000"/>
                  <a:lumOff val="50000"/>
                </a:schemeClr>
              </a:buClr>
              <a:defRPr sz="1201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201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201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4" y="1003050"/>
            <a:ext cx="3087853" cy="4972050"/>
          </a:xfrm>
        </p:spPr>
        <p:txBody>
          <a:bodyPr rIns="182880" anchor="ctr"/>
          <a:lstStyle>
            <a:lvl1pPr>
              <a:defRPr sz="1201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201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3BD67-8DB3-BD4B-8F36-74E4730F8A3E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010888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165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4"/>
            <a:ext cx="4133273" cy="4399780"/>
          </a:xfrm>
        </p:spPr>
        <p:txBody>
          <a:bodyPr lIns="182880" rIns="182880" anchor="ctr"/>
          <a:lstStyle>
            <a:lvl1pPr marL="0" marR="0" indent="0" algn="l" defTabSz="685894" rtl="0" eaLnBrk="0" fontAlgn="base" latinLnBrk="0" hangingPunct="0">
              <a:lnSpc>
                <a:spcPct val="130000"/>
              </a:lnSpc>
              <a:spcBef>
                <a:spcPts val="135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201">
                <a:solidFill>
                  <a:srgbClr val="595959"/>
                </a:solidFill>
              </a:defRPr>
            </a:lvl1pPr>
            <a:lvl2pPr>
              <a:defRPr sz="1201">
                <a:solidFill>
                  <a:srgbClr val="595959"/>
                </a:solidFill>
              </a:defRPr>
            </a:lvl2pPr>
            <a:lvl3pPr>
              <a:defRPr sz="1201">
                <a:solidFill>
                  <a:srgbClr val="595959"/>
                </a:solidFill>
              </a:defRPr>
            </a:lvl3pPr>
            <a:lvl4pPr>
              <a:defRPr sz="1201">
                <a:solidFill>
                  <a:srgbClr val="595959"/>
                </a:solidFill>
              </a:defRPr>
            </a:lvl4pPr>
            <a:lvl5pPr>
              <a:defRPr sz="1201">
                <a:solidFill>
                  <a:srgbClr val="595959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10"/>
            <a:ext cx="4133088" cy="4402163"/>
          </a:xfrm>
        </p:spPr>
        <p:txBody>
          <a:bodyPr lIns="182880" rIns="182880" anchor="ctr"/>
          <a:lstStyle>
            <a:lvl1pPr marL="0" marR="0" indent="0" algn="l" defTabSz="685894" rtl="0" eaLnBrk="0" fontAlgn="base" latinLnBrk="0" hangingPunct="0">
              <a:lnSpc>
                <a:spcPct val="130000"/>
              </a:lnSpc>
              <a:spcBef>
                <a:spcPts val="135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201">
                <a:solidFill>
                  <a:srgbClr val="595959"/>
                </a:solidFill>
              </a:defRPr>
            </a:lvl1pPr>
            <a:lvl2pPr>
              <a:defRPr sz="1201">
                <a:solidFill>
                  <a:srgbClr val="595959"/>
                </a:solidFill>
              </a:defRPr>
            </a:lvl2pPr>
            <a:lvl3pPr>
              <a:defRPr sz="1201">
                <a:solidFill>
                  <a:srgbClr val="595959"/>
                </a:solidFill>
              </a:defRPr>
            </a:lvl3pPr>
            <a:lvl4pPr>
              <a:defRPr sz="1201">
                <a:solidFill>
                  <a:srgbClr val="595959"/>
                </a:solidFill>
              </a:defRPr>
            </a:lvl4pPr>
            <a:lvl5pPr>
              <a:defRPr sz="1201">
                <a:solidFill>
                  <a:srgbClr val="595959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1"/>
            <a:ext cx="4133273" cy="264331"/>
          </a:xfrm>
        </p:spPr>
        <p:txBody>
          <a:bodyPr anchor="ctr">
            <a:normAutofit/>
          </a:bodyPr>
          <a:lstStyle>
            <a:lvl1pPr algn="ctr">
              <a:defRPr sz="1050" cap="all">
                <a:solidFill>
                  <a:srgbClr val="595959"/>
                </a:solidFill>
              </a:defRPr>
            </a:lvl1pPr>
            <a:lvl2pPr>
              <a:defRPr sz="1201">
                <a:solidFill>
                  <a:srgbClr val="595959"/>
                </a:solidFill>
              </a:defRPr>
            </a:lvl2pPr>
            <a:lvl3pPr>
              <a:defRPr sz="1201">
                <a:solidFill>
                  <a:srgbClr val="595959"/>
                </a:solidFill>
              </a:defRPr>
            </a:lvl3pPr>
            <a:lvl4pPr>
              <a:defRPr sz="1201">
                <a:solidFill>
                  <a:srgbClr val="595959"/>
                </a:solidFill>
              </a:defRPr>
            </a:lvl4pPr>
            <a:lvl5pPr>
              <a:defRPr sz="1201">
                <a:solidFill>
                  <a:srgbClr val="595959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40"/>
            <a:ext cx="4133088" cy="264331"/>
          </a:xfrm>
        </p:spPr>
        <p:txBody>
          <a:bodyPr anchor="ctr">
            <a:normAutofit/>
          </a:bodyPr>
          <a:lstStyle>
            <a:lvl1pPr algn="ctr">
              <a:defRPr sz="1050" cap="all">
                <a:solidFill>
                  <a:srgbClr val="595959"/>
                </a:solidFill>
              </a:defRPr>
            </a:lvl1pPr>
            <a:lvl2pPr>
              <a:defRPr sz="1201">
                <a:solidFill>
                  <a:srgbClr val="595959"/>
                </a:solidFill>
              </a:defRPr>
            </a:lvl2pPr>
            <a:lvl3pPr>
              <a:defRPr sz="1201">
                <a:solidFill>
                  <a:srgbClr val="595959"/>
                </a:solidFill>
              </a:defRPr>
            </a:lvl3pPr>
            <a:lvl4pPr>
              <a:defRPr sz="1201">
                <a:solidFill>
                  <a:srgbClr val="595959"/>
                </a:solidFill>
              </a:defRPr>
            </a:lvl4pPr>
            <a:lvl5pPr>
              <a:defRPr sz="1201">
                <a:solidFill>
                  <a:srgbClr val="595959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8FDC2-CC6A-2844-AB7D-47D26A1A8C2B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58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76" y="2101"/>
          <a:ext cx="1575" cy="2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6" y="2101"/>
                        <a:ext cx="1575" cy="2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000992" y="1"/>
            <a:ext cx="5143008" cy="6857999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tIns="64301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8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gray">
          <a:xfrm>
            <a:off x="285505" y="382168"/>
            <a:ext cx="3429197" cy="761182"/>
          </a:xfrm>
        </p:spPr>
        <p:txBody>
          <a:bodyPr/>
          <a:lstStyle>
            <a:lvl1pPr>
              <a:defRPr b="0" i="0">
                <a:latin typeface="adineue TEXT Black" panose="020B0A030202010600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70220" y="1524466"/>
            <a:ext cx="3144087" cy="4571301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1607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1682"/>
          <p:cNvSpPr>
            <a:spLocks/>
          </p:cNvSpPr>
          <p:nvPr userDrawn="1"/>
        </p:nvSpPr>
        <p:spPr bwMode="auto">
          <a:xfrm flipH="1">
            <a:off x="6380163" y="615950"/>
            <a:ext cx="1014412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0" name="Freeform 1683"/>
          <p:cNvSpPr>
            <a:spLocks/>
          </p:cNvSpPr>
          <p:nvPr userDrawn="1"/>
        </p:nvSpPr>
        <p:spPr bwMode="auto">
          <a:xfrm flipH="1">
            <a:off x="7410450" y="3175"/>
            <a:ext cx="712788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5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6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7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8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9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0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1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2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3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4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5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6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7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8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9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0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1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2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3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4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5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6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7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8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9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0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1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2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3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4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5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6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7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8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9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0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1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2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3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4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5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6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7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8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9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0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1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2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3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4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5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6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7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8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9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0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1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4" name="Title 323"/>
          <p:cNvSpPr>
            <a:spLocks noGrp="1"/>
          </p:cNvSpPr>
          <p:nvPr>
            <p:ph type="title" hasCustomPrompt="1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r>
              <a:rPr lang="en-US" dirty="0"/>
              <a:t>UP TO THREE LINES 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 hasCustomPrompt="1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19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1682"/>
          <p:cNvSpPr>
            <a:spLocks/>
          </p:cNvSpPr>
          <p:nvPr userDrawn="1"/>
        </p:nvSpPr>
        <p:spPr bwMode="auto">
          <a:xfrm flipH="1">
            <a:off x="6380163" y="615950"/>
            <a:ext cx="1014412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0" name="Freeform 1683"/>
          <p:cNvSpPr>
            <a:spLocks/>
          </p:cNvSpPr>
          <p:nvPr userDrawn="1"/>
        </p:nvSpPr>
        <p:spPr bwMode="auto">
          <a:xfrm flipH="1">
            <a:off x="7410450" y="3175"/>
            <a:ext cx="712788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4" name="Title 323"/>
          <p:cNvSpPr>
            <a:spLocks noGrp="1"/>
          </p:cNvSpPr>
          <p:nvPr>
            <p:ph type="title" hasCustomPrompt="1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SLIDE TITLE UP TO </a:t>
            </a:r>
            <a:br>
              <a:rPr lang="en-US" dirty="0"/>
            </a:br>
            <a:r>
              <a:rPr lang="en-US" dirty="0"/>
              <a:t>TWO LINES MAY BE ALL CAPS OR TITLE CASE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 hasCustomPrompt="1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56934" y="1025408"/>
            <a:ext cx="8435473" cy="517408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Graphic, Image, Smart Art Title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4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679440" y="6107067"/>
            <a:ext cx="2814397" cy="30656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1512623" y="1189789"/>
            <a:ext cx="6971806" cy="1822161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 dirty="0"/>
              <a:t>Presentation Title Up to Three Lines at this size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1525172" y="3000005"/>
            <a:ext cx="6959257" cy="87588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Subtitle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5682073" y="4612641"/>
            <a:ext cx="2821170" cy="1479998"/>
          </a:xfr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Presenter Information</a:t>
            </a:r>
          </a:p>
          <a:p>
            <a:pPr lvl="0"/>
            <a:r>
              <a:rPr lang="en-US" dirty="0"/>
              <a:t>Location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439761" y="6417310"/>
            <a:ext cx="7064988" cy="301124"/>
          </a:xfrm>
        </p:spPr>
        <p:txBody>
          <a:bodyPr rIns="0" anchor="t" anchorCtr="0">
            <a:normAutofit/>
          </a:bodyPr>
          <a:lstStyle>
            <a:lvl1pPr>
              <a:defRPr b="0"/>
            </a:lvl1pPr>
          </a:lstStyle>
          <a:p>
            <a:pPr algn="r"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 bwMode="auto">
          <a:xfrm>
            <a:off x="6714067" y="4308323"/>
            <a:ext cx="2429933" cy="18288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0" y="4309534"/>
            <a:ext cx="6976533" cy="18288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4612641"/>
            <a:ext cx="4476770" cy="135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78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679440" y="6107067"/>
            <a:ext cx="2814397" cy="30656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1512623" y="1189789"/>
            <a:ext cx="6971806" cy="1822161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 dirty="0"/>
              <a:t>Presentation Title Up to Three Lines at this size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1525172" y="3000005"/>
            <a:ext cx="6959257" cy="87588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Subtitle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5682073" y="4612641"/>
            <a:ext cx="2821170" cy="1479998"/>
          </a:xfr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Presenter Information</a:t>
            </a:r>
          </a:p>
          <a:p>
            <a:pPr lvl="0"/>
            <a:r>
              <a:rPr lang="en-US" dirty="0"/>
              <a:t>Location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439761" y="6417310"/>
            <a:ext cx="7064988" cy="301124"/>
          </a:xfrm>
        </p:spPr>
        <p:txBody>
          <a:bodyPr rIns="0" anchor="t" anchorCtr="0">
            <a:normAutofit/>
          </a:bodyPr>
          <a:lstStyle>
            <a:lvl1pPr>
              <a:defRPr b="0"/>
            </a:lvl1pPr>
          </a:lstStyle>
          <a:p>
            <a:pPr algn="r"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4612641"/>
            <a:ext cx="4476770" cy="135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89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5175250" y="5302250"/>
            <a:ext cx="3968750" cy="1555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Optional Full color picture or highlight tinted photo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003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842" y="288636"/>
            <a:ext cx="8569158" cy="461819"/>
          </a:xfrm>
        </p:spPr>
        <p:txBody>
          <a:bodyPr anchor="b">
            <a:normAutofit/>
          </a:bodyPr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One Line Title May Be All Caps or Title Case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22841" y="1443789"/>
            <a:ext cx="5307263" cy="4545263"/>
          </a:xfrm>
        </p:spPr>
        <p:txBody>
          <a:bodyPr anchor="t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Paragraph content or Graphic Element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1093" y="1003049"/>
            <a:ext cx="3087853" cy="4972050"/>
          </a:xfrm>
        </p:spPr>
        <p:txBody>
          <a:bodyPr lIns="0" rIns="182880" anchor="ctr"/>
          <a:lstStyle>
            <a:lvl1pPr>
              <a:defRPr sz="1600" baseline="0"/>
            </a:lvl1pPr>
          </a:lstStyle>
          <a:p>
            <a:pPr lvl="0"/>
            <a:r>
              <a:rPr lang="en-US" dirty="0"/>
              <a:t>Blank or Paragraph Content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 dirty="0"/>
              <a:t>AREA TITLE</a:t>
            </a:r>
          </a:p>
        </p:txBody>
      </p:sp>
    </p:spTree>
    <p:extLst>
      <p:ext uri="{BB962C8B-B14F-4D97-AF65-F5344CB8AC3E}">
        <p14:creationId xmlns:p14="http://schemas.microsoft.com/office/powerpoint/2010/main" val="2302659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6934" y="6350002"/>
            <a:ext cx="552283" cy="35844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BA9E6-BF63-498A-BBFF-A0AB935C6E3A}" type="slidenum">
              <a:rPr lang="en-US" sz="1100" smtClean="0"/>
              <a:pPr>
                <a:defRPr/>
              </a:pPr>
              <a:t>‹N°›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76759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6934" y="6350002"/>
            <a:ext cx="552283" cy="35844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0DB5-4675-43B0-B11A-A42F6998767F}" type="slidenum">
              <a:rPr lang="en-US" sz="1100" smtClean="0"/>
              <a:pPr>
                <a:defRPr/>
              </a:pPr>
              <a:t>‹N°›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1015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3" y="288636"/>
            <a:ext cx="8533067" cy="461819"/>
          </a:xfrm>
        </p:spPr>
        <p:txBody>
          <a:bodyPr anchor="b">
            <a:normAutofit/>
          </a:bodyPr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Blank or one line Slide Title All Caps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56934" y="6350002"/>
            <a:ext cx="552283" cy="3584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13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07474"/>
            <a:ext cx="8410104" cy="983693"/>
          </a:xfrm>
        </p:spPr>
        <p:txBody>
          <a:bodyPr anchor="t">
            <a:normAutofit/>
          </a:bodyPr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dirty="0"/>
              <a:t>Slide Title up to </a:t>
            </a:r>
            <a:br>
              <a:rPr lang="en-US" dirty="0"/>
            </a:br>
            <a:r>
              <a:rPr lang="en-US" dirty="0"/>
              <a:t>Three Lines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Area 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Area Title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99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6934" y="325682"/>
            <a:ext cx="3010890" cy="5597136"/>
          </a:xfrm>
        </p:spPr>
        <p:txBody>
          <a:bodyPr anchor="ctr"/>
          <a:lstStyle>
            <a:lvl1pPr algn="l"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Blank, Slide Title, Emphasis Text Here or image All Caps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83000" y="314476"/>
            <a:ext cx="5207000" cy="5573706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6066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3" y="288636"/>
            <a:ext cx="8533067" cy="461819"/>
          </a:xfrm>
        </p:spPr>
        <p:txBody>
          <a:bodyPr anchor="b">
            <a:normAutofit/>
          </a:bodyPr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Blank or one line Slide Title All Caps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37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679440" y="6107067"/>
            <a:ext cx="2814397" cy="30656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1512623" y="1189789"/>
            <a:ext cx="6971806" cy="1822161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 dirty="0"/>
              <a:t>Presentation Title Up to Three Lines at this size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1525172" y="3000005"/>
            <a:ext cx="6959257" cy="87588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Subtitle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5682073" y="4612641"/>
            <a:ext cx="2821170" cy="1479998"/>
          </a:xfr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Presenter Information</a:t>
            </a:r>
          </a:p>
          <a:p>
            <a:pPr lvl="0"/>
            <a:r>
              <a:rPr lang="en-US" dirty="0"/>
              <a:t>Location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439761" y="6417310"/>
            <a:ext cx="7064988" cy="301124"/>
          </a:xfrm>
        </p:spPr>
        <p:txBody>
          <a:bodyPr rIns="0" anchor="t" anchorCtr="0">
            <a:normAutofit/>
          </a:bodyPr>
          <a:lstStyle>
            <a:lvl1pPr>
              <a:defRPr b="0"/>
            </a:lvl1pPr>
          </a:lstStyle>
          <a:p>
            <a:pPr algn="r"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4612641"/>
            <a:ext cx="4476770" cy="135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8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 flipV="1">
            <a:off x="0" y="0"/>
            <a:ext cx="9144000" cy="447963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336" y="3580"/>
            <a:ext cx="2192664" cy="431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942667" cy="4358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05" y="0"/>
            <a:ext cx="2324100" cy="4362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495143" y="4318001"/>
            <a:ext cx="2648857" cy="8466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941619" y="6107067"/>
            <a:ext cx="2552218" cy="30656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1512623" y="1189789"/>
            <a:ext cx="6971806" cy="1822161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Up to Three Lines at this size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1525172" y="3000005"/>
            <a:ext cx="6959257" cy="87588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Subtitle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5682073" y="5051777"/>
            <a:ext cx="2821170" cy="1040861"/>
          </a:xfr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Presenter Information</a:t>
            </a:r>
          </a:p>
          <a:p>
            <a:pPr lvl="0"/>
            <a:r>
              <a:rPr lang="en-US" dirty="0"/>
              <a:t>Location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6714067" y="4308323"/>
            <a:ext cx="2429933" cy="18288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0" y="4309534"/>
            <a:ext cx="6976533" cy="18288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4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439761" y="6417310"/>
            <a:ext cx="7064988" cy="301124"/>
          </a:xfrm>
        </p:spPr>
        <p:txBody>
          <a:bodyPr rIns="0" anchor="t" anchorCtr="0">
            <a:normAutofit/>
          </a:bodyPr>
          <a:lstStyle>
            <a:lvl1pPr>
              <a:defRPr b="0"/>
            </a:lvl1pPr>
          </a:lstStyle>
          <a:p>
            <a:pPr algn="r"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76" name="Picture 7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4612641"/>
            <a:ext cx="4476770" cy="135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1682"/>
          <p:cNvSpPr>
            <a:spLocks/>
          </p:cNvSpPr>
          <p:nvPr userDrawn="1"/>
        </p:nvSpPr>
        <p:spPr bwMode="auto">
          <a:xfrm flipH="1">
            <a:off x="6380163" y="615950"/>
            <a:ext cx="1014412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0" name="Freeform 1683"/>
          <p:cNvSpPr>
            <a:spLocks/>
          </p:cNvSpPr>
          <p:nvPr userDrawn="1"/>
        </p:nvSpPr>
        <p:spPr bwMode="auto">
          <a:xfrm flipH="1">
            <a:off x="7410450" y="3175"/>
            <a:ext cx="712788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5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6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7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8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9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0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1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2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3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4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5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6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7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8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9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0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1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2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3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4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5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6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7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8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9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0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1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2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3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4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5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6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7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8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9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0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1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2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3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4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5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6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7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8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9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0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1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2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3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4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5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6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7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8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9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0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1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4" name="Title 323"/>
          <p:cNvSpPr>
            <a:spLocks noGrp="1"/>
          </p:cNvSpPr>
          <p:nvPr>
            <p:ph type="title" hasCustomPrompt="1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r>
              <a:rPr lang="en-US" dirty="0"/>
              <a:t>UP TO THREE LINES 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 hasCustomPrompt="1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97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5175250" y="5302250"/>
            <a:ext cx="3968750" cy="1555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Optional Full color picture or highlight tinted photo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8070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842" y="288636"/>
            <a:ext cx="8569158" cy="461819"/>
          </a:xfrm>
        </p:spPr>
        <p:txBody>
          <a:bodyPr anchor="b">
            <a:normAutofit/>
          </a:bodyPr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One Line Title May Be All Caps or Title Case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22841" y="1443789"/>
            <a:ext cx="5307263" cy="4545263"/>
          </a:xfrm>
        </p:spPr>
        <p:txBody>
          <a:bodyPr anchor="t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Paragraph content or Graphic Element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1093" y="1003049"/>
            <a:ext cx="3087853" cy="4972050"/>
          </a:xfrm>
        </p:spPr>
        <p:txBody>
          <a:bodyPr lIns="0" rIns="182880" anchor="ctr"/>
          <a:lstStyle>
            <a:lvl1pPr>
              <a:defRPr sz="1600" baseline="0"/>
            </a:lvl1pPr>
          </a:lstStyle>
          <a:p>
            <a:pPr lvl="0"/>
            <a:r>
              <a:rPr lang="en-US" dirty="0"/>
              <a:t>Blank or Paragraph Content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 dirty="0"/>
              <a:t>AREA TITLE</a:t>
            </a:r>
          </a:p>
        </p:txBody>
      </p:sp>
    </p:spTree>
    <p:extLst>
      <p:ext uri="{BB962C8B-B14F-4D97-AF65-F5344CB8AC3E}">
        <p14:creationId xmlns:p14="http://schemas.microsoft.com/office/powerpoint/2010/main" val="336646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6934" y="6350002"/>
            <a:ext cx="552283" cy="35844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BA9E6-BF63-498A-BBFF-A0AB935C6E3A}" type="slidenum">
              <a:rPr lang="en-US" sz="1100" smtClean="0"/>
              <a:pPr>
                <a:defRPr/>
              </a:pPr>
              <a:t>‹N°›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46253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6934" y="6350002"/>
            <a:ext cx="552283" cy="35844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0DB5-4675-43B0-B11A-A42F6998767F}" type="slidenum">
              <a:rPr lang="en-US" sz="1100" smtClean="0"/>
              <a:pPr>
                <a:defRPr/>
              </a:pPr>
              <a:t>‹N°›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02882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07474"/>
            <a:ext cx="8410104" cy="983693"/>
          </a:xfrm>
        </p:spPr>
        <p:txBody>
          <a:bodyPr anchor="t">
            <a:normAutofit/>
          </a:bodyPr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dirty="0"/>
              <a:t>Slide Title up to </a:t>
            </a:r>
            <a:br>
              <a:rPr lang="en-US" dirty="0"/>
            </a:br>
            <a:r>
              <a:rPr lang="en-US" dirty="0"/>
              <a:t>Three Lines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Area 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Area Title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595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842" y="288636"/>
            <a:ext cx="8569158" cy="461819"/>
          </a:xfrm>
        </p:spPr>
        <p:txBody>
          <a:bodyPr anchor="b">
            <a:normAutofit/>
          </a:bodyPr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One Line Title May Be All Caps or Title Case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22841" y="1443789"/>
            <a:ext cx="5307263" cy="4545263"/>
          </a:xfrm>
        </p:spPr>
        <p:txBody>
          <a:bodyPr anchor="t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Paragraph content or Graphic Element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1093" y="1003049"/>
            <a:ext cx="3087853" cy="4972050"/>
          </a:xfrm>
        </p:spPr>
        <p:txBody>
          <a:bodyPr lIns="0" rIns="182880" anchor="ctr"/>
          <a:lstStyle>
            <a:lvl1pPr>
              <a:defRPr sz="1600" baseline="0"/>
            </a:lvl1pPr>
          </a:lstStyle>
          <a:p>
            <a:pPr lvl="0"/>
            <a:r>
              <a:rPr lang="en-US" dirty="0"/>
              <a:t>Blank or Paragraph Content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 dirty="0"/>
              <a:t>AREA TITLE</a:t>
            </a:r>
          </a:p>
        </p:txBody>
      </p:sp>
    </p:spTree>
    <p:extLst>
      <p:ext uri="{BB962C8B-B14F-4D97-AF65-F5344CB8AC3E}">
        <p14:creationId xmlns:p14="http://schemas.microsoft.com/office/powerpoint/2010/main" val="35996567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07474"/>
            <a:ext cx="8410104" cy="983693"/>
          </a:xfrm>
        </p:spPr>
        <p:txBody>
          <a:bodyPr anchor="t">
            <a:normAutofit/>
          </a:bodyPr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dirty="0"/>
              <a:t>Slide Title up to </a:t>
            </a:r>
            <a:br>
              <a:rPr lang="en-US" dirty="0"/>
            </a:br>
            <a:r>
              <a:rPr lang="en-US" dirty="0"/>
              <a:t>Three Lines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Area 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Area Title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947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679440" y="6107067"/>
            <a:ext cx="2814397" cy="30656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1512623" y="1189789"/>
            <a:ext cx="6971806" cy="1822161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 dirty="0"/>
              <a:t>Presentation Title Up to Three Lines at this size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1525172" y="3000005"/>
            <a:ext cx="6959257" cy="87588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Subtitle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5682073" y="4612641"/>
            <a:ext cx="2821170" cy="1479998"/>
          </a:xfr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Presenter Information</a:t>
            </a:r>
          </a:p>
          <a:p>
            <a:pPr lvl="0"/>
            <a:r>
              <a:rPr lang="en-US" dirty="0"/>
              <a:t>Location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439761" y="6417310"/>
            <a:ext cx="7064988" cy="301124"/>
          </a:xfrm>
        </p:spPr>
        <p:txBody>
          <a:bodyPr rIns="0" anchor="t" anchorCtr="0">
            <a:normAutofit/>
          </a:bodyPr>
          <a:lstStyle>
            <a:lvl1pPr>
              <a:defRPr b="0"/>
            </a:lvl1pPr>
          </a:lstStyle>
          <a:p>
            <a:pPr algn="r"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4612641"/>
            <a:ext cx="4476770" cy="135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4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1682"/>
          <p:cNvSpPr>
            <a:spLocks/>
          </p:cNvSpPr>
          <p:nvPr userDrawn="1"/>
        </p:nvSpPr>
        <p:spPr bwMode="auto">
          <a:xfrm flipH="1">
            <a:off x="6380163" y="615950"/>
            <a:ext cx="1014412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0" name="Freeform 1683"/>
          <p:cNvSpPr>
            <a:spLocks/>
          </p:cNvSpPr>
          <p:nvPr userDrawn="1"/>
        </p:nvSpPr>
        <p:spPr bwMode="auto">
          <a:xfrm flipH="1">
            <a:off x="7410450" y="3175"/>
            <a:ext cx="712788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5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6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7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8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9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0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1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2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3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4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5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6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7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8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9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0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1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2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3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4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5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6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7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8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9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0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1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2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3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4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5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6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7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8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9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0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1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2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3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4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5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6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7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8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9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0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1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2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3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4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5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6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7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8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9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0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1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4" name="Title 323"/>
          <p:cNvSpPr>
            <a:spLocks noGrp="1"/>
          </p:cNvSpPr>
          <p:nvPr>
            <p:ph type="title" hasCustomPrompt="1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r>
              <a:rPr lang="en-US" dirty="0"/>
              <a:t>UP TO THREE LINES 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 hasCustomPrompt="1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1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5175250" y="5302250"/>
            <a:ext cx="3968750" cy="1555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Optional Full color picture or highlight tinted photo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1837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5175250" y="5302250"/>
            <a:ext cx="3968750" cy="1555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Optional Full color picture or highlight tinted photo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5103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6934" y="6350002"/>
            <a:ext cx="552283" cy="35844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BA9E6-BF63-498A-BBFF-A0AB935C6E3A}" type="slidenum">
              <a:rPr lang="en-US" sz="1100" smtClean="0"/>
              <a:pPr>
                <a:defRPr/>
              </a:pPr>
              <a:t>‹N°›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032912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6934" y="6350002"/>
            <a:ext cx="552283" cy="35844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0DB5-4675-43B0-B11A-A42F6998767F}" type="slidenum">
              <a:rPr lang="en-US" sz="1100" smtClean="0"/>
              <a:pPr>
                <a:defRPr/>
              </a:pPr>
              <a:t>‹N°›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021968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3" y="288636"/>
            <a:ext cx="8533067" cy="461819"/>
          </a:xfrm>
        </p:spPr>
        <p:txBody>
          <a:bodyPr anchor="b">
            <a:normAutofit/>
          </a:bodyPr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Blank or one line Slide Title All Caps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56934" y="6350002"/>
            <a:ext cx="552283" cy="3584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756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46364"/>
            <a:ext cx="3145592" cy="5784272"/>
          </a:xfrm>
        </p:spPr>
        <p:txBody>
          <a:bodyPr anchor="ctr">
            <a:normAutofit/>
          </a:bodyPr>
          <a:lstStyle>
            <a:lvl1pPr>
              <a:defRPr sz="3200"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Slide title or important thought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lang="en-US" dirty="0"/>
              <a:t>Bullets are not suggested for this slide style</a:t>
            </a: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lang="en-US" dirty="0"/>
              <a:t>Content may be text, photo, smart art, movie, charts or tables.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998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46364"/>
            <a:ext cx="3145592" cy="5784272"/>
          </a:xfrm>
        </p:spPr>
        <p:txBody>
          <a:bodyPr anchor="ctr">
            <a:normAutofit/>
          </a:bodyPr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Slide title or important thought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lang="en-US" dirty="0"/>
              <a:t>Bullets are not suggested for this slide style</a:t>
            </a: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lang="en-US" dirty="0"/>
              <a:t>Content may be text, photo, smart art, movie, charts or tables.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108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1682"/>
          <p:cNvSpPr>
            <a:spLocks/>
          </p:cNvSpPr>
          <p:nvPr userDrawn="1"/>
        </p:nvSpPr>
        <p:spPr bwMode="auto">
          <a:xfrm flipH="1">
            <a:off x="6380163" y="615950"/>
            <a:ext cx="1014412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0" name="Freeform 1683"/>
          <p:cNvSpPr>
            <a:spLocks/>
          </p:cNvSpPr>
          <p:nvPr userDrawn="1"/>
        </p:nvSpPr>
        <p:spPr bwMode="auto">
          <a:xfrm flipH="1">
            <a:off x="7410450" y="3175"/>
            <a:ext cx="712788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5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6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7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8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9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0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1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2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3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4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5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6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7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8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9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0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1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2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3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4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5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6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7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8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9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0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1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2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3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4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5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6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7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8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9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0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1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2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3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4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5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6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7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8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9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0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1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2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3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4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5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6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7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8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9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0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1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4" name="Title 323"/>
          <p:cNvSpPr>
            <a:spLocks noGrp="1"/>
          </p:cNvSpPr>
          <p:nvPr>
            <p:ph type="title" hasCustomPrompt="1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r>
              <a:rPr lang="en-US" dirty="0"/>
              <a:t>UP TO THREE LINES 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 hasCustomPrompt="1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196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1682"/>
          <p:cNvSpPr>
            <a:spLocks/>
          </p:cNvSpPr>
          <p:nvPr userDrawn="1"/>
        </p:nvSpPr>
        <p:spPr bwMode="auto">
          <a:xfrm flipH="1">
            <a:off x="6380163" y="615950"/>
            <a:ext cx="1014412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0" name="Freeform 1683"/>
          <p:cNvSpPr>
            <a:spLocks/>
          </p:cNvSpPr>
          <p:nvPr userDrawn="1"/>
        </p:nvSpPr>
        <p:spPr bwMode="auto">
          <a:xfrm flipH="1">
            <a:off x="7410450" y="3175"/>
            <a:ext cx="712788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4" name="Title 323"/>
          <p:cNvSpPr>
            <a:spLocks noGrp="1"/>
          </p:cNvSpPr>
          <p:nvPr>
            <p:ph type="title" hasCustomPrompt="1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SLIDE TITLE UP TO </a:t>
            </a:r>
            <a:br>
              <a:rPr lang="en-US" dirty="0"/>
            </a:br>
            <a:r>
              <a:rPr lang="en-US" dirty="0"/>
              <a:t>TWO LINES MAY BE ALL CAPS OR TITLE CASE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 hasCustomPrompt="1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56934" y="1025408"/>
            <a:ext cx="8435473" cy="517408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Graphic, Image, Smart Art Title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40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679440" y="6107067"/>
            <a:ext cx="2814397" cy="30656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1512623" y="1189789"/>
            <a:ext cx="6971806" cy="1822161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 dirty="0"/>
              <a:t>Presentation Title Up to Three Lines at this size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1525172" y="3000005"/>
            <a:ext cx="6959257" cy="87588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Subtitle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5682073" y="4612641"/>
            <a:ext cx="2821170" cy="1479998"/>
          </a:xfr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Presenter Information</a:t>
            </a:r>
          </a:p>
          <a:p>
            <a:pPr lvl="0"/>
            <a:r>
              <a:rPr lang="en-US" dirty="0"/>
              <a:t>Location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439761" y="6417310"/>
            <a:ext cx="7064988" cy="301124"/>
          </a:xfrm>
        </p:spPr>
        <p:txBody>
          <a:bodyPr rIns="0" anchor="t" anchorCtr="0">
            <a:normAutofit/>
          </a:bodyPr>
          <a:lstStyle>
            <a:lvl1pPr>
              <a:defRPr b="0"/>
            </a:lvl1pPr>
          </a:lstStyle>
          <a:p>
            <a:pPr algn="r"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4612641"/>
            <a:ext cx="4476770" cy="135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494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5175250" y="5302250"/>
            <a:ext cx="3968750" cy="1555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Optional Full color picture or highlight tinted photo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43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842" y="288636"/>
            <a:ext cx="8569158" cy="461819"/>
          </a:xfrm>
        </p:spPr>
        <p:txBody>
          <a:bodyPr anchor="b">
            <a:normAutofit/>
          </a:bodyPr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One Line Title May Be All Caps or Title Case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22841" y="1443789"/>
            <a:ext cx="5307263" cy="4545263"/>
          </a:xfrm>
        </p:spPr>
        <p:txBody>
          <a:bodyPr anchor="t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Paragraph content or Graphic Element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56934" y="6350002"/>
            <a:ext cx="552283" cy="3584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1093" y="1003049"/>
            <a:ext cx="3087853" cy="4972050"/>
          </a:xfrm>
        </p:spPr>
        <p:txBody>
          <a:bodyPr lIns="0" rIns="182880" anchor="ctr"/>
          <a:lstStyle>
            <a:lvl1pPr>
              <a:defRPr sz="1600" baseline="0"/>
            </a:lvl1pPr>
          </a:lstStyle>
          <a:p>
            <a:pPr lvl="0"/>
            <a:r>
              <a:rPr lang="en-US" dirty="0"/>
              <a:t>Blank or Paragraph Content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 dirty="0"/>
              <a:t>AREA TITLE</a:t>
            </a:r>
          </a:p>
        </p:txBody>
      </p:sp>
    </p:spTree>
    <p:extLst>
      <p:ext uri="{BB962C8B-B14F-4D97-AF65-F5344CB8AC3E}">
        <p14:creationId xmlns:p14="http://schemas.microsoft.com/office/powerpoint/2010/main" val="1046048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842" y="288636"/>
            <a:ext cx="8569158" cy="461819"/>
          </a:xfrm>
        </p:spPr>
        <p:txBody>
          <a:bodyPr anchor="b">
            <a:normAutofit/>
          </a:bodyPr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One Line Title May Be All Caps or Title Case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22841" y="1443789"/>
            <a:ext cx="5307263" cy="4545263"/>
          </a:xfrm>
        </p:spPr>
        <p:txBody>
          <a:bodyPr anchor="t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Paragraph content or Graphic Element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1093" y="1003049"/>
            <a:ext cx="3087853" cy="4972050"/>
          </a:xfrm>
        </p:spPr>
        <p:txBody>
          <a:bodyPr lIns="0" rIns="182880" anchor="ctr"/>
          <a:lstStyle>
            <a:lvl1pPr>
              <a:defRPr sz="1600" baseline="0"/>
            </a:lvl1pPr>
          </a:lstStyle>
          <a:p>
            <a:pPr lvl="0"/>
            <a:r>
              <a:rPr lang="en-US" dirty="0"/>
              <a:t>Blank or Paragraph Content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 dirty="0"/>
              <a:t>AREA TITLE</a:t>
            </a:r>
          </a:p>
        </p:txBody>
      </p:sp>
    </p:spTree>
    <p:extLst>
      <p:ext uri="{BB962C8B-B14F-4D97-AF65-F5344CB8AC3E}">
        <p14:creationId xmlns:p14="http://schemas.microsoft.com/office/powerpoint/2010/main" val="30202583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BA9E6-BF63-498A-BBFF-A0AB935C6E3A}" type="slidenum">
              <a:rPr lang="en-US" sz="1100" smtClean="0"/>
              <a:pPr>
                <a:defRPr/>
              </a:pPr>
              <a:t>‹N°›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295604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0DB5-4675-43B0-B11A-A42F6998767F}" type="slidenum">
              <a:rPr lang="en-US" sz="1100" smtClean="0"/>
              <a:pPr>
                <a:defRPr/>
              </a:pPr>
              <a:t>‹N°›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691304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3" y="288636"/>
            <a:ext cx="8533067" cy="461819"/>
          </a:xfrm>
        </p:spPr>
        <p:txBody>
          <a:bodyPr anchor="b">
            <a:normAutofit/>
          </a:bodyPr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Blank or one line Slide Title All Caps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56934" y="6350002"/>
            <a:ext cx="552283" cy="3584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986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07474"/>
            <a:ext cx="8410104" cy="983693"/>
          </a:xfrm>
        </p:spPr>
        <p:txBody>
          <a:bodyPr anchor="t">
            <a:normAutofit/>
          </a:bodyPr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dirty="0"/>
              <a:t>Slide Title up to </a:t>
            </a:r>
            <a:br>
              <a:rPr lang="en-US" dirty="0"/>
            </a:br>
            <a:r>
              <a:rPr lang="en-US" dirty="0"/>
              <a:t>Three Lines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Area 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Area Title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478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lipArt Placeholder 9"/>
          <p:cNvSpPr>
            <a:spLocks noGrp="1"/>
          </p:cNvSpPr>
          <p:nvPr>
            <p:ph type="clipArt" sz="quarter" idx="49" hasCustomPrompt="1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 hasCustomPrompt="1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 hasCustomPrompt="1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 hasCustomPrompt="1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 hasCustomPrompt="1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60" name="Freeform 1683"/>
          <p:cNvSpPr>
            <a:spLocks/>
          </p:cNvSpPr>
          <p:nvPr userDrawn="1"/>
        </p:nvSpPr>
        <p:spPr bwMode="auto">
          <a:xfrm flipH="1">
            <a:off x="7410450" y="3175"/>
            <a:ext cx="712788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5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6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7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8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9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0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1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2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3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4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5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6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7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8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9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0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1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2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3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4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5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6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7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8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9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0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1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2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3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4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5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6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7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8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9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0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1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2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3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4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5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6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7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8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9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0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1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2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3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4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5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6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7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8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9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0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1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4" name="Title 323"/>
          <p:cNvSpPr>
            <a:spLocks noGrp="1"/>
          </p:cNvSpPr>
          <p:nvPr>
            <p:ph type="title" hasCustomPrompt="1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Tombstone 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603491" y="3775118"/>
            <a:ext cx="933450" cy="22458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 hasCustomPrompt="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2321508" y="3775118"/>
            <a:ext cx="933450" cy="22458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 hasCustomPrompt="1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 hasCustomPrompt="1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 hasCustomPrompt="1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 hasCustomPrompt="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 hasCustomPrompt="1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101439" y="3775118"/>
            <a:ext cx="933450" cy="22458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 hasCustomPrompt="1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 hasCustomPrompt="1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 hasCustomPrompt="1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 hasCustomPrompt="1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 hasCustomPrompt="1"/>
          </p:nvPr>
        </p:nvSpPr>
        <p:spPr>
          <a:xfrm>
            <a:off x="5863108" y="3775118"/>
            <a:ext cx="933450" cy="22458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 hasCustomPrompt="1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 hasCustomPrompt="1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 hasCustomPrompt="1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 hasCustomPrompt="1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 hasCustomPrompt="1"/>
          </p:nvPr>
        </p:nvSpPr>
        <p:spPr>
          <a:xfrm>
            <a:off x="7636461" y="3775118"/>
            <a:ext cx="933450" cy="22458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 hasCustomPrompt="1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 hasCustomPrompt="1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 hasCustomPrompt="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 hasCustomPrompt="1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 hasCustomPrompt="1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 hasCustomPrompt="1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 hasCustomPrompt="1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 hasCustomPrompt="1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 hasCustomPrompt="1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 hasCustomPrompt="1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 hasCustomPrompt="1"/>
          </p:nvPr>
        </p:nvSpPr>
        <p:spPr>
          <a:xfrm>
            <a:off x="610748" y="1423804"/>
            <a:ext cx="933450" cy="22458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 hasCustomPrompt="1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 hasCustomPrompt="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 hasCustomPrompt="1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 hasCustomPrompt="1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 hasCustomPrompt="1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 hasCustomPrompt="1"/>
          </p:nvPr>
        </p:nvSpPr>
        <p:spPr>
          <a:xfrm>
            <a:off x="2328765" y="1423804"/>
            <a:ext cx="933450" cy="22458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 hasCustomPrompt="1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 hasCustomPrompt="1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 hasCustomPrompt="1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 hasCustomPrompt="1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 hasCustomPrompt="1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 hasCustomPrompt="1"/>
          </p:nvPr>
        </p:nvSpPr>
        <p:spPr>
          <a:xfrm>
            <a:off x="4108696" y="1423804"/>
            <a:ext cx="933450" cy="22458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 hasCustomPrompt="1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 hasCustomPrompt="1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 hasCustomPrompt="1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 hasCustomPrompt="1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 hasCustomPrompt="1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 hasCustomPrompt="1"/>
          </p:nvPr>
        </p:nvSpPr>
        <p:spPr>
          <a:xfrm>
            <a:off x="5870365" y="1423804"/>
            <a:ext cx="933450" cy="22458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 hasCustomPrompt="1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 hasCustomPrompt="1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 hasCustomPrompt="1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 hasCustomPrompt="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 hasCustomPrompt="1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 hasCustomPrompt="1"/>
          </p:nvPr>
        </p:nvSpPr>
        <p:spPr>
          <a:xfrm>
            <a:off x="7643718" y="1423804"/>
            <a:ext cx="933450" cy="22458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 hasCustomPrompt="1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 hasCustomPrompt="1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 hasCustomPrompt="1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 hasCustomPrompt="1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 hasCustomPrompt="1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387595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1682"/>
          <p:cNvSpPr>
            <a:spLocks/>
          </p:cNvSpPr>
          <p:nvPr userDrawn="1"/>
        </p:nvSpPr>
        <p:spPr bwMode="auto">
          <a:xfrm flipH="1">
            <a:off x="6380163" y="615950"/>
            <a:ext cx="1014412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0" name="Freeform 1683"/>
          <p:cNvSpPr>
            <a:spLocks/>
          </p:cNvSpPr>
          <p:nvPr userDrawn="1"/>
        </p:nvSpPr>
        <p:spPr bwMode="auto">
          <a:xfrm flipH="1">
            <a:off x="7410450" y="3175"/>
            <a:ext cx="712788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4" name="Title 323"/>
          <p:cNvSpPr>
            <a:spLocks noGrp="1"/>
          </p:cNvSpPr>
          <p:nvPr>
            <p:ph type="title" hasCustomPrompt="1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SLIDE TITLE UP TO </a:t>
            </a:r>
            <a:br>
              <a:rPr lang="en-US" dirty="0"/>
            </a:br>
            <a:r>
              <a:rPr lang="en-US" dirty="0"/>
              <a:t>TWO LINES MAY BE ALL CAPS OR TITLE CASE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 hasCustomPrompt="1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56934" y="1025408"/>
            <a:ext cx="8435473" cy="517408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Graphic, Image, Smart Art Title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407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679440" y="6107067"/>
            <a:ext cx="2814397" cy="30656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1512623" y="1189789"/>
            <a:ext cx="6971806" cy="1822161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 dirty="0"/>
              <a:t>Presentation Title Up to Three Lines at this size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1525172" y="3000005"/>
            <a:ext cx="6959257" cy="87588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Subtitle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5682073" y="4612641"/>
            <a:ext cx="2821170" cy="1479998"/>
          </a:xfr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Presenter Information</a:t>
            </a:r>
          </a:p>
          <a:p>
            <a:pPr lvl="0"/>
            <a:r>
              <a:rPr lang="en-US" dirty="0"/>
              <a:t>Location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439761" y="6417310"/>
            <a:ext cx="7064988" cy="301124"/>
          </a:xfrm>
        </p:spPr>
        <p:txBody>
          <a:bodyPr rIns="0" anchor="t" anchorCtr="0">
            <a:normAutofit/>
          </a:bodyPr>
          <a:lstStyle>
            <a:lvl1pPr>
              <a:defRPr b="0"/>
            </a:lvl1pPr>
          </a:lstStyle>
          <a:p>
            <a:pPr algn="r"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4612641"/>
            <a:ext cx="4476770" cy="135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579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1682"/>
          <p:cNvSpPr>
            <a:spLocks/>
          </p:cNvSpPr>
          <p:nvPr userDrawn="1"/>
        </p:nvSpPr>
        <p:spPr bwMode="auto">
          <a:xfrm flipH="1">
            <a:off x="6380163" y="615950"/>
            <a:ext cx="1014412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0" name="Freeform 1683"/>
          <p:cNvSpPr>
            <a:spLocks/>
          </p:cNvSpPr>
          <p:nvPr userDrawn="1"/>
        </p:nvSpPr>
        <p:spPr bwMode="auto">
          <a:xfrm flipH="1">
            <a:off x="7410450" y="3175"/>
            <a:ext cx="712788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5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6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7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8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9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0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1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2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3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4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5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6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7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8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9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0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1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2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3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4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5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6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7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8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9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0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1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2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3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4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5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6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7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8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9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0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1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2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3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4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5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6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7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8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9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0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1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2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3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4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5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6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7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8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9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0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1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4" name="Title 323"/>
          <p:cNvSpPr>
            <a:spLocks noGrp="1"/>
          </p:cNvSpPr>
          <p:nvPr>
            <p:ph type="title" hasCustomPrompt="1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r>
              <a:rPr lang="en-US" dirty="0"/>
              <a:t>UP TO THREE LINES 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 hasCustomPrompt="1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524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5175250" y="5302250"/>
            <a:ext cx="3968750" cy="1555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Optional Full color picture or highlight tinted photo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2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6934" y="6350002"/>
            <a:ext cx="552283" cy="35844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BA9E6-BF63-498A-BBFF-A0AB935C6E3A}" type="slidenum">
              <a:rPr lang="en-US" sz="1100" smtClean="0"/>
              <a:pPr>
                <a:defRPr/>
              </a:pPr>
              <a:t>‹N°›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996203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842" y="288636"/>
            <a:ext cx="8569158" cy="461819"/>
          </a:xfrm>
        </p:spPr>
        <p:txBody>
          <a:bodyPr anchor="b">
            <a:normAutofit/>
          </a:bodyPr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One Line Title May Be All Caps or Title Case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22841" y="1443789"/>
            <a:ext cx="5307263" cy="4545263"/>
          </a:xfrm>
        </p:spPr>
        <p:txBody>
          <a:bodyPr anchor="t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Paragraph content or Graphic Element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1093" y="1003049"/>
            <a:ext cx="3087853" cy="4972050"/>
          </a:xfrm>
        </p:spPr>
        <p:txBody>
          <a:bodyPr lIns="0" rIns="182880" anchor="ctr"/>
          <a:lstStyle>
            <a:lvl1pPr>
              <a:defRPr sz="1600" baseline="0"/>
            </a:lvl1pPr>
          </a:lstStyle>
          <a:p>
            <a:pPr lvl="0"/>
            <a:r>
              <a:rPr lang="en-US" dirty="0"/>
              <a:t>Blank or Paragraph Content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 dirty="0"/>
              <a:t>AREA TITLE</a:t>
            </a:r>
          </a:p>
        </p:txBody>
      </p:sp>
    </p:spTree>
    <p:extLst>
      <p:ext uri="{BB962C8B-B14F-4D97-AF65-F5344CB8AC3E}">
        <p14:creationId xmlns:p14="http://schemas.microsoft.com/office/powerpoint/2010/main" val="1598186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BA9E6-BF63-498A-BBFF-A0AB935C6E3A}" type="slidenum">
              <a:rPr lang="en-US" sz="1100" smtClean="0"/>
              <a:pPr>
                <a:defRPr/>
              </a:pPr>
              <a:t>‹N°›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421631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0DB5-4675-43B0-B11A-A42F6998767F}" type="slidenum">
              <a:rPr lang="en-US" sz="1100" smtClean="0"/>
              <a:pPr>
                <a:defRPr/>
              </a:pPr>
              <a:t>‹N°›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639781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3" y="288636"/>
            <a:ext cx="8533067" cy="461819"/>
          </a:xfrm>
        </p:spPr>
        <p:txBody>
          <a:bodyPr anchor="b">
            <a:normAutofit/>
          </a:bodyPr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Blank or one line Slide Title All Caps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56934" y="6350002"/>
            <a:ext cx="552283" cy="3584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216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07474"/>
            <a:ext cx="8410104" cy="983693"/>
          </a:xfrm>
        </p:spPr>
        <p:txBody>
          <a:bodyPr anchor="t">
            <a:normAutofit/>
          </a:bodyPr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dirty="0"/>
              <a:t>Slide Title up to </a:t>
            </a:r>
            <a:br>
              <a:rPr lang="en-US" dirty="0"/>
            </a:br>
            <a:r>
              <a:rPr lang="en-US" dirty="0"/>
              <a:t>Three Lines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Area 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Area Title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843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Optional Full color picture or highlight tinted photo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3075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5175250" y="5302250"/>
            <a:ext cx="3968750" cy="1555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Optional Full color picture or highlight tinted photo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05195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1682"/>
          <p:cNvSpPr>
            <a:spLocks/>
          </p:cNvSpPr>
          <p:nvPr userDrawn="1"/>
        </p:nvSpPr>
        <p:spPr bwMode="auto">
          <a:xfrm flipH="1">
            <a:off x="6380163" y="615950"/>
            <a:ext cx="1014412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0" name="Freeform 1683"/>
          <p:cNvSpPr>
            <a:spLocks/>
          </p:cNvSpPr>
          <p:nvPr userDrawn="1"/>
        </p:nvSpPr>
        <p:spPr bwMode="auto">
          <a:xfrm flipH="1">
            <a:off x="7410450" y="3175"/>
            <a:ext cx="712788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5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6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7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8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9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0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1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2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3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4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5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6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7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8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9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0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1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2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3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4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5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6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7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8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9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0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1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2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3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4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5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6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7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8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9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0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1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2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3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4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5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6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7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8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9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0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1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2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3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4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5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6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7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8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9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0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1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4" name="Title 323"/>
          <p:cNvSpPr>
            <a:spLocks noGrp="1"/>
          </p:cNvSpPr>
          <p:nvPr>
            <p:ph type="title" hasCustomPrompt="1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r>
              <a:rPr lang="en-US" dirty="0"/>
              <a:t>UP TO THREE LINES 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 hasCustomPrompt="1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196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842" y="288636"/>
            <a:ext cx="8569158" cy="461819"/>
          </a:xfrm>
        </p:spPr>
        <p:txBody>
          <a:bodyPr anchor="b">
            <a:normAutofit/>
          </a:bodyPr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One Line Title May Be All Caps or Title Case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22841" y="1443789"/>
            <a:ext cx="5307263" cy="4545263"/>
          </a:xfrm>
        </p:spPr>
        <p:txBody>
          <a:bodyPr anchor="t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Paragraph content or Graphic Element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1093" y="1003049"/>
            <a:ext cx="3087853" cy="4972050"/>
          </a:xfrm>
        </p:spPr>
        <p:txBody>
          <a:bodyPr lIns="0" rIns="182880" anchor="ctr"/>
          <a:lstStyle>
            <a:lvl1pPr>
              <a:defRPr sz="1600" baseline="0"/>
            </a:lvl1pPr>
          </a:lstStyle>
          <a:p>
            <a:pPr lvl="0"/>
            <a:r>
              <a:rPr lang="en-US" dirty="0"/>
              <a:t>Blank or Paragraph Content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 dirty="0"/>
              <a:t>AREA TITLE</a:t>
            </a:r>
          </a:p>
        </p:txBody>
      </p:sp>
    </p:spTree>
    <p:extLst>
      <p:ext uri="{BB962C8B-B14F-4D97-AF65-F5344CB8AC3E}">
        <p14:creationId xmlns:p14="http://schemas.microsoft.com/office/powerpoint/2010/main" val="14549403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BA9E6-BF63-498A-BBFF-A0AB935C6E3A}" type="slidenum">
              <a:rPr lang="en-US" sz="1100" smtClean="0"/>
              <a:pPr>
                <a:defRPr/>
              </a:pPr>
              <a:t>‹N°›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7778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6934" y="6350002"/>
            <a:ext cx="552283" cy="35844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0DB5-4675-43B0-B11A-A42F6998767F}" type="slidenum">
              <a:rPr lang="en-US" sz="1100" smtClean="0"/>
              <a:pPr>
                <a:defRPr/>
              </a:pPr>
              <a:t>‹N°›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3010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0DB5-4675-43B0-B11A-A42F6998767F}" type="slidenum">
              <a:rPr lang="en-US" sz="1100" smtClean="0"/>
              <a:pPr>
                <a:defRPr/>
              </a:pPr>
              <a:t>‹N°›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836694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07474"/>
            <a:ext cx="8410104" cy="983693"/>
          </a:xfrm>
        </p:spPr>
        <p:txBody>
          <a:bodyPr anchor="t">
            <a:normAutofit/>
          </a:bodyPr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dirty="0"/>
              <a:t>Slide Title up to </a:t>
            </a:r>
            <a:br>
              <a:rPr lang="en-US" dirty="0"/>
            </a:br>
            <a:r>
              <a:rPr lang="en-US" dirty="0"/>
              <a:t>Three Lines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Area 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Area Title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838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679440" y="6107067"/>
            <a:ext cx="2814397" cy="30656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1512623" y="1189789"/>
            <a:ext cx="6971806" cy="1822161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 dirty="0"/>
              <a:t>Presentation Title Up to Three Lines at this size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1525172" y="3000005"/>
            <a:ext cx="6959257" cy="87588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Subtitle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5682073" y="4612641"/>
            <a:ext cx="2821170" cy="1479998"/>
          </a:xfr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Presenter Information</a:t>
            </a:r>
          </a:p>
          <a:p>
            <a:pPr lvl="0"/>
            <a:r>
              <a:rPr lang="en-US" dirty="0"/>
              <a:t>Location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439761" y="6417310"/>
            <a:ext cx="7064988" cy="301124"/>
          </a:xfrm>
        </p:spPr>
        <p:txBody>
          <a:bodyPr rIns="0" anchor="t" anchorCtr="0">
            <a:normAutofit/>
          </a:bodyPr>
          <a:lstStyle>
            <a:lvl1pPr>
              <a:defRPr b="0"/>
            </a:lvl1pPr>
          </a:lstStyle>
          <a:p>
            <a:pPr algn="r"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4612641"/>
            <a:ext cx="4476770" cy="135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257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3" y="288636"/>
            <a:ext cx="8533067" cy="461819"/>
          </a:xfrm>
        </p:spPr>
        <p:txBody>
          <a:bodyPr anchor="b">
            <a:normAutofit/>
          </a:bodyPr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Blank or one line Slide Title All Caps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56934" y="6350002"/>
            <a:ext cx="552283" cy="3584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003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07475"/>
            <a:ext cx="8410104" cy="708526"/>
          </a:xfrm>
        </p:spPr>
        <p:txBody>
          <a:bodyPr anchor="t">
            <a:normAutofit/>
          </a:bodyPr>
          <a:lstStyle>
            <a:lvl1pPr>
              <a:defRPr sz="2200" b="0" i="0" cap="none" baseline="0">
                <a:solidFill>
                  <a:schemeClr val="tx1"/>
                </a:solidFill>
                <a:latin typeface="+mj-lt"/>
                <a:cs typeface="Andes ExtraLight"/>
              </a:defRPr>
            </a:lvl1pPr>
          </a:lstStyle>
          <a:p>
            <a:r>
              <a:rPr lang="en-US" dirty="0"/>
              <a:t>Single Chart Slide Title up to Two Lines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3353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07475"/>
            <a:ext cx="8410104" cy="708526"/>
          </a:xfrm>
        </p:spPr>
        <p:txBody>
          <a:bodyPr anchor="t">
            <a:normAutofit/>
          </a:bodyPr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dirty="0"/>
              <a:t>Two Chart Slide Title up to Two Lines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1533153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07475"/>
            <a:ext cx="8410104" cy="708526"/>
          </a:xfrm>
        </p:spPr>
        <p:txBody>
          <a:bodyPr anchor="t">
            <a:normAutofit/>
          </a:bodyPr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dirty="0"/>
              <a:t>Three Chart Slide Title up to Two Lines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6943911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07475"/>
            <a:ext cx="8410104" cy="708526"/>
          </a:xfrm>
        </p:spPr>
        <p:txBody>
          <a:bodyPr anchor="t">
            <a:normAutofit/>
          </a:bodyPr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dirty="0"/>
              <a:t>Four  Chart Slide Title up to Two Lines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915212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3" y="288636"/>
            <a:ext cx="8533067" cy="461819"/>
          </a:xfrm>
        </p:spPr>
        <p:txBody>
          <a:bodyPr anchor="b">
            <a:normAutofit/>
          </a:bodyPr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Contact Slide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3"/>
            <a:ext cx="8529637" cy="53492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4309682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Geometr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6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7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8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9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0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1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2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3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4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5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6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7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8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9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0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1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2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3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4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5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6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7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8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9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0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1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2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3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4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5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6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7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8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9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0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1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2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3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4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5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6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7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8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9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0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1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2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3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4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5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6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7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8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9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0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1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865910" y="1306550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851104" y="3074088"/>
            <a:ext cx="7328771" cy="239749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Section sub-Title</a:t>
            </a:r>
          </a:p>
        </p:txBody>
      </p:sp>
      <p:sp>
        <p:nvSpPr>
          <p:cNvPr id="66" name="Rectangle 65"/>
          <p:cNvSpPr/>
          <p:nvPr userDrawn="1"/>
        </p:nvSpPr>
        <p:spPr bwMode="auto">
          <a:xfrm>
            <a:off x="0" y="2829407"/>
            <a:ext cx="9144000" cy="17626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556" y="6221452"/>
            <a:ext cx="1710615" cy="51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4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07474"/>
            <a:ext cx="8410104" cy="983693"/>
          </a:xfrm>
        </p:spPr>
        <p:txBody>
          <a:bodyPr anchor="t">
            <a:normAutofit/>
          </a:bodyPr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dirty="0"/>
              <a:t>Slide Title up to </a:t>
            </a:r>
            <a:br>
              <a:rPr lang="en-US" dirty="0"/>
            </a:br>
            <a:r>
              <a:rPr lang="en-US" dirty="0"/>
              <a:t>Three Lines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Area 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Area Title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>
          <a:xfrm>
            <a:off x="356934" y="6350002"/>
            <a:ext cx="552283" cy="3584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3156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as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39A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22"/>
                    </a14:imgEffect>
                    <a14:imgEffect>
                      <a14:saturation sat="400000"/>
                    </a14:imgEffect>
                    <a14:imgEffect>
                      <a14:brightnessContrast bright="-9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336" y="3580"/>
            <a:ext cx="2192664" cy="431442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942667" cy="435870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5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05" y="0"/>
            <a:ext cx="2324100" cy="4362148"/>
          </a:xfrm>
          <a:prstGeom prst="rect">
            <a:avLst/>
          </a:prstGeom>
        </p:spPr>
      </p:pic>
      <p:sp>
        <p:nvSpPr>
          <p:cNvPr id="265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6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7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8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9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0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1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2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3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4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5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6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7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8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9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0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1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2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3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4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5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6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7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8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9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0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1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2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3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4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5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6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7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8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9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0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1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2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3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4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5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6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7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8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9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0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1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2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3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4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5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6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7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8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9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0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1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865910" y="2721693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851104" y="4523618"/>
            <a:ext cx="7328771" cy="1548191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Section sub-Title</a:t>
            </a:r>
          </a:p>
        </p:txBody>
      </p:sp>
      <p:sp>
        <p:nvSpPr>
          <p:cNvPr id="66" name="Rectangle 65"/>
          <p:cNvSpPr/>
          <p:nvPr userDrawn="1"/>
        </p:nvSpPr>
        <p:spPr bwMode="auto">
          <a:xfrm>
            <a:off x="0" y="4292930"/>
            <a:ext cx="9144000" cy="17626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6272784"/>
            <a:ext cx="1965960" cy="45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278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s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21F4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22"/>
                    </a14:imgEffect>
                    <a14:imgEffect>
                      <a14:saturation sat="400000"/>
                    </a14:imgEffect>
                    <a14:imgEffect>
                      <a14:brightnessContrast bright="-9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336" y="3580"/>
            <a:ext cx="2192664" cy="431442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942667" cy="435870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5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05" y="0"/>
            <a:ext cx="2324100" cy="4362148"/>
          </a:xfrm>
          <a:prstGeom prst="rect">
            <a:avLst/>
          </a:prstGeom>
        </p:spPr>
      </p:pic>
      <p:sp>
        <p:nvSpPr>
          <p:cNvPr id="265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6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7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8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9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0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1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2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3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4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5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6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7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8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9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0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1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2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3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4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5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6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7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8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9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0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1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2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3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4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5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6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7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8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9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0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1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2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3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4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5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6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7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8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9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0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1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2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3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4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5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6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7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8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9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0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1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865910" y="2721693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851104" y="4523618"/>
            <a:ext cx="7328771" cy="1548191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Section sub-Title</a:t>
            </a:r>
          </a:p>
        </p:txBody>
      </p:sp>
      <p:sp>
        <p:nvSpPr>
          <p:cNvPr id="66" name="Rectangle 65"/>
          <p:cNvSpPr/>
          <p:nvPr userDrawn="1"/>
        </p:nvSpPr>
        <p:spPr bwMode="auto">
          <a:xfrm>
            <a:off x="0" y="4292930"/>
            <a:ext cx="9144000" cy="17626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6272784"/>
            <a:ext cx="1965960" cy="45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266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Optional Full color picture or highlight tinted photo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3101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5175250" y="5302250"/>
            <a:ext cx="3968750" cy="1555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Optional Full color picture or highlight tinted photo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31396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46364"/>
            <a:ext cx="3145592" cy="5784272"/>
          </a:xfrm>
        </p:spPr>
        <p:txBody>
          <a:bodyPr anchor="ctr">
            <a:normAutofit/>
          </a:bodyPr>
          <a:lstStyle>
            <a:lvl1pPr>
              <a:defRPr sz="3200"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Slide title or important thought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lang="en-US" dirty="0"/>
              <a:t>Bullets are not suggested for this slide style</a:t>
            </a: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lang="en-US" dirty="0"/>
              <a:t>Content may be text, photo, smart art, movie, charts or tables.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66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46364"/>
            <a:ext cx="3145592" cy="5784272"/>
          </a:xfrm>
        </p:spPr>
        <p:txBody>
          <a:bodyPr anchor="ctr">
            <a:normAutofit/>
          </a:bodyPr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Slide title or important thought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lang="en-US" dirty="0"/>
              <a:t>Bullets are not suggested for this slide style</a:t>
            </a: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lang="en-US" dirty="0"/>
              <a:t>Content may be text, photo, smart art, movie, charts or tables.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864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 flipV="1">
            <a:off x="0" y="0"/>
            <a:ext cx="9144000" cy="4479636"/>
          </a:xfrm>
          <a:prstGeom prst="rect">
            <a:avLst/>
          </a:prstGeom>
          <a:solidFill>
            <a:srgbClr val="139A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22"/>
                    </a14:imgEffect>
                    <a14:imgEffect>
                      <a14:saturation sat="400000"/>
                    </a14:imgEffect>
                    <a14:imgEffect>
                      <a14:brightnessContrast bright="-9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336" y="3580"/>
            <a:ext cx="2192664" cy="431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942667" cy="4358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05" y="0"/>
            <a:ext cx="2324100" cy="4362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495143" y="4318001"/>
            <a:ext cx="2648857" cy="8466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6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6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6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6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6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7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7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7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7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7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7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7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7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7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7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8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8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8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8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8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8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8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8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8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8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9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9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9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9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9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9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9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9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9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9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0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0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0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0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0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0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0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0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0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0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1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1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1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1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1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1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1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1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1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1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2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2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941619" y="6107067"/>
            <a:ext cx="2552218" cy="30656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1512623" y="1189789"/>
            <a:ext cx="6971806" cy="1822161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Up to Three Lines at this size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1525172" y="3000005"/>
            <a:ext cx="6959257" cy="87588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Subtitle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5682073" y="5051777"/>
            <a:ext cx="2821170" cy="1040861"/>
          </a:xfr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Presenter Information</a:t>
            </a:r>
          </a:p>
          <a:p>
            <a:pPr lvl="0"/>
            <a:r>
              <a:rPr lang="en-US" dirty="0"/>
              <a:t>Location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6714067" y="4308323"/>
            <a:ext cx="2429933" cy="18288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C8BB7E"/>
              </a:solidFill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0" y="4309534"/>
            <a:ext cx="6976533" cy="18288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prstClr val="white"/>
              </a:solidFill>
            </a:endParaRPr>
          </a:p>
        </p:txBody>
      </p:sp>
      <p:sp>
        <p:nvSpPr>
          <p:cNvPr id="74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439761" y="6417310"/>
            <a:ext cx="7064988" cy="301124"/>
          </a:xfrm>
        </p:spPr>
        <p:txBody>
          <a:bodyPr rIns="0" anchor="t" anchorCtr="0">
            <a:normAutofit/>
          </a:bodyPr>
          <a:lstStyle>
            <a:lvl1pPr>
              <a:defRPr b="0"/>
            </a:lvl1pPr>
          </a:lstStyle>
          <a:p>
            <a:pPr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</a:rPr>
              <a:t>Footer</a:t>
            </a: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  <p:pic>
        <p:nvPicPr>
          <p:cNvPr id="77" name="Picture 7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06" y="4696401"/>
            <a:ext cx="4384172" cy="132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537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6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6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6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6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7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7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7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7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7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7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7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7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7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7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8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8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8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8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8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8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8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8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8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8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9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9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9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9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9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9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9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9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9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9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0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0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0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0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0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0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0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0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0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0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1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1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1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1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1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1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1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1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1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1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2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2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679440" y="6107067"/>
            <a:ext cx="2814397" cy="30656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1512623" y="1189789"/>
            <a:ext cx="6971806" cy="1822161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 dirty="0"/>
              <a:t>Presentation Title Up to Three Lines at this size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1525172" y="3000005"/>
            <a:ext cx="6959257" cy="87588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Subtitle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5682073" y="4612641"/>
            <a:ext cx="2821170" cy="1479998"/>
          </a:xfr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Presenter Information</a:t>
            </a:r>
          </a:p>
          <a:p>
            <a:pPr lvl="0"/>
            <a:r>
              <a:rPr lang="en-US" dirty="0"/>
              <a:t>Location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439761" y="6417310"/>
            <a:ext cx="7064988" cy="301124"/>
          </a:xfrm>
        </p:spPr>
        <p:txBody>
          <a:bodyPr rIns="0" anchor="t" anchorCtr="0">
            <a:normAutofit/>
          </a:bodyPr>
          <a:lstStyle>
            <a:lvl1pPr>
              <a:defRPr b="0"/>
            </a:lvl1pPr>
          </a:lstStyle>
          <a:p>
            <a:pPr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</a:rPr>
              <a:t>Footer</a:t>
            </a: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714067" y="4308323"/>
            <a:ext cx="2429933" cy="18288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C8BB7E"/>
              </a:solidFill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0" y="4309534"/>
            <a:ext cx="6976533" cy="18288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prstClr val="white"/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06" y="4696401"/>
            <a:ext cx="4384172" cy="132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494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 flipV="1">
            <a:off x="0" y="0"/>
            <a:ext cx="9144000" cy="447963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336" y="3580"/>
            <a:ext cx="2192664" cy="431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942667" cy="4358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05" y="0"/>
            <a:ext cx="2324100" cy="4362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495143" y="4318001"/>
            <a:ext cx="2648857" cy="8466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6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6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6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6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6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7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7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7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7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7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7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7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7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7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7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8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8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8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8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8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8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8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8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8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8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9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9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9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9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9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9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9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9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9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29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0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0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0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0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0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0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0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0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0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0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1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1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1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1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1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1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1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1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1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1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2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2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941619" y="6107067"/>
            <a:ext cx="2552218" cy="30656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1512623" y="1189789"/>
            <a:ext cx="6971806" cy="1822161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Up to Three Lines at this size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1525172" y="3000005"/>
            <a:ext cx="6959257" cy="87588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Subtitle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5682073" y="5051777"/>
            <a:ext cx="2821170" cy="1040861"/>
          </a:xfr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Presenter Information</a:t>
            </a:r>
          </a:p>
          <a:p>
            <a:pPr lvl="0"/>
            <a:r>
              <a:rPr lang="en-US" dirty="0"/>
              <a:t>Location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6714067" y="4308323"/>
            <a:ext cx="2429933" cy="18288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C8BB7E"/>
              </a:solidFill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0" y="4309534"/>
            <a:ext cx="6976533" cy="18288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prstClr val="white"/>
              </a:solidFill>
            </a:endParaRPr>
          </a:p>
        </p:txBody>
      </p:sp>
      <p:sp>
        <p:nvSpPr>
          <p:cNvPr id="74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439761" y="6417310"/>
            <a:ext cx="7064988" cy="301124"/>
          </a:xfrm>
        </p:spPr>
        <p:txBody>
          <a:bodyPr rIns="0" anchor="t" anchorCtr="0">
            <a:normAutofit/>
          </a:bodyPr>
          <a:lstStyle>
            <a:lvl1pPr>
              <a:defRPr b="0"/>
            </a:lvl1pPr>
          </a:lstStyle>
          <a:p>
            <a:pPr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</a:rPr>
              <a:t>Footer</a:t>
            </a: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06" y="4696401"/>
            <a:ext cx="4384172" cy="132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200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01626"/>
            <a:ext cx="8462029" cy="756707"/>
          </a:xfrm>
        </p:spPr>
        <p:txBody>
          <a:bodyPr anchor="b">
            <a:normAutofit/>
          </a:bodyPr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Table of contents </a:t>
            </a:r>
            <a:br>
              <a:rPr lang="en-US" dirty="0"/>
            </a:br>
            <a:r>
              <a:rPr lang="en-US" dirty="0"/>
              <a:t>Or Agenda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 dirty="0"/>
              <a:t>Introduction: (press Tab key)  	Slides XX to XX</a:t>
            </a:r>
          </a:p>
          <a:p>
            <a:pPr lvl="0"/>
            <a:r>
              <a:rPr lang="en-US" dirty="0"/>
              <a:t>Section Title: (press Tab key)   	Slides XX to XX</a:t>
            </a:r>
          </a:p>
          <a:p>
            <a:pPr lvl="0"/>
            <a:r>
              <a:rPr lang="en-US" dirty="0"/>
              <a:t>Conclusion:  (press Tab key)  	Slides XX to XX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100091"/>
            <a:ext cx="9144000" cy="17626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7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3" y="288636"/>
            <a:ext cx="8533067" cy="461819"/>
          </a:xfrm>
        </p:spPr>
        <p:txBody>
          <a:bodyPr anchor="b">
            <a:normAutofit/>
          </a:bodyPr>
          <a:lstStyle>
            <a:lvl1pPr>
              <a:defRPr sz="2200" b="1" i="0" baseline="0">
                <a:solidFill>
                  <a:schemeClr val="tx2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Blank or one line Slide Title All Caps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  <a:lvl2pPr marL="285750" indent="-285750">
              <a:buClr>
                <a:schemeClr val="tx2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600">
                <a:solidFill>
                  <a:schemeClr val="tx2">
                    <a:lumMod val="85000"/>
                    <a:lumOff val="15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85000"/>
                    <a:lumOff val="15000"/>
                  </a:schemeClr>
                </a:solidFill>
              </a:defRPr>
            </a:lvl3pPr>
            <a:lvl4pPr marL="285750" indent="-285750">
              <a:buClr>
                <a:schemeClr val="tx2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600">
                <a:solidFill>
                  <a:schemeClr val="tx2">
                    <a:lumMod val="85000"/>
                    <a:lumOff val="15000"/>
                  </a:schemeClr>
                </a:solidFill>
              </a:defRPr>
            </a:lvl4pPr>
            <a:lvl5pPr marL="285750" indent="-285750">
              <a:buClr>
                <a:schemeClr val="tx2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600">
                <a:solidFill>
                  <a:schemeClr val="tx2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1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71A2C9-FBE1-CD44-BE98-621989E13D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154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07475"/>
            <a:ext cx="8410104" cy="708526"/>
          </a:xfrm>
        </p:spPr>
        <p:txBody>
          <a:bodyPr anchor="t">
            <a:normAutofit/>
          </a:bodyPr>
          <a:lstStyle>
            <a:lvl1pPr>
              <a:defRPr sz="2200" b="0" i="0" cap="none" baseline="0">
                <a:solidFill>
                  <a:schemeClr val="tx1"/>
                </a:solidFill>
                <a:latin typeface="+mj-lt"/>
                <a:cs typeface="Andes ExtraLight"/>
              </a:defRPr>
            </a:lvl1pPr>
          </a:lstStyle>
          <a:p>
            <a:r>
              <a:rPr lang="en-US" dirty="0"/>
              <a:t>Single Chart Slide Title up to Two Lines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134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07475"/>
            <a:ext cx="8410104" cy="708526"/>
          </a:xfrm>
        </p:spPr>
        <p:txBody>
          <a:bodyPr anchor="t">
            <a:normAutofit/>
          </a:bodyPr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dirty="0"/>
              <a:t>Two Chart Slide Title up to Two Lines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1213338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07475"/>
            <a:ext cx="8410104" cy="708526"/>
          </a:xfrm>
        </p:spPr>
        <p:txBody>
          <a:bodyPr anchor="t">
            <a:normAutofit/>
          </a:bodyPr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dirty="0"/>
              <a:t>Three Chart Slide Title up to Two Lines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0275911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07475"/>
            <a:ext cx="8410104" cy="708526"/>
          </a:xfrm>
        </p:spPr>
        <p:txBody>
          <a:bodyPr anchor="t">
            <a:normAutofit/>
          </a:bodyPr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dirty="0"/>
              <a:t>Four  Chart Slide Title up to Two Lines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7473514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Optional Full color picture or highlight tinted photo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1813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5175250" y="5302250"/>
            <a:ext cx="3968750" cy="1555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i="0" dirty="0">
              <a:solidFill>
                <a:srgbClr val="021F43"/>
              </a:solidFill>
              <a:latin typeface="Arial Regular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Optional Full color picture or highlight tinted photo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72907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Optional Full color picture or highlight tinted photo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754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5175250" y="5302250"/>
            <a:ext cx="3968750" cy="1555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egular" charset="0"/>
              <a:cs typeface="Times New Roman" pitchFamily="18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Optional Full color picture or highlight tinted photo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85102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1682"/>
          <p:cNvSpPr>
            <a:spLocks/>
          </p:cNvSpPr>
          <p:nvPr userDrawn="1"/>
        </p:nvSpPr>
        <p:spPr bwMode="auto">
          <a:xfrm flipH="1">
            <a:off x="6380163" y="615950"/>
            <a:ext cx="1014412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60" name="Freeform 1683"/>
          <p:cNvSpPr>
            <a:spLocks/>
          </p:cNvSpPr>
          <p:nvPr userDrawn="1"/>
        </p:nvSpPr>
        <p:spPr bwMode="auto">
          <a:xfrm flipH="1">
            <a:off x="7410450" y="3175"/>
            <a:ext cx="712788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 hasCustomPrompt="1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SLIDE TITLE UP TO </a:t>
            </a:r>
            <a:br>
              <a:rPr lang="en-US" dirty="0"/>
            </a:br>
            <a:r>
              <a:rPr lang="en-US" dirty="0"/>
              <a:t>TWO LINES MAY BE ALL CAPS OR TITLE CASE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 hasCustomPrompt="1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56934" y="1025408"/>
            <a:ext cx="8435473" cy="517408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Graphic, Image, Smart Art Title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9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7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4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.jp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89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.jpg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93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8.pn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8.png"/><Relationship Id="rId4" Type="http://schemas.openxmlformats.org/officeDocument/2006/relationships/theme" Target="../theme/theme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4.jp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69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4.jp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474" y="6356350"/>
            <a:ext cx="5601368" cy="327861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r"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463" y="632961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l"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3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8" r:id="rId1"/>
    <p:sldLayoutId id="2147485199" r:id="rId2"/>
    <p:sldLayoutId id="2147485200" r:id="rId3"/>
    <p:sldLayoutId id="2147485273" r:id="rId4"/>
    <p:sldLayoutId id="2147485274" r:id="rId5"/>
    <p:sldLayoutId id="2147485275" r:id="rId6"/>
    <p:sldLayoutId id="2147485276" r:id="rId7"/>
    <p:sldLayoutId id="2147485277" r:id="rId8"/>
    <p:sldLayoutId id="2147485338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0" i="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buNone/>
        <a:defRPr sz="1800">
          <a:solidFill>
            <a:schemeClr val="tx1"/>
          </a:solidFill>
          <a:latin typeface="+mn-lt"/>
        </a:defRPr>
      </a:lvl2pPr>
      <a:lvl3pPr marL="4763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</a:defRPr>
      </a:lvl4pPr>
      <a:lvl5pPr marL="0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2000" b="0" i="0" baseline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934" y="301625"/>
            <a:ext cx="8462029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934" y="1697789"/>
            <a:ext cx="8479592" cy="43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3625" y="620712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2632" y="6356350"/>
            <a:ext cx="570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556" y="6221452"/>
            <a:ext cx="1710615" cy="51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5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2" r:id="rId1"/>
  </p:sldLayoutIdLst>
  <p:hf hdr="0" ftr="0" dt="0"/>
  <p:txStyles>
    <p:title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/>
        <a:buNone/>
        <a:defRPr sz="2200" b="0" i="0" cap="all" baseline="0">
          <a:solidFill>
            <a:schemeClr val="tx2">
              <a:lumMod val="65000"/>
              <a:lumOff val="35000"/>
            </a:schemeClr>
          </a:solidFill>
          <a:latin typeface="+mn-lt"/>
          <a:ea typeface="+mj-ea"/>
          <a:cs typeface="Andes ExtraLigh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chemeClr val="tx2">
            <a:lumMod val="75000"/>
            <a:lumOff val="25000"/>
          </a:schemeClr>
        </a:buClr>
        <a:buNone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1"/>
        </a:buClr>
        <a:buFont typeface="Arial"/>
        <a:buChar char="•"/>
        <a:defRPr sz="1800" b="0" i="0" baseline="0">
          <a:solidFill>
            <a:schemeClr val="tx2"/>
          </a:solidFill>
          <a:latin typeface="Arial"/>
          <a:cs typeface="Arial"/>
        </a:defRPr>
      </a:lvl3pPr>
      <a:lvl4pPr marL="83210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4pPr>
      <a:lvl5pPr marL="119786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89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4" r:id="rId1"/>
    <p:sldLayoutId id="2147485235" r:id="rId2"/>
    <p:sldLayoutId id="2147485236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0" i="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buNone/>
        <a:defRPr sz="1800">
          <a:solidFill>
            <a:schemeClr val="tx1"/>
          </a:solidFill>
          <a:latin typeface="+mn-lt"/>
        </a:defRPr>
      </a:lvl2pPr>
      <a:lvl3pPr marL="4763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</a:defRPr>
      </a:lvl4pPr>
      <a:lvl5pPr marL="0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ts val="0"/>
              </a:spcBef>
              <a:defRPr/>
            </a:pPr>
            <a:endParaRPr lang="en-US" sz="20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934" y="301625"/>
            <a:ext cx="8462029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934" y="1697789"/>
            <a:ext cx="8479592" cy="43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3625" y="620712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2632" y="6356350"/>
            <a:ext cx="570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556" y="6221452"/>
            <a:ext cx="1710615" cy="51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7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8" r:id="rId1"/>
    <p:sldLayoutId id="2147485239" r:id="rId2"/>
  </p:sldLayoutIdLst>
  <p:hf hdr="0" ftr="0" dt="0"/>
  <p:txStyles>
    <p:title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/>
        <a:buNone/>
        <a:defRPr sz="2200" b="0" i="0" cap="all" baseline="0">
          <a:solidFill>
            <a:schemeClr val="tx2">
              <a:lumMod val="65000"/>
              <a:lumOff val="35000"/>
            </a:schemeClr>
          </a:solidFill>
          <a:latin typeface="+mn-lt"/>
          <a:ea typeface="+mj-ea"/>
          <a:cs typeface="Andes ExtraLigh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chemeClr val="tx2">
            <a:lumMod val="75000"/>
            <a:lumOff val="25000"/>
          </a:schemeClr>
        </a:buClr>
        <a:buNone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1"/>
        </a:buClr>
        <a:buFont typeface="Arial"/>
        <a:buChar char="•"/>
        <a:defRPr sz="1800" b="0" i="0" baseline="0">
          <a:solidFill>
            <a:schemeClr val="tx2"/>
          </a:solidFill>
          <a:latin typeface="Arial"/>
          <a:cs typeface="Arial"/>
        </a:defRPr>
      </a:lvl3pPr>
      <a:lvl4pPr marL="83210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4pPr>
      <a:lvl5pPr marL="119786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ts val="0"/>
              </a:spcBef>
              <a:defRPr/>
            </a:pPr>
            <a:endParaRPr lang="en-US" sz="20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934" y="301625"/>
            <a:ext cx="8462029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934" y="1697789"/>
            <a:ext cx="8479592" cy="43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3625" y="620712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2632" y="6356350"/>
            <a:ext cx="570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556" y="6221452"/>
            <a:ext cx="1710615" cy="51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8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1" r:id="rId1"/>
    <p:sldLayoutId id="2147485242" r:id="rId2"/>
  </p:sldLayoutIdLst>
  <p:hf hdr="0" ftr="0" dt="0"/>
  <p:txStyles>
    <p:title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/>
        <a:buNone/>
        <a:defRPr sz="2200" b="0" i="0" cap="all" baseline="0">
          <a:solidFill>
            <a:schemeClr val="tx2">
              <a:lumMod val="65000"/>
              <a:lumOff val="35000"/>
            </a:schemeClr>
          </a:solidFill>
          <a:latin typeface="+mn-lt"/>
          <a:ea typeface="+mj-ea"/>
          <a:cs typeface="Andes ExtraLigh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chemeClr val="tx2">
            <a:lumMod val="75000"/>
            <a:lumOff val="25000"/>
          </a:schemeClr>
        </a:buClr>
        <a:buNone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1"/>
        </a:buClr>
        <a:buFont typeface="Arial"/>
        <a:buChar char="•"/>
        <a:defRPr sz="1800" b="0" i="0" baseline="0">
          <a:solidFill>
            <a:schemeClr val="tx2"/>
          </a:solidFill>
          <a:latin typeface="Arial"/>
          <a:cs typeface="Arial"/>
        </a:defRPr>
      </a:lvl3pPr>
      <a:lvl4pPr marL="83210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4pPr>
      <a:lvl5pPr marL="119786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474" y="6356350"/>
            <a:ext cx="5601368" cy="327861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r"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</a:rPr>
              <a:t>Footer</a:t>
            </a: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463" y="632961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l"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5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3" r:id="rId1"/>
    <p:sldLayoutId id="2147485254" r:id="rId2"/>
    <p:sldLayoutId id="2147485255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0" i="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buNone/>
        <a:defRPr sz="1800">
          <a:solidFill>
            <a:schemeClr val="tx1"/>
          </a:solidFill>
          <a:latin typeface="+mn-lt"/>
        </a:defRPr>
      </a:lvl2pPr>
      <a:lvl3pPr marL="4763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</a:defRPr>
      </a:lvl4pPr>
      <a:lvl5pPr marL="0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ts val="0"/>
              </a:spcBef>
              <a:defRPr/>
            </a:pPr>
            <a:endParaRPr lang="en-US" sz="20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934" y="301625"/>
            <a:ext cx="8462029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934" y="1697789"/>
            <a:ext cx="8479592" cy="43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3625" y="620712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2632" y="6356350"/>
            <a:ext cx="570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556" y="6221452"/>
            <a:ext cx="1710615" cy="51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7" r:id="rId1"/>
  </p:sldLayoutIdLst>
  <p:hf hdr="0" ftr="0" dt="0"/>
  <p:txStyles>
    <p:title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/>
        <a:buNone/>
        <a:defRPr sz="2200" b="0" i="0" cap="all" baseline="0">
          <a:solidFill>
            <a:schemeClr val="tx2">
              <a:lumMod val="65000"/>
              <a:lumOff val="35000"/>
            </a:schemeClr>
          </a:solidFill>
          <a:latin typeface="+mn-lt"/>
          <a:ea typeface="+mj-ea"/>
          <a:cs typeface="Andes ExtraLigh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chemeClr val="tx2">
            <a:lumMod val="75000"/>
            <a:lumOff val="25000"/>
          </a:schemeClr>
        </a:buClr>
        <a:buNone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1"/>
        </a:buClr>
        <a:buFont typeface="Arial"/>
        <a:buChar char="•"/>
        <a:defRPr sz="1800" b="0" i="0" baseline="0">
          <a:solidFill>
            <a:schemeClr val="tx2"/>
          </a:solidFill>
          <a:latin typeface="Arial"/>
          <a:cs typeface="Arial"/>
        </a:defRPr>
      </a:lvl3pPr>
      <a:lvl4pPr marL="83210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4pPr>
      <a:lvl5pPr marL="119786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ts val="0"/>
              </a:spcBef>
              <a:defRPr/>
            </a:pPr>
            <a:endParaRPr lang="en-US" sz="20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934" y="301625"/>
            <a:ext cx="8462029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934" y="1697789"/>
            <a:ext cx="8479592" cy="43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3625" y="620712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2632" y="6356350"/>
            <a:ext cx="570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556" y="6221452"/>
            <a:ext cx="1710615" cy="51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1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9" r:id="rId1"/>
    <p:sldLayoutId id="2147485260" r:id="rId2"/>
    <p:sldLayoutId id="2147485261" r:id="rId3"/>
    <p:sldLayoutId id="2147485262" r:id="rId4"/>
  </p:sldLayoutIdLst>
  <p:hf hdr="0" ftr="0" dt="0"/>
  <p:txStyles>
    <p:title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/>
        <a:buNone/>
        <a:defRPr sz="2200" b="0" i="0" cap="all" baseline="0">
          <a:solidFill>
            <a:schemeClr val="tx2">
              <a:lumMod val="65000"/>
              <a:lumOff val="35000"/>
            </a:schemeClr>
          </a:solidFill>
          <a:latin typeface="+mn-lt"/>
          <a:ea typeface="+mj-ea"/>
          <a:cs typeface="Andes ExtraLigh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chemeClr val="tx2">
            <a:lumMod val="75000"/>
            <a:lumOff val="25000"/>
          </a:schemeClr>
        </a:buClr>
        <a:buNone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1"/>
        </a:buClr>
        <a:buFont typeface="Arial"/>
        <a:buChar char="•"/>
        <a:defRPr sz="1800" b="0" i="0" baseline="0">
          <a:solidFill>
            <a:schemeClr val="tx2"/>
          </a:solidFill>
          <a:latin typeface="Arial"/>
          <a:cs typeface="Arial"/>
        </a:defRPr>
      </a:lvl3pPr>
      <a:lvl4pPr marL="83210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4pPr>
      <a:lvl5pPr marL="119786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solidFill>
                <a:srgbClr val="021F43"/>
              </a:solidFill>
              <a:latin typeface="Arial Regular" charset="0"/>
            </a:endParaRPr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ts val="0"/>
              </a:spcBef>
              <a:defRPr/>
            </a:pPr>
            <a:endParaRPr lang="en-US" sz="20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934" y="301625"/>
            <a:ext cx="8462029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934" y="1697789"/>
            <a:ext cx="8479592" cy="43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3625" y="620712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 dirty="0">
              <a:solidFill>
                <a:srgbClr val="021F43"/>
              </a:solidFill>
              <a:latin typeface="Arial Regular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2632" y="6356350"/>
            <a:ext cx="570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6190513"/>
            <a:ext cx="1969950" cy="50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7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3" r:id="rId1"/>
    <p:sldLayoutId id="2147485324" r:id="rId2"/>
  </p:sldLayoutIdLst>
  <p:hf hdr="0" ftr="0" dt="0"/>
  <p:txStyles>
    <p:title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/>
        <a:buNone/>
        <a:defRPr sz="2200" b="0" i="0" cap="all" baseline="0">
          <a:solidFill>
            <a:schemeClr val="tx2">
              <a:lumMod val="65000"/>
              <a:lumOff val="35000"/>
            </a:schemeClr>
          </a:solidFill>
          <a:latin typeface="+mn-lt"/>
          <a:ea typeface="+mj-ea"/>
          <a:cs typeface="Andes ExtraLigh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chemeClr val="tx2">
            <a:lumMod val="75000"/>
            <a:lumOff val="25000"/>
          </a:schemeClr>
        </a:buClr>
        <a:buNone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1"/>
        </a:buClr>
        <a:buFont typeface="Arial"/>
        <a:buChar char="•"/>
        <a:defRPr sz="1800" b="0" i="0" baseline="0">
          <a:solidFill>
            <a:schemeClr val="tx2"/>
          </a:solidFill>
          <a:latin typeface="Arial"/>
          <a:cs typeface="Arial"/>
        </a:defRPr>
      </a:lvl3pPr>
      <a:lvl4pPr marL="83210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4pPr>
      <a:lvl5pPr marL="119786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2000" b="0" i="0" baseline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934" y="301625"/>
            <a:ext cx="8462029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934" y="1697789"/>
            <a:ext cx="8479592" cy="43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3625" y="620712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 dirty="0">
              <a:latin typeface="Arial Regular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2632" y="6356350"/>
            <a:ext cx="570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6190513"/>
            <a:ext cx="1969950" cy="50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6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6" r:id="rId1"/>
    <p:sldLayoutId id="2147485327" r:id="rId2"/>
    <p:sldLayoutId id="2147485329" r:id="rId3"/>
  </p:sldLayoutIdLst>
  <p:hf hdr="0" ftr="0" dt="0"/>
  <p:txStyles>
    <p:title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/>
        <a:buNone/>
        <a:defRPr sz="2200" b="0" i="0" cap="all" baseline="0">
          <a:solidFill>
            <a:schemeClr val="tx2">
              <a:lumMod val="65000"/>
              <a:lumOff val="35000"/>
            </a:schemeClr>
          </a:solidFill>
          <a:latin typeface="+mn-lt"/>
          <a:ea typeface="+mj-ea"/>
          <a:cs typeface="Andes ExtraLigh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chemeClr val="tx2">
            <a:lumMod val="75000"/>
            <a:lumOff val="25000"/>
          </a:schemeClr>
        </a:buClr>
        <a:buNone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1"/>
        </a:buClr>
        <a:buFont typeface="Arial"/>
        <a:buChar char="•"/>
        <a:defRPr sz="1800" b="0" i="0" baseline="0">
          <a:solidFill>
            <a:schemeClr val="tx2"/>
          </a:solidFill>
          <a:latin typeface="Arial"/>
          <a:cs typeface="Arial"/>
        </a:defRPr>
      </a:lvl3pPr>
      <a:lvl4pPr marL="83210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4pPr>
      <a:lvl5pPr marL="119786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2000" b="0" i="0" baseline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934" y="301625"/>
            <a:ext cx="8462029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934" y="1697789"/>
            <a:ext cx="8479592" cy="43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3625" y="620712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2632" y="6356350"/>
            <a:ext cx="570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556" y="6221452"/>
            <a:ext cx="1710615" cy="51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2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8" r:id="rId1"/>
    <p:sldLayoutId id="2147485249" r:id="rId2"/>
    <p:sldLayoutId id="2147485278" r:id="rId3"/>
    <p:sldLayoutId id="2147485332" r:id="rId4"/>
    <p:sldLayoutId id="2147485333" r:id="rId5"/>
    <p:sldLayoutId id="2147485334" r:id="rId6"/>
    <p:sldLayoutId id="2147485335" r:id="rId7"/>
    <p:sldLayoutId id="2147485336" r:id="rId8"/>
  </p:sldLayoutIdLst>
  <p:hf hdr="0" ftr="0" dt="0"/>
  <p:txStyles>
    <p:title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/>
        <a:buNone/>
        <a:defRPr sz="2200" b="0" i="0" cap="all" baseline="0">
          <a:solidFill>
            <a:schemeClr val="tx2">
              <a:lumMod val="65000"/>
              <a:lumOff val="35000"/>
            </a:schemeClr>
          </a:solidFill>
          <a:latin typeface="+mn-lt"/>
          <a:ea typeface="+mj-ea"/>
          <a:cs typeface="Andes ExtraLigh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chemeClr val="tx2">
            <a:lumMod val="75000"/>
            <a:lumOff val="25000"/>
          </a:schemeClr>
        </a:buClr>
        <a:buNone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1"/>
        </a:buClr>
        <a:buFont typeface="Arial"/>
        <a:buChar char="•"/>
        <a:defRPr sz="1800" b="0" i="0" baseline="0">
          <a:solidFill>
            <a:schemeClr val="tx2"/>
          </a:solidFill>
          <a:latin typeface="Arial"/>
          <a:cs typeface="Arial"/>
        </a:defRPr>
      </a:lvl3pPr>
      <a:lvl4pPr marL="83210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4pPr>
      <a:lvl5pPr marL="119786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2000" b="0" i="0" baseline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934" y="301625"/>
            <a:ext cx="8462029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934" y="1697789"/>
            <a:ext cx="8479592" cy="43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3625" y="620712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2632" y="6356350"/>
            <a:ext cx="570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556" y="6221452"/>
            <a:ext cx="1710615" cy="51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5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0" r:id="rId1"/>
    <p:sldLayoutId id="2147485211" r:id="rId2"/>
    <p:sldLayoutId id="2147485315" r:id="rId3"/>
    <p:sldLayoutId id="2147485316" r:id="rId4"/>
    <p:sldLayoutId id="2147485317" r:id="rId5"/>
    <p:sldLayoutId id="2147485318" r:id="rId6"/>
    <p:sldLayoutId id="2147485319" r:id="rId7"/>
    <p:sldLayoutId id="2147485320" r:id="rId8"/>
    <p:sldLayoutId id="2147485321" r:id="rId9"/>
  </p:sldLayoutIdLst>
  <p:hf hdr="0" ftr="0" dt="0"/>
  <p:txStyles>
    <p:title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/>
        <a:buNone/>
        <a:defRPr sz="2200" b="0" i="0" cap="all" baseline="0">
          <a:solidFill>
            <a:schemeClr val="tx2">
              <a:lumMod val="65000"/>
              <a:lumOff val="35000"/>
            </a:schemeClr>
          </a:solidFill>
          <a:latin typeface="+mn-lt"/>
          <a:ea typeface="+mj-ea"/>
          <a:cs typeface="Andes ExtraLigh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chemeClr val="tx2">
            <a:lumMod val="75000"/>
            <a:lumOff val="25000"/>
          </a:schemeClr>
        </a:buClr>
        <a:buNone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1"/>
        </a:buClr>
        <a:buFont typeface="Arial"/>
        <a:buChar char="•"/>
        <a:defRPr sz="1800" b="0" i="0" baseline="0">
          <a:solidFill>
            <a:schemeClr val="tx2"/>
          </a:solidFill>
          <a:latin typeface="Arial"/>
          <a:cs typeface="Arial"/>
        </a:defRPr>
      </a:lvl3pPr>
      <a:lvl4pPr marL="83210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4pPr>
      <a:lvl5pPr marL="119786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2000" b="0" i="0" baseline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934" y="301625"/>
            <a:ext cx="8462029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934" y="1697789"/>
            <a:ext cx="8479592" cy="43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3625" y="620712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2632" y="6356350"/>
            <a:ext cx="570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556" y="6221452"/>
            <a:ext cx="1710615" cy="51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5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3" r:id="rId1"/>
    <p:sldLayoutId id="2147485214" r:id="rId2"/>
    <p:sldLayoutId id="2147485291" r:id="rId3"/>
    <p:sldLayoutId id="2147485292" r:id="rId4"/>
    <p:sldLayoutId id="2147485293" r:id="rId5"/>
    <p:sldLayoutId id="2147485294" r:id="rId6"/>
    <p:sldLayoutId id="2147485295" r:id="rId7"/>
    <p:sldLayoutId id="2147485296" r:id="rId8"/>
    <p:sldLayoutId id="2147485297" r:id="rId9"/>
  </p:sldLayoutIdLst>
  <p:hf hdr="0" ftr="0" dt="0"/>
  <p:txStyles>
    <p:title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/>
        <a:buNone/>
        <a:defRPr sz="2200" b="0" i="0" cap="all" baseline="0">
          <a:solidFill>
            <a:schemeClr val="tx2">
              <a:lumMod val="65000"/>
              <a:lumOff val="35000"/>
            </a:schemeClr>
          </a:solidFill>
          <a:latin typeface="+mn-lt"/>
          <a:ea typeface="+mj-ea"/>
          <a:cs typeface="Andes ExtraLigh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chemeClr val="tx2">
            <a:lumMod val="75000"/>
            <a:lumOff val="25000"/>
          </a:schemeClr>
        </a:buClr>
        <a:buNone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1"/>
        </a:buClr>
        <a:buFont typeface="Arial"/>
        <a:buChar char="•"/>
        <a:defRPr sz="1800" b="0" i="0" baseline="0">
          <a:solidFill>
            <a:schemeClr val="tx2"/>
          </a:solidFill>
          <a:latin typeface="Arial"/>
          <a:cs typeface="Arial"/>
        </a:defRPr>
      </a:lvl3pPr>
      <a:lvl4pPr marL="83210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4pPr>
      <a:lvl5pPr marL="119786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2000" b="0" i="0" baseline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934" y="301625"/>
            <a:ext cx="8462029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934" y="1697789"/>
            <a:ext cx="8479592" cy="43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3625" y="620712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2632" y="6356350"/>
            <a:ext cx="570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556" y="6221452"/>
            <a:ext cx="1710615" cy="51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5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6" r:id="rId1"/>
    <p:sldLayoutId id="2147485217" r:id="rId2"/>
    <p:sldLayoutId id="2147485285" r:id="rId3"/>
    <p:sldLayoutId id="2147485286" r:id="rId4"/>
    <p:sldLayoutId id="2147485287" r:id="rId5"/>
    <p:sldLayoutId id="2147485288" r:id="rId6"/>
    <p:sldLayoutId id="2147485289" r:id="rId7"/>
    <p:sldLayoutId id="2147485290" r:id="rId8"/>
  </p:sldLayoutIdLst>
  <p:hf hdr="0" ftr="0" dt="0"/>
  <p:txStyles>
    <p:title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/>
        <a:buNone/>
        <a:defRPr sz="2200" b="0" i="0" cap="all" baseline="0">
          <a:solidFill>
            <a:srgbClr val="021F43"/>
          </a:solidFill>
          <a:latin typeface="+mn-lt"/>
          <a:ea typeface="+mj-ea"/>
          <a:cs typeface="Andes ExtraLigh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chemeClr val="tx2">
            <a:lumMod val="75000"/>
            <a:lumOff val="25000"/>
          </a:schemeClr>
        </a:buClr>
        <a:buNone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1"/>
        </a:buClr>
        <a:buFont typeface="Arial"/>
        <a:buChar char="•"/>
        <a:defRPr sz="1800" b="0" i="0" baseline="0">
          <a:solidFill>
            <a:schemeClr val="tx2"/>
          </a:solidFill>
          <a:latin typeface="Arial"/>
          <a:cs typeface="Arial"/>
        </a:defRPr>
      </a:lvl3pPr>
      <a:lvl4pPr marL="83210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4pPr>
      <a:lvl5pPr marL="119786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2000" b="0" i="0" baseline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934" y="301625"/>
            <a:ext cx="8462029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934" y="1697789"/>
            <a:ext cx="8479592" cy="43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3625" y="620712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2632" y="6356350"/>
            <a:ext cx="570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556" y="6221452"/>
            <a:ext cx="1710615" cy="51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8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9" r:id="rId1"/>
    <p:sldLayoutId id="2147485220" r:id="rId2"/>
    <p:sldLayoutId id="2147485243" r:id="rId3"/>
    <p:sldLayoutId id="2147485244" r:id="rId4"/>
    <p:sldLayoutId id="2147485300" r:id="rId5"/>
    <p:sldLayoutId id="2147485301" r:id="rId6"/>
    <p:sldLayoutId id="2147485302" r:id="rId7"/>
    <p:sldLayoutId id="2147485303" r:id="rId8"/>
    <p:sldLayoutId id="2147485304" r:id="rId9"/>
    <p:sldLayoutId id="2147485305" r:id="rId10"/>
    <p:sldLayoutId id="2147485306" r:id="rId11"/>
  </p:sldLayoutIdLst>
  <p:hf hdr="0" ftr="0" dt="0"/>
  <p:txStyles>
    <p:title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/>
        <a:buNone/>
        <a:defRPr sz="2200" b="0" i="0" cap="all" baseline="0">
          <a:solidFill>
            <a:schemeClr val="tx2">
              <a:lumMod val="65000"/>
              <a:lumOff val="35000"/>
            </a:schemeClr>
          </a:solidFill>
          <a:latin typeface="+mn-lt"/>
          <a:ea typeface="+mj-ea"/>
          <a:cs typeface="Andes ExtraLigh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chemeClr val="tx2">
            <a:lumMod val="75000"/>
            <a:lumOff val="25000"/>
          </a:schemeClr>
        </a:buClr>
        <a:buNone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1"/>
        </a:buClr>
        <a:buFont typeface="Arial"/>
        <a:buChar char="•"/>
        <a:defRPr sz="1800" b="0" i="0" baseline="0">
          <a:solidFill>
            <a:schemeClr val="tx2"/>
          </a:solidFill>
          <a:latin typeface="Arial"/>
          <a:cs typeface="Arial"/>
        </a:defRPr>
      </a:lvl3pPr>
      <a:lvl4pPr marL="83210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4pPr>
      <a:lvl5pPr marL="119786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2000" b="0" i="0" baseline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934" y="301625"/>
            <a:ext cx="8462029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934" y="1697789"/>
            <a:ext cx="8479592" cy="43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3625" y="620712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2632" y="6356350"/>
            <a:ext cx="570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556" y="6221452"/>
            <a:ext cx="1710615" cy="51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8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2" r:id="rId1"/>
    <p:sldLayoutId id="2147485246" r:id="rId2"/>
    <p:sldLayoutId id="2147485307" r:id="rId3"/>
    <p:sldLayoutId id="2147485308" r:id="rId4"/>
    <p:sldLayoutId id="2147485309" r:id="rId5"/>
    <p:sldLayoutId id="2147485310" r:id="rId6"/>
    <p:sldLayoutId id="2147485311" r:id="rId7"/>
    <p:sldLayoutId id="2147485312" r:id="rId8"/>
    <p:sldLayoutId id="2147485313" r:id="rId9"/>
    <p:sldLayoutId id="2147485314" r:id="rId10"/>
  </p:sldLayoutIdLst>
  <p:hf hdr="0" ftr="0" dt="0"/>
  <p:txStyles>
    <p:title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/>
        <a:buNone/>
        <a:defRPr sz="2200" b="0" i="0" cap="all" baseline="0">
          <a:solidFill>
            <a:schemeClr val="tx2">
              <a:lumMod val="65000"/>
              <a:lumOff val="35000"/>
            </a:schemeClr>
          </a:solidFill>
          <a:latin typeface="+mn-lt"/>
          <a:ea typeface="+mj-ea"/>
          <a:cs typeface="Andes ExtraLigh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chemeClr val="tx2">
            <a:lumMod val="75000"/>
            <a:lumOff val="25000"/>
          </a:schemeClr>
        </a:buClr>
        <a:buNone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1"/>
        </a:buClr>
        <a:buFont typeface="Arial"/>
        <a:buChar char="•"/>
        <a:defRPr sz="1800" b="0" i="0" baseline="0">
          <a:solidFill>
            <a:schemeClr val="tx2"/>
          </a:solidFill>
          <a:latin typeface="Arial"/>
          <a:cs typeface="Arial"/>
        </a:defRPr>
      </a:lvl3pPr>
      <a:lvl4pPr marL="83210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4pPr>
      <a:lvl5pPr marL="119786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2000" b="0" i="0" baseline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934" y="301625"/>
            <a:ext cx="8462029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934" y="1697789"/>
            <a:ext cx="8479592" cy="43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3625" y="620712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2632" y="6356350"/>
            <a:ext cx="570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556" y="6221452"/>
            <a:ext cx="1710615" cy="51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4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4" r:id="rId1"/>
    <p:sldLayoutId id="2147485225" r:id="rId2"/>
    <p:sldLayoutId id="2147485247" r:id="rId3"/>
    <p:sldLayoutId id="2147485268" r:id="rId4"/>
    <p:sldLayoutId id="2147485269" r:id="rId5"/>
    <p:sldLayoutId id="2147485270" r:id="rId6"/>
    <p:sldLayoutId id="2147485271" r:id="rId7"/>
    <p:sldLayoutId id="2147485298" r:id="rId8"/>
    <p:sldLayoutId id="2147485299" r:id="rId9"/>
  </p:sldLayoutIdLst>
  <p:hf hdr="0" ftr="0" dt="0"/>
  <p:txStyles>
    <p:title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/>
        <a:buNone/>
        <a:defRPr sz="2200" b="0" i="0" cap="all" baseline="0">
          <a:solidFill>
            <a:schemeClr val="tx2">
              <a:lumMod val="65000"/>
              <a:lumOff val="35000"/>
            </a:schemeClr>
          </a:solidFill>
          <a:latin typeface="+mn-lt"/>
          <a:ea typeface="+mj-ea"/>
          <a:cs typeface="Andes ExtraLigh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chemeClr val="tx2">
            <a:lumMod val="75000"/>
            <a:lumOff val="25000"/>
          </a:schemeClr>
        </a:buClr>
        <a:buNone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1"/>
        </a:buClr>
        <a:buFont typeface="Arial"/>
        <a:buChar char="•"/>
        <a:defRPr sz="1800" b="0" i="0" baseline="0">
          <a:solidFill>
            <a:schemeClr val="tx2"/>
          </a:solidFill>
          <a:latin typeface="Arial"/>
          <a:cs typeface="Arial"/>
        </a:defRPr>
      </a:lvl3pPr>
      <a:lvl4pPr marL="83210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4pPr>
      <a:lvl5pPr marL="119786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2000" b="0" i="0" baseline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934" y="301625"/>
            <a:ext cx="8462029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934" y="1697789"/>
            <a:ext cx="8479592" cy="43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3625" y="620712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2632" y="6356350"/>
            <a:ext cx="570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556" y="6221452"/>
            <a:ext cx="1710615" cy="51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6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7" r:id="rId1"/>
    <p:sldLayoutId id="2147485228" r:id="rId2"/>
    <p:sldLayoutId id="2147485229" r:id="rId3"/>
    <p:sldLayoutId id="2147485230" r:id="rId4"/>
  </p:sldLayoutIdLst>
  <p:hf hdr="0" ftr="0" dt="0"/>
  <p:txStyles>
    <p:title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/>
        <a:buNone/>
        <a:defRPr sz="2200" b="0" i="0" cap="all" baseline="0">
          <a:solidFill>
            <a:schemeClr val="tx2">
              <a:lumMod val="65000"/>
              <a:lumOff val="35000"/>
            </a:schemeClr>
          </a:solidFill>
          <a:latin typeface="+mn-lt"/>
          <a:ea typeface="+mj-ea"/>
          <a:cs typeface="Andes ExtraLigh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chemeClr val="tx2">
            <a:lumMod val="75000"/>
            <a:lumOff val="25000"/>
          </a:schemeClr>
        </a:buClr>
        <a:buNone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1"/>
        </a:buClr>
        <a:buFont typeface="Arial"/>
        <a:buChar char="•"/>
        <a:defRPr sz="1800" b="0" i="0" baseline="0">
          <a:solidFill>
            <a:schemeClr val="tx2"/>
          </a:solidFill>
          <a:latin typeface="Arial"/>
          <a:cs typeface="Arial"/>
        </a:defRPr>
      </a:lvl3pPr>
      <a:lvl4pPr marL="83210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4pPr>
      <a:lvl5pPr marL="119786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9327A-5789-48BF-8638-92D668A91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332" y="2255019"/>
            <a:ext cx="6971806" cy="1822161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AngsanaUPC" panose="02020603050405020304" pitchFamily="18" charset="-34"/>
              </a:rPr>
              <a:t>Driving sustainability IN SUPPLY CHAINs </a:t>
            </a:r>
            <a:r>
              <a:rPr lang="en-US" i="1" dirty="0">
                <a:cs typeface="AngsanaUPC" panose="02020603050405020304" pitchFamily="18" charset="-34"/>
              </a:rPr>
              <a:t>Through </a:t>
            </a:r>
            <a:r>
              <a:rPr lang="en-US" i="1" dirty="0">
                <a:solidFill>
                  <a:srgbClr val="FF0000"/>
                </a:solidFill>
                <a:cs typeface="AngsanaUPC" panose="02020603050405020304" pitchFamily="18" charset="-34"/>
              </a:rPr>
              <a:t>Innovation and Financial Incentive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E519D-8A48-4946-A306-6C37445D56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December 2018</a:t>
            </a:r>
          </a:p>
        </p:txBody>
      </p:sp>
    </p:spTree>
    <p:extLst>
      <p:ext uri="{BB962C8B-B14F-4D97-AF65-F5344CB8AC3E}">
        <p14:creationId xmlns:p14="http://schemas.microsoft.com/office/powerpoint/2010/main" val="3395182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F8197-8D9C-427B-9CCD-D245C3736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400" cap="none" dirty="0"/>
              <a:t>Supplier Financing Can Positively Impact Workers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C029D6-E46C-4623-972F-D7D38ACA20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582" y="1314367"/>
            <a:ext cx="1722204" cy="4372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27412F-2893-47F9-9B78-A3DDEE8D97D6}"/>
              </a:ext>
            </a:extLst>
          </p:cNvPr>
          <p:cNvSpPr txBox="1"/>
          <p:nvPr/>
        </p:nvSpPr>
        <p:spPr>
          <a:xfrm>
            <a:off x="704139" y="1767432"/>
            <a:ext cx="40797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500" b="0" dirty="0">
                <a:latin typeface="+mn-lt"/>
              </a:rPr>
              <a:t>Beginning in 2009, an independent interdisciplinary team from Tufts University gathered and analyzed data on 15,000 garment workers and 2,000 factory managers in 5 countries.</a:t>
            </a:r>
            <a:endParaRPr lang="en-US" sz="1500" b="1" dirty="0">
              <a:latin typeface="+mn-lt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b="1" dirty="0">
                <a:latin typeface="+mn-lt"/>
              </a:rPr>
              <a:t>Key Findings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500" b="0" dirty="0">
                <a:latin typeface="+mn-lt"/>
              </a:rPr>
              <a:t>Factories with better labor practices are more productive, more profitable and have better business terms with buyers, including larger order sizes.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500" b="0" dirty="0">
                <a:latin typeface="+mn-lt"/>
              </a:rPr>
              <a:t>Longer payment terms from buyers to suppliers result in later and lower payments to the workers. This suggests that </a:t>
            </a:r>
            <a:r>
              <a:rPr lang="en-US" sz="1500" b="0" u="sng" dirty="0">
                <a:latin typeface="+mn-lt"/>
              </a:rPr>
              <a:t>supplier finance which accelerates payments to suppliers, will result in higher, on-time payments to workers.</a:t>
            </a:r>
            <a:r>
              <a:rPr lang="en-US" sz="1500" b="0" dirty="0"/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8EC6B5-32B7-44AA-B5AD-87DA69FF2351}"/>
              </a:ext>
            </a:extLst>
          </p:cNvPr>
          <p:cNvSpPr/>
          <p:nvPr/>
        </p:nvSpPr>
        <p:spPr>
          <a:xfrm>
            <a:off x="1403431" y="1362546"/>
            <a:ext cx="39821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>
                <a:latin typeface="+mn-lt"/>
              </a:rPr>
              <a:t>2016 Independent Impact Evaluation of</a:t>
            </a:r>
            <a:endParaRPr lang="en-US" sz="1400" b="1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55F4E7-4478-4FC6-B4F7-B9994E53DA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592" y="1767432"/>
            <a:ext cx="2978627" cy="44630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5A5B40-15D1-4C85-8761-0BFC178AF60C}"/>
              </a:ext>
            </a:extLst>
          </p:cNvPr>
          <p:cNvSpPr txBox="1"/>
          <p:nvPr/>
        </p:nvSpPr>
        <p:spPr>
          <a:xfrm>
            <a:off x="5124543" y="6262141"/>
            <a:ext cx="189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" dirty="0">
                <a:latin typeface="+mn-lt"/>
              </a:rPr>
              <a:t>Source: Better 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EF19B-5DB4-46B0-9934-22C2E73C9C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48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5059C-7230-4211-BF6A-5F4B95CB7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400" cap="none" dirty="0"/>
              <a:t>IFC &amp; Levi’s Partnership Put US Apparel &amp; Textiles on </a:t>
            </a:r>
            <a:br>
              <a:rPr lang="en-US" sz="2400" cap="none" dirty="0"/>
            </a:br>
            <a:r>
              <a:rPr lang="en-US" sz="2400" cap="none" dirty="0"/>
              <a:t>Model Vendor Track </a:t>
            </a:r>
            <a:endParaRPr lang="en-US" cap="non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3293CC-02A4-4CE1-8C82-38398DA55322}"/>
              </a:ext>
            </a:extLst>
          </p:cNvPr>
          <p:cNvSpPr/>
          <p:nvPr/>
        </p:nvSpPr>
        <p:spPr bwMode="auto">
          <a:xfrm>
            <a:off x="201349" y="3755713"/>
            <a:ext cx="4217094" cy="3039870"/>
          </a:xfrm>
          <a:prstGeom prst="rect">
            <a:avLst/>
          </a:prstGeom>
          <a:solidFill>
            <a:srgbClr val="EAF5F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E94BD3-98E1-458C-B19A-5DC82FCC8ABD}"/>
              </a:ext>
            </a:extLst>
          </p:cNvPr>
          <p:cNvSpPr/>
          <p:nvPr/>
        </p:nvSpPr>
        <p:spPr bwMode="auto">
          <a:xfrm>
            <a:off x="201347" y="1695789"/>
            <a:ext cx="4217094" cy="1479077"/>
          </a:xfrm>
          <a:prstGeom prst="rect">
            <a:avLst/>
          </a:prstGeom>
          <a:solidFill>
            <a:srgbClr val="EAF5F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6" name="Shape 805">
            <a:extLst>
              <a:ext uri="{FF2B5EF4-FFF2-40B4-BE49-F238E27FC236}">
                <a16:creationId xmlns:a16="http://schemas.microsoft.com/office/drawing/2014/main" id="{3F249483-B1D5-47DF-A6D4-FA0556EE0BC9}"/>
              </a:ext>
            </a:extLst>
          </p:cNvPr>
          <p:cNvSpPr txBox="1"/>
          <p:nvPr/>
        </p:nvSpPr>
        <p:spPr>
          <a:xfrm flipH="1">
            <a:off x="201347" y="1737222"/>
            <a:ext cx="4217094" cy="1061800"/>
          </a:xfrm>
          <a:prstGeom prst="rect">
            <a:avLst/>
          </a:prstGeom>
          <a:noFill/>
          <a:ln>
            <a:noFill/>
          </a:ln>
        </p:spPr>
        <p:txBody>
          <a:bodyPr lIns="52150" tIns="54000" rIns="108000" bIns="52150" anchor="t" anchorCtr="0">
            <a:noAutofit/>
          </a:bodyPr>
          <a:lstStyle/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A42E1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b="0" u="none" strike="noStrike" cap="none" dirty="0">
                <a:solidFill>
                  <a:schemeClr val="tx2"/>
                </a:solidFill>
                <a:latin typeface="+mn-lt"/>
                <a:ea typeface="Georgia"/>
                <a:cs typeface="Georgia"/>
                <a:sym typeface="Georgia"/>
              </a:rPr>
              <a:t>Vertically integrated apparel company based in Lahore, Pakistan;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A42E1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2"/>
                </a:solidFill>
                <a:latin typeface="+mn-lt"/>
                <a:ea typeface="Georgia"/>
                <a:cs typeface="Georgia"/>
                <a:sym typeface="Georgia"/>
              </a:rPr>
              <a:t>Employs 15,000 people and produces 28 million meters of fabric per year;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A42E1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2"/>
                </a:solidFill>
                <a:latin typeface="+mn-lt"/>
                <a:ea typeface="Georgia"/>
                <a:cs typeface="Georgia"/>
                <a:sym typeface="Georgia"/>
              </a:rPr>
              <a:t>Levi’s supplier since 2009;</a:t>
            </a:r>
          </a:p>
          <a:p>
            <a:pPr marL="171450" indent="-171450" algn="just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endParaRPr lang="en-GB" sz="1000" u="none" strike="noStrike" cap="none" dirty="0">
              <a:ea typeface="Georgia"/>
              <a:cs typeface="Georgia"/>
              <a:sym typeface="Georgia"/>
            </a:endParaRPr>
          </a:p>
        </p:txBody>
      </p:sp>
      <p:sp>
        <p:nvSpPr>
          <p:cNvPr id="7" name="Shape 805">
            <a:extLst>
              <a:ext uri="{FF2B5EF4-FFF2-40B4-BE49-F238E27FC236}">
                <a16:creationId xmlns:a16="http://schemas.microsoft.com/office/drawing/2014/main" id="{0BCEB8DB-A9BE-4AE8-98C3-C576062B160D}"/>
              </a:ext>
            </a:extLst>
          </p:cNvPr>
          <p:cNvSpPr txBox="1"/>
          <p:nvPr/>
        </p:nvSpPr>
        <p:spPr>
          <a:xfrm flipH="1">
            <a:off x="5002307" y="1363535"/>
            <a:ext cx="4040073" cy="312814"/>
          </a:xfrm>
          <a:prstGeom prst="rect">
            <a:avLst/>
          </a:prstGeom>
          <a:noFill/>
          <a:ln>
            <a:noFill/>
          </a:ln>
        </p:spPr>
        <p:txBody>
          <a:bodyPr lIns="52150" tIns="54000" rIns="108000" bIns="521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eorgia"/>
              <a:buNone/>
            </a:pPr>
            <a:r>
              <a:rPr lang="en-GB" sz="1600" b="1" i="1" u="none" strike="noStrike" cap="none" dirty="0">
                <a:solidFill>
                  <a:schemeClr val="tx2"/>
                </a:solidFill>
                <a:latin typeface="+mn-lt"/>
                <a:ea typeface="Georgia"/>
                <a:cs typeface="Georgia"/>
                <a:sym typeface="Georgia"/>
              </a:rPr>
              <a:t>US Apparel &amp; IFC Financing</a:t>
            </a:r>
          </a:p>
        </p:txBody>
      </p:sp>
      <p:sp>
        <p:nvSpPr>
          <p:cNvPr id="8" name="Shape 805">
            <a:extLst>
              <a:ext uri="{FF2B5EF4-FFF2-40B4-BE49-F238E27FC236}">
                <a16:creationId xmlns:a16="http://schemas.microsoft.com/office/drawing/2014/main" id="{0120B5EA-B21B-46C1-AF97-C7B5B5F6B294}"/>
              </a:ext>
            </a:extLst>
          </p:cNvPr>
          <p:cNvSpPr txBox="1"/>
          <p:nvPr/>
        </p:nvSpPr>
        <p:spPr>
          <a:xfrm flipH="1">
            <a:off x="215536" y="3755713"/>
            <a:ext cx="4202905" cy="1061800"/>
          </a:xfrm>
          <a:prstGeom prst="rect">
            <a:avLst/>
          </a:prstGeom>
          <a:noFill/>
          <a:ln>
            <a:noFill/>
          </a:ln>
        </p:spPr>
        <p:txBody>
          <a:bodyPr lIns="52150" tIns="54000" rIns="108000" bIns="52150" anchor="t" anchorCtr="0">
            <a:noAutofit/>
          </a:bodyPr>
          <a:lstStyle/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A42E1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2"/>
                </a:solidFill>
                <a:latin typeface="+mn-lt"/>
                <a:ea typeface="Georgia"/>
                <a:cs typeface="Georgia"/>
                <a:sym typeface="Georgia"/>
              </a:rPr>
              <a:t>Increased Environment/Social score from 5 to 7 (out of 10) by </a:t>
            </a:r>
            <a:r>
              <a:rPr lang="en-GB" sz="1600" b="0" u="none" strike="noStrike" cap="none" dirty="0">
                <a:solidFill>
                  <a:schemeClr val="tx2"/>
                </a:solidFill>
                <a:latin typeface="+mn-lt"/>
                <a:ea typeface="Georgia"/>
                <a:cs typeface="Georgia"/>
                <a:sym typeface="Georgia"/>
              </a:rPr>
              <a:t> implementing new compliance strategy focusing on worker well-being and the environment;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A42E1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2"/>
                </a:solidFill>
                <a:latin typeface="+mn-lt"/>
                <a:ea typeface="Georgia"/>
                <a:cs typeface="Georgia"/>
                <a:sym typeface="Georgia"/>
              </a:rPr>
              <a:t>Expanded compliance team from 12 to 30;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A42E1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2"/>
                </a:solidFill>
                <a:latin typeface="+mn-lt"/>
                <a:ea typeface="Georgia"/>
                <a:cs typeface="Georgia"/>
                <a:sym typeface="Georgia"/>
              </a:rPr>
              <a:t>Implemented trainings on worker health and safety, personal finance and personal health;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A42E1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2"/>
                </a:solidFill>
                <a:latin typeface="+mn-lt"/>
                <a:ea typeface="Georgia"/>
                <a:cs typeface="Georgia"/>
                <a:sym typeface="Georgia"/>
              </a:rPr>
              <a:t>Upgraded equipment to include water saving technology, more efficient and cleaner models, and solar panels;</a:t>
            </a:r>
          </a:p>
          <a:p>
            <a:pPr marL="171450" indent="-171450" algn="just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endParaRPr lang="en-GB" sz="1000" u="none" strike="noStrike" cap="none" dirty="0">
              <a:ea typeface="Georgia"/>
              <a:cs typeface="Georgia"/>
              <a:sym typeface="Georgi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928DFF-15FE-44BB-BFA1-2B4756DDB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307" y="1776463"/>
            <a:ext cx="4040073" cy="45611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4F7667-0ACA-44F5-A727-899F0ABFD738}"/>
              </a:ext>
            </a:extLst>
          </p:cNvPr>
          <p:cNvSpPr/>
          <p:nvPr/>
        </p:nvSpPr>
        <p:spPr>
          <a:xfrm>
            <a:off x="797791" y="1350183"/>
            <a:ext cx="30383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en-GB" sz="1600" b="1" i="1" dirty="0">
                <a:solidFill>
                  <a:schemeClr val="tx2"/>
                </a:solidFill>
                <a:latin typeface="+mn-lt"/>
                <a:ea typeface="Georgia"/>
                <a:cs typeface="Georgia"/>
                <a:sym typeface="Georgia"/>
              </a:rPr>
              <a:t>Company Profile: US Apparel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317AE0-4543-4056-A13F-25E0EA68DDAA}"/>
              </a:ext>
            </a:extLst>
          </p:cNvPr>
          <p:cNvSpPr/>
          <p:nvPr/>
        </p:nvSpPr>
        <p:spPr>
          <a:xfrm>
            <a:off x="912102" y="3374641"/>
            <a:ext cx="29919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None/>
            </a:pPr>
            <a:r>
              <a:rPr lang="en-GB" sz="1600" b="1" i="1" dirty="0">
                <a:solidFill>
                  <a:schemeClr val="tx2"/>
                </a:solidFill>
                <a:latin typeface="+mn-lt"/>
                <a:ea typeface="Georgia"/>
                <a:cs typeface="Georgia"/>
                <a:sym typeface="Georgia"/>
              </a:rPr>
              <a:t>Sustainability Achievements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318A00-0A66-4DAD-A921-CEC799FF0A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48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" y="5005136"/>
            <a:ext cx="9144000" cy="130240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83885" y="2549856"/>
            <a:ext cx="6955315" cy="179836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rtl="0" eaLnBrk="1" fontAlgn="base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None/>
              <a:defRPr sz="1800" b="0" i="0" baseline="0">
                <a:solidFill>
                  <a:schemeClr val="tx2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285750" indent="-28575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 b="0" i="0" baseline="0">
                <a:solidFill>
                  <a:schemeClr val="tx2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285750" indent="-28575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1800" b="0" i="0" baseline="0">
                <a:solidFill>
                  <a:schemeClr val="tx2"/>
                </a:solidFill>
                <a:latin typeface="Arial"/>
                <a:cs typeface="Arial"/>
              </a:defRPr>
            </a:lvl3pPr>
            <a:lvl4pPr marL="832104" indent="-28575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 b="0" i="0" baseline="0">
                <a:solidFill>
                  <a:schemeClr val="tx2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 marL="1197864" indent="-28575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 b="0" i="0" baseline="0">
                <a:solidFill>
                  <a:schemeClr val="tx2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  <a:lvl6pPr marL="50292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85000"/>
                  <a:lumOff val="15000"/>
                </a:schemeClr>
              </a:buClr>
              <a:buFont typeface="Wingdings" charset="2"/>
              <a:buChar char="§"/>
            </a:pPr>
            <a:r>
              <a:rPr lang="en-US" sz="2000" kern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A member of the World Bank Group</a:t>
            </a:r>
          </a:p>
          <a:p>
            <a:pPr marL="285750" indent="-285750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85000"/>
                  <a:lumOff val="15000"/>
                </a:schemeClr>
              </a:buClr>
              <a:buFont typeface="Wingdings" charset="2"/>
              <a:buChar char="§"/>
            </a:pPr>
            <a:r>
              <a:rPr lang="en-US" sz="2000" kern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Provides investment, advice, resource mobilization </a:t>
            </a:r>
          </a:p>
          <a:p>
            <a:pPr marL="285750" indent="-285750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85000"/>
                  <a:lumOff val="15000"/>
                </a:schemeClr>
              </a:buClr>
              <a:buFont typeface="Wingdings" charset="2"/>
              <a:buChar char="§"/>
            </a:pPr>
            <a:r>
              <a:rPr lang="en-US" sz="2000" kern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Triple-A credit rating;</a:t>
            </a:r>
            <a:r>
              <a:rPr lang="en-US" sz="20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owned by 184 countries</a:t>
            </a:r>
            <a:r>
              <a:rPr lang="en-US" sz="2000" kern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285750" indent="-285750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85000"/>
                  <a:lumOff val="15000"/>
                </a:schemeClr>
              </a:buClr>
              <a:buFont typeface="Wingdings" charset="2"/>
              <a:buChar char="§"/>
            </a:pPr>
            <a:r>
              <a:rPr lang="en-US" sz="2000" kern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Present in nearly 100 countries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356934" y="6301876"/>
            <a:ext cx="552283" cy="358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9pPr>
          </a:lstStyle>
          <a:p>
            <a:endParaRPr lang="en-US" sz="1100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4849" y="5258036"/>
            <a:ext cx="76771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IFC is the largest global development institution focused on the private </a:t>
            </a:r>
            <a:r>
              <a:rPr lang="en-US" sz="20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sector in </a:t>
            </a:r>
            <a:r>
              <a:rPr lang="en-US" sz="2000" i="1" dirty="0">
                <a:solidFill>
                  <a:schemeClr val="bg1"/>
                </a:solidFill>
                <a:latin typeface="+mn-lt"/>
              </a:rPr>
              <a:t>emerging markets</a:t>
            </a:r>
            <a:r>
              <a:rPr lang="en-US" sz="20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574" y="880273"/>
            <a:ext cx="5254852" cy="1338422"/>
          </a:xfrm>
          <a:prstGeom prst="rect">
            <a:avLst/>
          </a:prstGeom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035564C3-BB7C-C547-8C3B-0CC2622A9C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842" y="638155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6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378A0-B15C-4B30-AF95-4A920217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400" cap="none" dirty="0"/>
              <a:t>GTSF: IFC’s Commitment to Address </a:t>
            </a:r>
            <a:br>
              <a:rPr lang="en-US" sz="2400" cap="none" dirty="0"/>
            </a:br>
            <a:r>
              <a:rPr lang="en-US" sz="2400" b="1" cap="none" dirty="0"/>
              <a:t>Global Competitiveness </a:t>
            </a:r>
            <a:r>
              <a:rPr lang="en-US" sz="2400" cap="none" dirty="0"/>
              <a:t>of Supply Chains</a:t>
            </a:r>
            <a:endParaRPr lang="en-US" cap="none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264DDA-DEED-4DCA-B786-D5D538B583CB}"/>
              </a:ext>
            </a:extLst>
          </p:cNvPr>
          <p:cNvGrpSpPr/>
          <p:nvPr/>
        </p:nvGrpSpPr>
        <p:grpSpPr>
          <a:xfrm>
            <a:off x="474219" y="1339799"/>
            <a:ext cx="8138557" cy="4851995"/>
            <a:chOff x="535180" y="1435593"/>
            <a:chExt cx="8073640" cy="4878287"/>
          </a:xfrm>
        </p:grpSpPr>
        <p:grpSp>
          <p:nvGrpSpPr>
            <p:cNvPr id="9" name="Group 2">
              <a:extLst>
                <a:ext uri="{FF2B5EF4-FFF2-40B4-BE49-F238E27FC236}">
                  <a16:creationId xmlns:a16="http://schemas.microsoft.com/office/drawing/2014/main" id="{7340F781-1708-45A9-9F1B-ABD511ED59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180" y="4971626"/>
              <a:ext cx="8073640" cy="1342254"/>
              <a:chOff x="674043" y="1049684"/>
              <a:chExt cx="7591425" cy="1285875"/>
            </a:xfrm>
          </p:grpSpPr>
          <p:pic>
            <p:nvPicPr>
              <p:cNvPr id="10" name="Picture 3">
                <a:extLst>
                  <a:ext uri="{FF2B5EF4-FFF2-40B4-BE49-F238E27FC236}">
                    <a16:creationId xmlns:a16="http://schemas.microsoft.com/office/drawing/2014/main" id="{1F4D2DC8-070D-45D1-A865-695E984186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4893" y="1049684"/>
                <a:ext cx="4600575" cy="1285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2961937E-6676-4A9F-9CD9-4B67E9B6AA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4043" y="1053480"/>
                <a:ext cx="3000375" cy="1272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A2B7BB-940C-4B56-92B7-1EE00DE40098}"/>
                </a:ext>
              </a:extLst>
            </p:cNvPr>
            <p:cNvSpPr/>
            <p:nvPr/>
          </p:nvSpPr>
          <p:spPr>
            <a:xfrm>
              <a:off x="535180" y="1435593"/>
              <a:ext cx="8073640" cy="37102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1200"/>
                </a:spcBef>
                <a:buClr>
                  <a:srgbClr val="00CC99"/>
                </a:buClr>
                <a:buNone/>
              </a:pPr>
              <a:r>
                <a:rPr lang="en-US" sz="1700" b="0" dirty="0">
                  <a:latin typeface="+mn-lt"/>
                </a:rPr>
                <a:t>GTSF (Global Trade Supplier Finance) is a US$ 500 million multicurrency finance program launched in 2010. </a:t>
              </a:r>
            </a:p>
            <a:p>
              <a:pPr marL="285750" indent="-285750">
                <a:spcBef>
                  <a:spcPts val="1200"/>
                </a:spcBef>
                <a:buClr>
                  <a:srgbClr val="EA7122"/>
                </a:buClr>
                <a:buFont typeface="Wingdings" pitchFamily="2" charset="2"/>
                <a:buChar char="§"/>
              </a:pPr>
              <a:r>
                <a:rPr lang="en-US" sz="1700" b="0" dirty="0">
                  <a:latin typeface="+mn-lt"/>
                </a:rPr>
                <a:t>Provides affordable short-term financing to </a:t>
              </a:r>
              <a:r>
                <a:rPr lang="en-US" sz="1700" dirty="0">
                  <a:latin typeface="+mn-lt"/>
                </a:rPr>
                <a:t>Suppliers</a:t>
              </a:r>
              <a:r>
                <a:rPr lang="en-US" sz="1700" b="0" dirty="0">
                  <a:latin typeface="+mn-lt"/>
                </a:rPr>
                <a:t> in emerging markets</a:t>
              </a:r>
            </a:p>
            <a:p>
              <a:pPr marL="742950" lvl="1" indent="-285750">
                <a:spcBef>
                  <a:spcPts val="1200"/>
                </a:spcBef>
                <a:buClr>
                  <a:srgbClr val="EA7122"/>
                </a:buClr>
                <a:buFont typeface="Wingdings" pitchFamily="2" charset="2"/>
                <a:buChar char="§"/>
              </a:pPr>
              <a:r>
                <a:rPr lang="en-US" sz="1700" dirty="0">
                  <a:latin typeface="+mn-lt"/>
                </a:rPr>
                <a:t>IFC provides cash to Suppliers </a:t>
              </a:r>
              <a:r>
                <a:rPr lang="en-US" sz="1700" b="1" dirty="0">
                  <a:latin typeface="+mn-lt"/>
                </a:rPr>
                <a:t>2 days </a:t>
              </a:r>
              <a:r>
                <a:rPr lang="en-US" sz="1700" dirty="0">
                  <a:latin typeface="+mn-lt"/>
                </a:rPr>
                <a:t>after the Buyer accepts to pay. This compares to waiting 3</a:t>
              </a:r>
              <a:r>
                <a:rPr lang="en-US" sz="1700" b="1" dirty="0">
                  <a:latin typeface="+mn-lt"/>
                </a:rPr>
                <a:t>0-120</a:t>
              </a:r>
              <a:r>
                <a:rPr lang="en-US" sz="1700" dirty="0">
                  <a:latin typeface="+mn-lt"/>
                </a:rPr>
                <a:t> days for Suppliers to receive payment from Buyers.  </a:t>
              </a:r>
            </a:p>
            <a:p>
              <a:pPr marL="285750" indent="-285750">
                <a:spcBef>
                  <a:spcPts val="1200"/>
                </a:spcBef>
                <a:buClr>
                  <a:srgbClr val="EA7122"/>
                </a:buClr>
                <a:buFont typeface="Wingdings" pitchFamily="2" charset="2"/>
                <a:buChar char="§"/>
              </a:pPr>
              <a:r>
                <a:rPr lang="en-US" sz="1700" b="0" dirty="0">
                  <a:latin typeface="+mn-lt"/>
                </a:rPr>
                <a:t>Pricing is based on the Buyer’s credit rating, not the Supplier’s, creating cost-savings opportunities for Suppliers and for the supply chain.</a:t>
              </a:r>
            </a:p>
            <a:p>
              <a:pPr marL="285750" indent="-285750">
                <a:spcBef>
                  <a:spcPts val="1200"/>
                </a:spcBef>
                <a:buClr>
                  <a:srgbClr val="EA7122"/>
                </a:buClr>
                <a:buFont typeface="Wingdings" pitchFamily="2" charset="2"/>
                <a:buChar char="§"/>
              </a:pPr>
              <a:r>
                <a:rPr lang="en-US" sz="1700" dirty="0">
                  <a:latin typeface="+mn-lt"/>
                </a:rPr>
                <a:t>GTSF encourages improved environmental and social performance of Suppliers through differentiated pricing based on Supplier Sustainability rating. 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2A3A5F-E15F-4AE0-9E0A-17CB5CCF99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19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-126808" y="738231"/>
            <a:ext cx="0" cy="0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gray">
          <a:xfrm>
            <a:off x="5039087" y="3467804"/>
            <a:ext cx="1920240" cy="0"/>
          </a:xfrm>
          <a:prstGeom prst="line">
            <a:avLst/>
          </a:prstGeom>
          <a:noFill/>
          <a:ln w="76200">
            <a:solidFill>
              <a:srgbClr val="014C6D"/>
            </a:solidFill>
            <a:round/>
            <a:headEnd type="none" w="med" len="med"/>
            <a:tailEnd type="none" w="med" len="med"/>
          </a:ln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200">
              <a:latin typeface="+mn-lt"/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gray">
          <a:xfrm>
            <a:off x="1929056" y="3459109"/>
            <a:ext cx="1280160" cy="8695"/>
          </a:xfrm>
          <a:prstGeom prst="line">
            <a:avLst/>
          </a:prstGeom>
          <a:noFill/>
          <a:ln w="76200">
            <a:solidFill>
              <a:srgbClr val="014C6D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200" b="1" dirty="0">
              <a:latin typeface="+mn-lt"/>
            </a:endParaRPr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282987" y="2695138"/>
            <a:ext cx="1582103" cy="76397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762000">
              <a:spcBef>
                <a:spcPct val="20000"/>
              </a:spcBef>
              <a:buClr>
                <a:srgbClr val="000099"/>
              </a:buClr>
              <a:buNone/>
              <a:tabLst>
                <a:tab pos="96838" algn="l"/>
              </a:tabLs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Buyer</a:t>
            </a: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3310511" y="2488226"/>
            <a:ext cx="1654175" cy="139293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762000">
              <a:spcBef>
                <a:spcPct val="20000"/>
              </a:spcBef>
              <a:buClr>
                <a:srgbClr val="000099"/>
              </a:buClr>
              <a:buNone/>
              <a:tabLst>
                <a:tab pos="96838" algn="l"/>
              </a:tabLst>
              <a:defRPr/>
            </a:pPr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 defTabSz="762000">
              <a:spcBef>
                <a:spcPct val="20000"/>
              </a:spcBef>
              <a:buClr>
                <a:srgbClr val="000099"/>
              </a:buClr>
              <a:buNone/>
              <a:tabLst>
                <a:tab pos="96838" algn="l"/>
              </a:tabLs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 Supply Chain </a:t>
            </a:r>
          </a:p>
          <a:p>
            <a:pPr algn="ctr" defTabSz="762000">
              <a:spcBef>
                <a:spcPct val="20000"/>
              </a:spcBef>
              <a:buClr>
                <a:srgbClr val="000099"/>
              </a:buClr>
              <a:buNone/>
              <a:tabLst>
                <a:tab pos="96838" algn="l"/>
              </a:tabLs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Finance</a:t>
            </a:r>
          </a:p>
          <a:p>
            <a:pPr algn="ctr" defTabSz="762000">
              <a:spcBef>
                <a:spcPct val="20000"/>
              </a:spcBef>
              <a:buClr>
                <a:srgbClr val="000099"/>
              </a:buClr>
              <a:buNone/>
              <a:tabLst>
                <a:tab pos="96838" algn="l"/>
              </a:tabLs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Platform</a:t>
            </a:r>
            <a:br>
              <a:rPr lang="en-US" sz="1400" b="1" dirty="0">
                <a:solidFill>
                  <a:schemeClr val="bg1"/>
                </a:solidFill>
                <a:latin typeface="+mn-lt"/>
              </a:rPr>
            </a:b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gray">
          <a:xfrm rot="5400000" flipH="1" flipV="1">
            <a:off x="3387674" y="4801204"/>
            <a:ext cx="1463040" cy="2"/>
          </a:xfrm>
          <a:prstGeom prst="line">
            <a:avLst/>
          </a:prstGeom>
          <a:noFill/>
          <a:ln w="76200">
            <a:solidFill>
              <a:srgbClr val="014C6D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200">
              <a:latin typeface="+mn-lt"/>
            </a:endParaRPr>
          </a:p>
        </p:txBody>
      </p:sp>
      <p:pic>
        <p:nvPicPr>
          <p:cNvPr id="21" name="Picture 20" descr="Textile worker 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1361" y="2163013"/>
            <a:ext cx="1558038" cy="1038694"/>
          </a:xfrm>
          <a:prstGeom prst="rect">
            <a:avLst/>
          </a:prstGeom>
        </p:spPr>
      </p:pic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7023293" y="3201707"/>
            <a:ext cx="1654175" cy="67945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762000">
              <a:spcBef>
                <a:spcPct val="20000"/>
              </a:spcBef>
              <a:buClr>
                <a:srgbClr val="000099"/>
              </a:buClr>
              <a:buNone/>
              <a:tabLst>
                <a:tab pos="96838" algn="l"/>
              </a:tabLs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Emerging Market </a:t>
            </a:r>
          </a:p>
          <a:p>
            <a:pPr algn="ctr" defTabSz="762000">
              <a:spcBef>
                <a:spcPct val="20000"/>
              </a:spcBef>
              <a:buClr>
                <a:srgbClr val="000099"/>
              </a:buClr>
              <a:buNone/>
              <a:tabLst>
                <a:tab pos="96838" algn="l"/>
              </a:tabLs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Suppliers</a:t>
            </a:r>
          </a:p>
        </p:txBody>
      </p:sp>
      <p:pic>
        <p:nvPicPr>
          <p:cNvPr id="24" name="Picture 23" descr="800px-IFC-Logo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843" y="5648317"/>
            <a:ext cx="1560035" cy="540163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891" y="3785137"/>
            <a:ext cx="1347414" cy="22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08102" y="389542"/>
            <a:ext cx="8462029" cy="604307"/>
          </a:xfrm>
        </p:spPr>
        <p:txBody>
          <a:bodyPr anchor="ctr">
            <a:noAutofit/>
          </a:bodyPr>
          <a:lstStyle/>
          <a:p>
            <a:r>
              <a:rPr lang="en-US" sz="2400" cap="none" dirty="0"/>
              <a:t>Project Example: PUMA (via Platform Partner GT Nexus)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A791F-1292-413F-87DB-6DEB0629C7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87" y="3306612"/>
            <a:ext cx="1582097" cy="10027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D0F073-2312-452F-9E42-6E1A552C0AEB}"/>
              </a:ext>
            </a:extLst>
          </p:cNvPr>
          <p:cNvSpPr/>
          <p:nvPr/>
        </p:nvSpPr>
        <p:spPr bwMode="auto">
          <a:xfrm>
            <a:off x="6618914" y="4588778"/>
            <a:ext cx="1654175" cy="11963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2A8E20-1A6B-4601-B19E-494F59175448}"/>
              </a:ext>
            </a:extLst>
          </p:cNvPr>
          <p:cNvSpPr/>
          <p:nvPr/>
        </p:nvSpPr>
        <p:spPr bwMode="auto">
          <a:xfrm>
            <a:off x="5625644" y="4149710"/>
            <a:ext cx="3051808" cy="193930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Platform gives real time </a:t>
            </a:r>
            <a:r>
              <a:rPr lang="en-US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visibility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 into buyer and suppliers transactions (e.g. contract, purchase order, e-invoice, payment, etc.), 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Provides data to better measure risks</a:t>
            </a:r>
          </a:p>
        </p:txBody>
      </p:sp>
      <p:sp>
        <p:nvSpPr>
          <p:cNvPr id="39" name="Slide Number Placeholder 2">
            <a:extLst>
              <a:ext uri="{FF2B5EF4-FFF2-40B4-BE49-F238E27FC236}">
                <a16:creationId xmlns:a16="http://schemas.microsoft.com/office/drawing/2014/main" id="{EC713436-628B-41FC-8F77-FAD3F999C6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8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609068" y="1505384"/>
            <a:ext cx="7925864" cy="17948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1397" y="393988"/>
            <a:ext cx="7925864" cy="604307"/>
          </a:xfrm>
        </p:spPr>
        <p:txBody>
          <a:bodyPr anchor="ctr">
            <a:noAutofit/>
          </a:bodyPr>
          <a:lstStyle/>
          <a:p>
            <a:r>
              <a:rPr lang="en-US" sz="2400" cap="none" dirty="0"/>
              <a:t>GTSF’s Sustainability Pricing Can Help Build the Business Case for Certification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5478" y="1595432"/>
            <a:ext cx="7853044" cy="202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1600" b="0" dirty="0">
                <a:solidFill>
                  <a:srgbClr val="021F43"/>
                </a:solidFill>
                <a:latin typeface="+mn-lt"/>
              </a:rPr>
              <a:t>GTSF’s interest rates are linked to the supplier’s environmental &amp; social performance, effectively giving </a:t>
            </a:r>
            <a:r>
              <a:rPr lang="en-US" b="0" dirty="0">
                <a:solidFill>
                  <a:srgbClr val="021F43"/>
                </a:solidFill>
                <a:latin typeface="+mn-lt"/>
              </a:rPr>
              <a:t>suppliers</a:t>
            </a:r>
            <a:r>
              <a:rPr lang="en-US" sz="1600" b="0" dirty="0">
                <a:solidFill>
                  <a:srgbClr val="021F43"/>
                </a:solidFill>
                <a:latin typeface="+mn-lt"/>
              </a:rPr>
              <a:t> a financial incentive to improve and/or maintain certification status</a:t>
            </a:r>
            <a:r>
              <a:rPr lang="en-US" b="0" dirty="0">
                <a:solidFill>
                  <a:srgbClr val="021F43"/>
                </a:solidFill>
                <a:latin typeface="+mn-lt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b="0" dirty="0">
                <a:solidFill>
                  <a:srgbClr val="021F43"/>
                </a:solidFill>
              </a:rPr>
              <a:t>GTSF works with buyers to determine interest rates corresponding to each eligible compliance level. </a:t>
            </a:r>
            <a:r>
              <a:rPr lang="en-US" dirty="0"/>
              <a:t>The better the compliance level, the lower the interest rate.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tabLst>
                <a:tab pos="228600" algn="l"/>
              </a:tabLst>
            </a:pPr>
            <a:endParaRPr lang="en-US" sz="1600" b="0" dirty="0">
              <a:solidFill>
                <a:srgbClr val="021F43"/>
              </a:solidFill>
              <a:latin typeface="+mn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185591"/>
              </p:ext>
            </p:extLst>
          </p:nvPr>
        </p:nvGraphicFramePr>
        <p:xfrm>
          <a:off x="609068" y="3478591"/>
          <a:ext cx="7925864" cy="2660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5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0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05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Supplier’s Sustainability Compliance Rating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Supplier’s Annual Interest Rate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Gold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Lowest Interest Rate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5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Silver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Lower Interest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Rate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5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Bronze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Standard Interest Rate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5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Non-Compliant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Ineligible for GTSF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C1916DE-90BF-4840-978F-ACBD244673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59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70885-4C4F-4DB3-A225-940F24FE3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573" y="294536"/>
            <a:ext cx="8462029" cy="756707"/>
          </a:xfrm>
        </p:spPr>
        <p:txBody>
          <a:bodyPr anchor="ctr">
            <a:normAutofit/>
          </a:bodyPr>
          <a:lstStyle/>
          <a:p>
            <a:r>
              <a:rPr lang="en-US" sz="2400" cap="none" dirty="0"/>
              <a:t>Illustration: GTSF Annual Cost Savings By Jurisdiction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8160" y="1333797"/>
            <a:ext cx="8586177" cy="4972352"/>
            <a:chOff x="17851" y="1319509"/>
            <a:chExt cx="8586177" cy="497235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92A3BD8-A8E5-4BB9-BF6D-D53E98381D2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071" y="2466374"/>
              <a:ext cx="8506237" cy="0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4D591AB-A32E-45CB-9B46-37AD444C9899}"/>
                </a:ext>
              </a:extLst>
            </p:cNvPr>
            <p:cNvGrpSpPr/>
            <p:nvPr/>
          </p:nvGrpSpPr>
          <p:grpSpPr>
            <a:xfrm>
              <a:off x="2303121" y="1958258"/>
              <a:ext cx="2079545" cy="338554"/>
              <a:chOff x="792480" y="1547948"/>
              <a:chExt cx="2079545" cy="338554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50DBF770-911B-4B01-9598-A92E9752CE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24891" y="1547948"/>
                <a:ext cx="564254" cy="338554"/>
              </a:xfrm>
              <a:prstGeom prst="rect">
                <a:avLst/>
              </a:prstGeom>
            </p:spPr>
          </p:pic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9C930BD-AC54-4341-B9A7-398BA389D90D}"/>
                  </a:ext>
                </a:extLst>
              </p:cNvPr>
              <p:cNvSpPr txBox="1"/>
              <p:nvPr/>
            </p:nvSpPr>
            <p:spPr>
              <a:xfrm>
                <a:off x="808094" y="1547948"/>
                <a:ext cx="2063931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Bangladesh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8FD6F4C-EB94-47F7-A4CC-3EB6B258D720}"/>
                  </a:ext>
                </a:extLst>
              </p:cNvPr>
              <p:cNvSpPr/>
              <p:nvPr/>
            </p:nvSpPr>
            <p:spPr bwMode="auto">
              <a:xfrm>
                <a:off x="792480" y="1547948"/>
                <a:ext cx="1896665" cy="338554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15888" marR="0" indent="-115888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cs typeface="Times New Roman" pitchFamily="18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E689FD7-204C-4EC4-BF23-2A9A646AAEF4}"/>
                  </a:ext>
                </a:extLst>
              </p:cNvPr>
              <p:cNvSpPr/>
              <p:nvPr/>
            </p:nvSpPr>
            <p:spPr bwMode="auto">
              <a:xfrm>
                <a:off x="808094" y="1547948"/>
                <a:ext cx="1881051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15888" marR="0" indent="-115888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6FACB36-02D2-4776-9A03-F4F5D2441F25}"/>
                </a:ext>
              </a:extLst>
            </p:cNvPr>
            <p:cNvGrpSpPr/>
            <p:nvPr/>
          </p:nvGrpSpPr>
          <p:grpSpPr>
            <a:xfrm>
              <a:off x="4382666" y="1956992"/>
              <a:ext cx="1896666" cy="344868"/>
              <a:chOff x="3636576" y="1774906"/>
              <a:chExt cx="1896666" cy="344868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F4508132-FABE-490D-BC3D-4793FB47E0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8987" y="1778725"/>
                <a:ext cx="564254" cy="341049"/>
              </a:xfrm>
              <a:prstGeom prst="rect">
                <a:avLst/>
              </a:prstGeom>
            </p:spPr>
          </p:pic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6E6EF77-3893-4AB1-A79A-F2553F473339}"/>
                  </a:ext>
                </a:extLst>
              </p:cNvPr>
              <p:cNvSpPr txBox="1"/>
              <p:nvPr/>
            </p:nvSpPr>
            <p:spPr>
              <a:xfrm>
                <a:off x="3876810" y="1774906"/>
                <a:ext cx="165643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Vietnam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414C6F5-D224-4A73-94DB-5B4C9439B98A}"/>
                  </a:ext>
                </a:extLst>
              </p:cNvPr>
              <p:cNvSpPr/>
              <p:nvPr/>
            </p:nvSpPr>
            <p:spPr bwMode="auto">
              <a:xfrm>
                <a:off x="3636576" y="1778725"/>
                <a:ext cx="1896665" cy="338554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15888" marR="0" indent="-115888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cs typeface="Times New Roman" pitchFamily="18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0C32F2F-D5AF-4C27-8AF9-B45B2F528D2B}"/>
                  </a:ext>
                </a:extLst>
              </p:cNvPr>
              <p:cNvSpPr/>
              <p:nvPr/>
            </p:nvSpPr>
            <p:spPr bwMode="auto">
              <a:xfrm>
                <a:off x="3652190" y="1778725"/>
                <a:ext cx="1881051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15888" marR="0" indent="-115888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C757154-919D-45EF-B618-1A47E1CE7603}"/>
                </a:ext>
              </a:extLst>
            </p:cNvPr>
            <p:cNvGrpSpPr/>
            <p:nvPr/>
          </p:nvGrpSpPr>
          <p:grpSpPr>
            <a:xfrm>
              <a:off x="6520433" y="1942536"/>
              <a:ext cx="2076077" cy="345929"/>
              <a:chOff x="3636576" y="1771350"/>
              <a:chExt cx="2076077" cy="345929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2E1265B-DA8B-4BD5-94B6-2BECCF2C8D3A}"/>
                  </a:ext>
                </a:extLst>
              </p:cNvPr>
              <p:cNvSpPr txBox="1"/>
              <p:nvPr/>
            </p:nvSpPr>
            <p:spPr>
              <a:xfrm>
                <a:off x="3648722" y="1771350"/>
                <a:ext cx="2063931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Hong Kong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6FAC6A4-9082-40C2-BD52-0B3A2169F617}"/>
                  </a:ext>
                </a:extLst>
              </p:cNvPr>
              <p:cNvSpPr/>
              <p:nvPr/>
            </p:nvSpPr>
            <p:spPr bwMode="auto">
              <a:xfrm>
                <a:off x="3636576" y="1778725"/>
                <a:ext cx="1896665" cy="338554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15888" marR="0" indent="-115888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cs typeface="Times New Roman" pitchFamily="18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066FB10-C082-4EA8-A95D-2530F1D0DA64}"/>
                  </a:ext>
                </a:extLst>
              </p:cNvPr>
              <p:cNvSpPr/>
              <p:nvPr/>
            </p:nvSpPr>
            <p:spPr bwMode="auto">
              <a:xfrm>
                <a:off x="3652190" y="1778725"/>
                <a:ext cx="1881051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15888" marR="0" indent="-115888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cs typeface="Times New Roman" pitchFamily="18" charset="0"/>
                </a:endParaRPr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465C1061-E13F-4CAB-B516-7B7F8B4C8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12383" y="1957533"/>
              <a:ext cx="507833" cy="333386"/>
            </a:xfrm>
            <a:prstGeom prst="rect">
              <a:avLst/>
            </a:prstGeom>
          </p:spPr>
        </p:pic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4147C118-2760-478C-A055-366EB4341EEA}"/>
                </a:ext>
              </a:extLst>
            </p:cNvPr>
            <p:cNvGrpSpPr/>
            <p:nvPr/>
          </p:nvGrpSpPr>
          <p:grpSpPr>
            <a:xfrm>
              <a:off x="2303121" y="2611543"/>
              <a:ext cx="6111683" cy="457207"/>
              <a:chOff x="-1919547" y="2022621"/>
              <a:chExt cx="6192977" cy="457207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87A2BCBC-718F-4C19-8EF9-7DDAE3F0B180}"/>
                  </a:ext>
                </a:extLst>
              </p:cNvPr>
              <p:cNvGrpSpPr/>
              <p:nvPr/>
            </p:nvGrpSpPr>
            <p:grpSpPr>
              <a:xfrm>
                <a:off x="-1919547" y="2022621"/>
                <a:ext cx="6192977" cy="457207"/>
                <a:chOff x="5229657" y="3891033"/>
                <a:chExt cx="3783113" cy="385058"/>
              </a:xfrm>
            </p:grpSpPr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550AF685-8AB2-4748-AD16-9382786AB166}"/>
                    </a:ext>
                  </a:extLst>
                </p:cNvPr>
                <p:cNvSpPr/>
                <p:nvPr/>
              </p:nvSpPr>
              <p:spPr bwMode="auto">
                <a:xfrm>
                  <a:off x="5229657" y="3891039"/>
                  <a:ext cx="47084" cy="385052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algn="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tabLst/>
                  </a:pPr>
                  <a:endParaRPr kumimoji="0" lang="en-US" sz="20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Gill Sans MT" pitchFamily="34" charset="0"/>
                  </a:endParaRP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A801A91F-6959-422A-B07E-44937A81C15B}"/>
                    </a:ext>
                  </a:extLst>
                </p:cNvPr>
                <p:cNvSpPr/>
                <p:nvPr/>
              </p:nvSpPr>
              <p:spPr bwMode="auto">
                <a:xfrm>
                  <a:off x="5276741" y="3891033"/>
                  <a:ext cx="3736029" cy="38505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r">
                    <a:buNone/>
                  </a:pPr>
                  <a:endParaRPr kumimoji="0" lang="en-US" sz="1200" b="0" i="0" u="none" strike="noStrike" cap="none" normalizeH="0" baseline="0" dirty="0">
                    <a:ln>
                      <a:noFill/>
                    </a:ln>
                    <a:solidFill>
                      <a:srgbClr val="9C3022"/>
                    </a:solidFill>
                    <a:effectLst/>
                  </a:endParaRPr>
                </a:p>
              </p:txBody>
            </p: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57C6BE8-DBD5-4248-9531-B9E60A16C048}"/>
                  </a:ext>
                </a:extLst>
              </p:cNvPr>
              <p:cNvSpPr/>
              <p:nvPr/>
            </p:nvSpPr>
            <p:spPr>
              <a:xfrm>
                <a:off x="524956" y="2064476"/>
                <a:ext cx="138104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latin typeface="+mn-lt"/>
                  </a:rPr>
                  <a:t>$50 million</a:t>
                </a:r>
                <a:endParaRPr lang="en-US" sz="800" dirty="0">
                  <a:latin typeface="+mn-lt"/>
                </a:endParaRPr>
              </a:p>
            </p:txBody>
          </p:sp>
        </p:grp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D430654-4B37-43D9-A8D9-B614FA012E6E}"/>
                </a:ext>
              </a:extLst>
            </p:cNvPr>
            <p:cNvSpPr/>
            <p:nvPr/>
          </p:nvSpPr>
          <p:spPr>
            <a:xfrm>
              <a:off x="63702" y="2621958"/>
              <a:ext cx="19202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+mn-lt"/>
                </a:rPr>
                <a:t>Supplier’s </a:t>
              </a:r>
            </a:p>
            <a:p>
              <a:pPr algn="ctr"/>
              <a:r>
                <a:rPr lang="en-US" sz="1400" dirty="0">
                  <a:latin typeface="+mn-lt"/>
                </a:rPr>
                <a:t>Annual Sales</a:t>
              </a: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6E6B3C9-61B9-48A3-8D8B-18B475704B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537" y="3235608"/>
              <a:ext cx="8506237" cy="0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CBDC239D-2C8E-4718-BD4F-3CAC0EF06624}"/>
                </a:ext>
              </a:extLst>
            </p:cNvPr>
            <p:cNvSpPr/>
            <p:nvPr/>
          </p:nvSpPr>
          <p:spPr>
            <a:xfrm>
              <a:off x="40868" y="3277427"/>
              <a:ext cx="1920240" cy="846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</a:rPr>
                <a:t>Existing Annual Financing Cost for Supplier </a:t>
              </a:r>
              <a:r>
                <a:rPr lang="en-US" sz="10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</a:rPr>
                <a:t>(Working Capital Loan from Bank)</a:t>
              </a:r>
              <a:endPara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endParaRPr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CA71DE6-C77E-463A-AFED-EAF75BCF827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8343" y="4090997"/>
              <a:ext cx="8476624" cy="13713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B31E8132-4B82-4B81-8771-898C309B3D07}"/>
                </a:ext>
              </a:extLst>
            </p:cNvPr>
            <p:cNvGrpSpPr/>
            <p:nvPr/>
          </p:nvGrpSpPr>
          <p:grpSpPr>
            <a:xfrm>
              <a:off x="2319477" y="3382843"/>
              <a:ext cx="1866763" cy="465304"/>
              <a:chOff x="2355708" y="2037754"/>
              <a:chExt cx="1866763" cy="465304"/>
            </a:xfrm>
          </p:grpSpPr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BF1D89BF-2E41-4DD6-B08B-B6E1742C5127}"/>
                  </a:ext>
                </a:extLst>
              </p:cNvPr>
              <p:cNvGrpSpPr/>
              <p:nvPr/>
            </p:nvGrpSpPr>
            <p:grpSpPr>
              <a:xfrm>
                <a:off x="2355708" y="2037754"/>
                <a:ext cx="1866763" cy="457200"/>
                <a:chOff x="7841287" y="3903797"/>
                <a:chExt cx="1140352" cy="385054"/>
              </a:xfrm>
            </p:grpSpPr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79E45E87-6E08-4228-9F9B-F0221B583E67}"/>
                    </a:ext>
                  </a:extLst>
                </p:cNvPr>
                <p:cNvSpPr/>
                <p:nvPr/>
              </p:nvSpPr>
              <p:spPr bwMode="auto">
                <a:xfrm>
                  <a:off x="7841287" y="3903797"/>
                  <a:ext cx="45719" cy="385054"/>
                </a:xfrm>
                <a:prstGeom prst="rect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algn="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tabLst/>
                  </a:pPr>
                  <a:endParaRPr kumimoji="0" lang="en-US" sz="20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Gill Sans MT" pitchFamily="34" charset="0"/>
                  </a:endParaRPr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770494B6-ADB3-4CAC-9CF2-03DCE92EE2AF}"/>
                    </a:ext>
                  </a:extLst>
                </p:cNvPr>
                <p:cNvSpPr/>
                <p:nvPr/>
              </p:nvSpPr>
              <p:spPr bwMode="auto">
                <a:xfrm>
                  <a:off x="7884149" y="3903797"/>
                  <a:ext cx="1097490" cy="3850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r">
                    <a:buNone/>
                  </a:pPr>
                  <a:endParaRPr kumimoji="0" lang="en-US" sz="1200" b="0" i="0" u="none" strike="noStrike" cap="none" normalizeH="0" baseline="0" dirty="0">
                    <a:ln>
                      <a:noFill/>
                    </a:ln>
                    <a:solidFill>
                      <a:srgbClr val="9C3022"/>
                    </a:solidFill>
                    <a:effectLst/>
                  </a:endParaRPr>
                </a:p>
              </p:txBody>
            </p:sp>
          </p:grp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8636506B-1C41-4956-9159-4C73ABF2B45D}"/>
                  </a:ext>
                </a:extLst>
              </p:cNvPr>
              <p:cNvSpPr/>
              <p:nvPr/>
            </p:nvSpPr>
            <p:spPr>
              <a:xfrm>
                <a:off x="2647937" y="2045858"/>
                <a:ext cx="1381047" cy="45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r>
                  <a:rPr lang="en-US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</a:rPr>
                  <a:t>$500,000</a:t>
                </a:r>
              </a:p>
              <a:p>
                <a:pPr algn="ctr">
                  <a:buNone/>
                </a:pPr>
                <a:r>
                  <a:rPr lang="en-US" sz="8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</a:rPr>
                  <a:t>6% p.a.</a:t>
                </a:r>
              </a:p>
            </p:txBody>
          </p:sp>
        </p:grp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15D17B1-C676-4153-B89F-186EAD5A6183}"/>
                </a:ext>
              </a:extLst>
            </p:cNvPr>
            <p:cNvSpPr/>
            <p:nvPr/>
          </p:nvSpPr>
          <p:spPr>
            <a:xfrm>
              <a:off x="40868" y="4192723"/>
              <a:ext cx="219022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+mn-lt"/>
                </a:rPr>
                <a:t>GTSF Annual Financing Cost for Supplier</a:t>
              </a: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F9B5DC16-F2F0-4214-BADB-DA57A8713B21}"/>
                </a:ext>
              </a:extLst>
            </p:cNvPr>
            <p:cNvGrpSpPr/>
            <p:nvPr/>
          </p:nvGrpSpPr>
          <p:grpSpPr>
            <a:xfrm>
              <a:off x="4398279" y="3371218"/>
              <a:ext cx="1881051" cy="463434"/>
              <a:chOff x="2355709" y="2031570"/>
              <a:chExt cx="1881051" cy="463434"/>
            </a:xfrm>
          </p:grpSpPr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214459E5-9859-47FB-8901-654E71FCBAAF}"/>
                  </a:ext>
                </a:extLst>
              </p:cNvPr>
              <p:cNvGrpSpPr/>
              <p:nvPr/>
            </p:nvGrpSpPr>
            <p:grpSpPr>
              <a:xfrm>
                <a:off x="2355709" y="2037804"/>
                <a:ext cx="1881051" cy="457200"/>
                <a:chOff x="7841287" y="3903798"/>
                <a:chExt cx="1149080" cy="385050"/>
              </a:xfrm>
            </p:grpSpPr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82A83E98-A573-49B0-AEC2-C1AFE625F043}"/>
                    </a:ext>
                  </a:extLst>
                </p:cNvPr>
                <p:cNvSpPr/>
                <p:nvPr/>
              </p:nvSpPr>
              <p:spPr bwMode="auto">
                <a:xfrm>
                  <a:off x="7841287" y="3903798"/>
                  <a:ext cx="45719" cy="385050"/>
                </a:xfrm>
                <a:prstGeom prst="rect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algn="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tabLst/>
                  </a:pPr>
                  <a:endParaRPr kumimoji="0" lang="en-US" sz="20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Gill Sans MT" pitchFamily="34" charset="0"/>
                  </a:endParaRPr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8F21298A-A716-479F-A8F2-F7558F6673B0}"/>
                    </a:ext>
                  </a:extLst>
                </p:cNvPr>
                <p:cNvSpPr/>
                <p:nvPr/>
              </p:nvSpPr>
              <p:spPr bwMode="auto">
                <a:xfrm>
                  <a:off x="7892877" y="3903798"/>
                  <a:ext cx="1097490" cy="3850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r">
                    <a:buNone/>
                  </a:pPr>
                  <a:endParaRPr kumimoji="0" lang="en-US" sz="1200" b="0" i="0" u="none" strike="noStrike" cap="none" normalizeH="0" baseline="0" dirty="0">
                    <a:ln>
                      <a:noFill/>
                    </a:ln>
                    <a:solidFill>
                      <a:srgbClr val="9C3022"/>
                    </a:solidFill>
                    <a:effectLst/>
                  </a:endParaRPr>
                </a:p>
              </p:txBody>
            </p:sp>
          </p:grp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293F15C5-79AE-4EE6-9C5B-F418F05035A2}"/>
                  </a:ext>
                </a:extLst>
              </p:cNvPr>
              <p:cNvSpPr/>
              <p:nvPr/>
            </p:nvSpPr>
            <p:spPr>
              <a:xfrm>
                <a:off x="2647937" y="2031570"/>
                <a:ext cx="1381047" cy="45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r>
                  <a:rPr lang="en-US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</a:rPr>
                  <a:t>$250,000</a:t>
                </a:r>
              </a:p>
              <a:p>
                <a:pPr algn="ctr">
                  <a:buNone/>
                </a:pPr>
                <a:r>
                  <a:rPr lang="en-US" sz="8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</a:rPr>
                  <a:t>3% p.a.</a:t>
                </a:r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5CBB3BAA-B2E6-4934-9171-2FE838D84959}"/>
                </a:ext>
              </a:extLst>
            </p:cNvPr>
            <p:cNvGrpSpPr/>
            <p:nvPr/>
          </p:nvGrpSpPr>
          <p:grpSpPr>
            <a:xfrm>
              <a:off x="6538954" y="3374009"/>
              <a:ext cx="1871027" cy="478948"/>
              <a:chOff x="2367673" y="2023017"/>
              <a:chExt cx="1871027" cy="478948"/>
            </a:xfrm>
          </p:grpSpPr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8E7A8D1C-8A9C-4C0F-B5A1-E24DDA6DFD77}"/>
                  </a:ext>
                </a:extLst>
              </p:cNvPr>
              <p:cNvGrpSpPr/>
              <p:nvPr/>
            </p:nvGrpSpPr>
            <p:grpSpPr>
              <a:xfrm>
                <a:off x="2367673" y="2023017"/>
                <a:ext cx="1871027" cy="457200"/>
                <a:chOff x="7848598" y="3891345"/>
                <a:chExt cx="1142957" cy="385050"/>
              </a:xfrm>
            </p:grpSpPr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55E29A61-CBFD-4C1D-92E0-BE23BA5EF196}"/>
                    </a:ext>
                  </a:extLst>
                </p:cNvPr>
                <p:cNvSpPr/>
                <p:nvPr/>
              </p:nvSpPr>
              <p:spPr bwMode="auto">
                <a:xfrm>
                  <a:off x="7848598" y="3891345"/>
                  <a:ext cx="45719" cy="385050"/>
                </a:xfrm>
                <a:prstGeom prst="rect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algn="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tabLst/>
                  </a:pPr>
                  <a:endParaRPr kumimoji="0" lang="en-US" sz="20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Gill Sans MT" pitchFamily="34" charset="0"/>
                  </a:endParaRPr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A8CA9637-D637-4103-BADD-AD7F09DA3984}"/>
                    </a:ext>
                  </a:extLst>
                </p:cNvPr>
                <p:cNvSpPr/>
                <p:nvPr/>
              </p:nvSpPr>
              <p:spPr bwMode="auto">
                <a:xfrm>
                  <a:off x="7900190" y="3891345"/>
                  <a:ext cx="1091365" cy="3850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r">
                    <a:buNone/>
                  </a:pPr>
                  <a:endParaRPr kumimoji="0" lang="en-US" sz="1200" b="0" i="0" u="none" strike="noStrike" cap="none" normalizeH="0" baseline="0" dirty="0">
                    <a:ln>
                      <a:noFill/>
                    </a:ln>
                    <a:solidFill>
                      <a:srgbClr val="9C3022"/>
                    </a:solidFill>
                    <a:effectLst/>
                  </a:endParaRPr>
                </a:p>
              </p:txBody>
            </p:sp>
          </p:grp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999B2131-0E02-44EF-8649-F361476812B5}"/>
                  </a:ext>
                </a:extLst>
              </p:cNvPr>
              <p:cNvSpPr/>
              <p:nvPr/>
            </p:nvSpPr>
            <p:spPr>
              <a:xfrm>
                <a:off x="2612316" y="2044765"/>
                <a:ext cx="1381047" cy="45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r>
                  <a:rPr lang="en-US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</a:rPr>
                  <a:t>$104,000</a:t>
                </a:r>
              </a:p>
              <a:p>
                <a:pPr algn="ctr">
                  <a:buNone/>
                </a:pPr>
                <a:r>
                  <a:rPr lang="en-US" sz="8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</a:rPr>
                  <a:t>1.25% p.a</a:t>
                </a:r>
                <a:r>
                  <a:rPr lang="en-US" sz="800" dirty="0">
                    <a:solidFill>
                      <a:schemeClr val="bg2"/>
                    </a:solidFill>
                    <a:latin typeface="+mn-lt"/>
                  </a:rPr>
                  <a:t>.</a:t>
                </a: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3845F9AE-A4EA-4F23-A0A8-43CB98AC63F7}"/>
                </a:ext>
              </a:extLst>
            </p:cNvPr>
            <p:cNvGrpSpPr/>
            <p:nvPr/>
          </p:nvGrpSpPr>
          <p:grpSpPr>
            <a:xfrm>
              <a:off x="2316173" y="4223700"/>
              <a:ext cx="6109985" cy="461665"/>
              <a:chOff x="2355708" y="2035747"/>
              <a:chExt cx="6184350" cy="461665"/>
            </a:xfrm>
          </p:grpSpPr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67583A2A-F291-4147-BD3C-95524AA86C03}"/>
                  </a:ext>
                </a:extLst>
              </p:cNvPr>
              <p:cNvGrpSpPr/>
              <p:nvPr/>
            </p:nvGrpSpPr>
            <p:grpSpPr>
              <a:xfrm>
                <a:off x="2355708" y="2037780"/>
                <a:ext cx="6184350" cy="457200"/>
                <a:chOff x="7841287" y="3903798"/>
                <a:chExt cx="3777842" cy="385052"/>
              </a:xfrm>
            </p:grpSpPr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D17DFD15-DA3F-4DFA-9D8D-B003DD62E515}"/>
                    </a:ext>
                  </a:extLst>
                </p:cNvPr>
                <p:cNvSpPr/>
                <p:nvPr/>
              </p:nvSpPr>
              <p:spPr bwMode="auto">
                <a:xfrm>
                  <a:off x="7841287" y="3903798"/>
                  <a:ext cx="45719" cy="385052"/>
                </a:xfrm>
                <a:prstGeom prst="rect">
                  <a:avLst/>
                </a:prstGeom>
                <a:solidFill>
                  <a:srgbClr val="92D050"/>
                </a:solidFill>
                <a:ln w="9525" cap="flat" cmpd="sng" algn="ctr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algn="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tabLst/>
                  </a:pPr>
                  <a:endParaRPr kumimoji="0" lang="en-US" sz="20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Gill Sans MT" pitchFamily="34" charset="0"/>
                  </a:endParaRPr>
                </a:p>
              </p:txBody>
            </p:sp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09135929-4782-479B-8FDB-C272900A1468}"/>
                    </a:ext>
                  </a:extLst>
                </p:cNvPr>
                <p:cNvSpPr/>
                <p:nvPr/>
              </p:nvSpPr>
              <p:spPr bwMode="auto">
                <a:xfrm>
                  <a:off x="7892876" y="3903798"/>
                  <a:ext cx="3726253" cy="38505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r">
                    <a:buNone/>
                  </a:pPr>
                  <a:endParaRPr kumimoji="0" lang="en-US" sz="1200" b="0" i="0" u="none" strike="noStrike" cap="none" normalizeH="0" baseline="0" dirty="0">
                    <a:ln>
                      <a:noFill/>
                    </a:ln>
                    <a:solidFill>
                      <a:srgbClr val="9C3022"/>
                    </a:solidFill>
                    <a:effectLst/>
                  </a:endParaRPr>
                </a:p>
              </p:txBody>
            </p:sp>
          </p:grp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85AD2BBD-19AE-4F92-A5CB-DD5A111090C6}"/>
                  </a:ext>
                </a:extLst>
              </p:cNvPr>
              <p:cNvSpPr/>
              <p:nvPr/>
            </p:nvSpPr>
            <p:spPr>
              <a:xfrm>
                <a:off x="4714302" y="2035747"/>
                <a:ext cx="138104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+mn-lt"/>
                  </a:rPr>
                  <a:t>$83,000</a:t>
                </a:r>
              </a:p>
              <a:p>
                <a:pPr algn="ctr">
                  <a:buNone/>
                </a:pPr>
                <a:r>
                  <a:rPr lang="en-US" sz="800" dirty="0">
                    <a:solidFill>
                      <a:schemeClr val="accent1"/>
                    </a:solidFill>
                    <a:latin typeface="+mn-lt"/>
                  </a:rPr>
                  <a:t>1% p.a.</a:t>
                </a:r>
              </a:p>
            </p:txBody>
          </p:sp>
        </p:grp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14BBEF77-E929-4444-9D8C-09F1428C8CE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8343" y="4765617"/>
              <a:ext cx="8506237" cy="0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08C8FF12-D8C8-4DF8-A0EF-EB0C1CEB7EC4}"/>
                </a:ext>
              </a:extLst>
            </p:cNvPr>
            <p:cNvSpPr/>
            <p:nvPr/>
          </p:nvSpPr>
          <p:spPr>
            <a:xfrm>
              <a:off x="17851" y="4945405"/>
              <a:ext cx="229719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accent1"/>
                  </a:solidFill>
                  <a:latin typeface="+mn-lt"/>
                </a:rPr>
                <a:t>GTSF Annual Savings from Compliance Improvements for Supplier</a:t>
              </a:r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20A7D57E-630C-455A-92EE-CC6C17AA90E7}"/>
                </a:ext>
              </a:extLst>
            </p:cNvPr>
            <p:cNvGrpSpPr/>
            <p:nvPr/>
          </p:nvGrpSpPr>
          <p:grpSpPr>
            <a:xfrm>
              <a:off x="2316173" y="5024719"/>
              <a:ext cx="6109985" cy="464255"/>
              <a:chOff x="2355710" y="2030725"/>
              <a:chExt cx="6192973" cy="464255"/>
            </a:xfrm>
          </p:grpSpPr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F8037D6E-9F39-4B65-BD0F-1C663BB7A95B}"/>
                  </a:ext>
                </a:extLst>
              </p:cNvPr>
              <p:cNvGrpSpPr/>
              <p:nvPr/>
            </p:nvGrpSpPr>
            <p:grpSpPr>
              <a:xfrm>
                <a:off x="2355710" y="2037780"/>
                <a:ext cx="6192973" cy="457200"/>
                <a:chOff x="7841287" y="3903798"/>
                <a:chExt cx="3783109" cy="385052"/>
              </a:xfrm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0C5B2B86-16EA-4824-A717-CAB12D4C9437}"/>
                    </a:ext>
                  </a:extLst>
                </p:cNvPr>
                <p:cNvSpPr/>
                <p:nvPr/>
              </p:nvSpPr>
              <p:spPr bwMode="auto">
                <a:xfrm>
                  <a:off x="7841287" y="3903798"/>
                  <a:ext cx="45719" cy="385052"/>
                </a:xfrm>
                <a:prstGeom prst="rect">
                  <a:avLst/>
                </a:prstGeom>
                <a:solidFill>
                  <a:srgbClr val="92D050"/>
                </a:solidFill>
                <a:ln w="9525" cap="flat" cmpd="sng" algn="ctr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algn="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tabLst/>
                  </a:pPr>
                  <a:endParaRPr kumimoji="0" lang="en-US" sz="20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Gill Sans MT" pitchFamily="34" charset="0"/>
                  </a:endParaRPr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A939D64D-3B26-44E0-A110-C1C32737D7AF}"/>
                    </a:ext>
                  </a:extLst>
                </p:cNvPr>
                <p:cNvSpPr/>
                <p:nvPr/>
              </p:nvSpPr>
              <p:spPr bwMode="auto">
                <a:xfrm>
                  <a:off x="7892877" y="3903798"/>
                  <a:ext cx="3731519" cy="38505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r">
                    <a:buNone/>
                  </a:pPr>
                  <a:endParaRPr kumimoji="0" lang="en-US" sz="1200" b="0" i="0" u="none" strike="noStrike" cap="none" normalizeH="0" baseline="0" dirty="0">
                    <a:ln>
                      <a:noFill/>
                    </a:ln>
                    <a:solidFill>
                      <a:srgbClr val="9C3022"/>
                    </a:solidFill>
                    <a:effectLst/>
                  </a:endParaRPr>
                </a:p>
              </p:txBody>
            </p:sp>
          </p:grp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2F7EE3EB-1BFC-4357-A5BD-165BD4EF50DD}"/>
                  </a:ext>
                </a:extLst>
              </p:cNvPr>
              <p:cNvSpPr/>
              <p:nvPr/>
            </p:nvSpPr>
            <p:spPr>
              <a:xfrm>
                <a:off x="4747243" y="2030725"/>
                <a:ext cx="138104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+mn-lt"/>
                  </a:rPr>
                  <a:t>($17,000)</a:t>
                </a:r>
              </a:p>
              <a:p>
                <a:pPr algn="ctr">
                  <a:buNone/>
                </a:pPr>
                <a:r>
                  <a:rPr lang="en-US" sz="800" dirty="0">
                    <a:solidFill>
                      <a:schemeClr val="accent1"/>
                    </a:solidFill>
                    <a:latin typeface="+mn-lt"/>
                  </a:rPr>
                  <a:t>0.20% p.a.*</a:t>
                </a:r>
              </a:p>
            </p:txBody>
          </p:sp>
        </p:grp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D28A4F8A-A3B7-469D-ACEA-92DB730ABFA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7791" y="5680435"/>
              <a:ext cx="8506237" cy="0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88EFFF51-6947-4124-B84A-AA00C5D025D4}"/>
                </a:ext>
              </a:extLst>
            </p:cNvPr>
            <p:cNvSpPr/>
            <p:nvPr/>
          </p:nvSpPr>
          <p:spPr>
            <a:xfrm>
              <a:off x="40868" y="5799418"/>
              <a:ext cx="192024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>
                  <a:solidFill>
                    <a:srgbClr val="C00000"/>
                  </a:solidFill>
                  <a:latin typeface="+mn-lt"/>
                </a:rPr>
                <a:t>Total Annual GTSF Savings for Supplier</a:t>
              </a:r>
            </a:p>
          </p:txBody>
        </p: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12687481-46CB-43A9-AC7B-84067516793C}"/>
                </a:ext>
              </a:extLst>
            </p:cNvPr>
            <p:cNvGrpSpPr/>
            <p:nvPr/>
          </p:nvGrpSpPr>
          <p:grpSpPr>
            <a:xfrm>
              <a:off x="2315041" y="5803841"/>
              <a:ext cx="1881051" cy="457200"/>
              <a:chOff x="2356275" y="2033953"/>
              <a:chExt cx="1881051" cy="457200"/>
            </a:xfrm>
          </p:grpSpPr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DC36570-444B-43CA-81DE-788EFF009988}"/>
                  </a:ext>
                </a:extLst>
              </p:cNvPr>
              <p:cNvGrpSpPr/>
              <p:nvPr/>
            </p:nvGrpSpPr>
            <p:grpSpPr>
              <a:xfrm>
                <a:off x="2356275" y="2033953"/>
                <a:ext cx="1881051" cy="457200"/>
                <a:chOff x="7841633" y="3900575"/>
                <a:chExt cx="1149080" cy="385052"/>
              </a:xfrm>
            </p:grpSpPr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04224D64-062A-498D-9D26-864C721B7E24}"/>
                    </a:ext>
                  </a:extLst>
                </p:cNvPr>
                <p:cNvSpPr/>
                <p:nvPr/>
              </p:nvSpPr>
              <p:spPr bwMode="auto">
                <a:xfrm>
                  <a:off x="7841633" y="3900575"/>
                  <a:ext cx="45719" cy="385052"/>
                </a:xfrm>
                <a:prstGeom prst="rect">
                  <a:avLst/>
                </a:prstGeom>
                <a:solidFill>
                  <a:schemeClr val="accent5"/>
                </a:solidFill>
                <a:ln w="9525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algn="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tabLst/>
                  </a:pPr>
                  <a:endParaRPr kumimoji="0" lang="en-US" sz="20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Gill Sans MT" pitchFamily="34" charset="0"/>
                  </a:endParaRPr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4CFD18DA-B8E7-4F60-A0C7-D5788601ECCE}"/>
                    </a:ext>
                  </a:extLst>
                </p:cNvPr>
                <p:cNvSpPr/>
                <p:nvPr/>
              </p:nvSpPr>
              <p:spPr bwMode="auto">
                <a:xfrm>
                  <a:off x="7893223" y="3900575"/>
                  <a:ext cx="1097490" cy="38505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r">
                    <a:buNone/>
                  </a:pPr>
                  <a:endParaRPr kumimoji="0" lang="en-US" sz="1200" b="0" i="0" u="none" strike="noStrike" cap="none" normalizeH="0" baseline="0" dirty="0">
                    <a:ln>
                      <a:noFill/>
                    </a:ln>
                    <a:solidFill>
                      <a:srgbClr val="9C3022"/>
                    </a:solidFill>
                    <a:effectLst/>
                  </a:endParaRPr>
                </a:p>
              </p:txBody>
            </p:sp>
          </p:grp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314CDB08-9DDC-42AE-BC7E-82B02F7E6AE1}"/>
                  </a:ext>
                </a:extLst>
              </p:cNvPr>
              <p:cNvSpPr/>
              <p:nvPr/>
            </p:nvSpPr>
            <p:spPr>
              <a:xfrm>
                <a:off x="2661606" y="2106475"/>
                <a:ext cx="138104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</a:rPr>
                  <a:t>$434,000</a:t>
                </a:r>
              </a:p>
            </p:txBody>
          </p: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3430FD60-06EC-4E02-AC20-13BA6BE011BC}"/>
                </a:ext>
              </a:extLst>
            </p:cNvPr>
            <p:cNvGrpSpPr/>
            <p:nvPr/>
          </p:nvGrpSpPr>
          <p:grpSpPr>
            <a:xfrm>
              <a:off x="4398280" y="5802283"/>
              <a:ext cx="1881046" cy="457200"/>
              <a:chOff x="2329729" y="2032395"/>
              <a:chExt cx="1881046" cy="457200"/>
            </a:xfrm>
          </p:grpSpPr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9BFA8A63-D52E-4900-B739-AEDB4C9C08DF}"/>
                  </a:ext>
                </a:extLst>
              </p:cNvPr>
              <p:cNvGrpSpPr/>
              <p:nvPr/>
            </p:nvGrpSpPr>
            <p:grpSpPr>
              <a:xfrm>
                <a:off x="2329729" y="2032395"/>
                <a:ext cx="1881046" cy="457200"/>
                <a:chOff x="7825417" y="3899263"/>
                <a:chExt cx="1149077" cy="385052"/>
              </a:xfrm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EA5F8943-5077-4CA9-8FF5-5EF47AED246C}"/>
                    </a:ext>
                  </a:extLst>
                </p:cNvPr>
                <p:cNvSpPr/>
                <p:nvPr/>
              </p:nvSpPr>
              <p:spPr bwMode="auto">
                <a:xfrm>
                  <a:off x="7825417" y="3899263"/>
                  <a:ext cx="45719" cy="385052"/>
                </a:xfrm>
                <a:prstGeom prst="rect">
                  <a:avLst/>
                </a:prstGeom>
                <a:solidFill>
                  <a:schemeClr val="accent5"/>
                </a:solidFill>
                <a:ln w="9525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algn="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tabLst/>
                  </a:pPr>
                  <a:endParaRPr kumimoji="0" lang="en-US" sz="20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Gill Sans MT" pitchFamily="34" charset="0"/>
                  </a:endParaRPr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EB66B73C-AB67-410B-BC65-160480A20A0A}"/>
                    </a:ext>
                  </a:extLst>
                </p:cNvPr>
                <p:cNvSpPr/>
                <p:nvPr/>
              </p:nvSpPr>
              <p:spPr bwMode="auto">
                <a:xfrm>
                  <a:off x="7877004" y="3899263"/>
                  <a:ext cx="1097490" cy="38505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r">
                    <a:buNone/>
                  </a:pPr>
                  <a:endParaRPr kumimoji="0" lang="en-US" sz="1200" b="0" i="0" u="none" strike="noStrike" cap="none" normalizeH="0" baseline="0" dirty="0">
                    <a:ln>
                      <a:noFill/>
                    </a:ln>
                    <a:solidFill>
                      <a:srgbClr val="9C3022"/>
                    </a:solidFill>
                    <a:effectLst/>
                  </a:endParaRPr>
                </a:p>
              </p:txBody>
            </p:sp>
          </p:grp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C047C833-E2AF-4981-AA3F-2D45A0508EAE}"/>
                  </a:ext>
                </a:extLst>
              </p:cNvPr>
              <p:cNvSpPr/>
              <p:nvPr/>
            </p:nvSpPr>
            <p:spPr>
              <a:xfrm>
                <a:off x="2658283" y="2106739"/>
                <a:ext cx="138104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</a:rPr>
                  <a:t>$184,000</a:t>
                </a:r>
                <a:endParaRPr lang="en-US" sz="800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A2B9376C-C9C9-4F2D-A6E8-BED85824D9B1}"/>
                </a:ext>
              </a:extLst>
            </p:cNvPr>
            <p:cNvGrpSpPr/>
            <p:nvPr/>
          </p:nvGrpSpPr>
          <p:grpSpPr>
            <a:xfrm>
              <a:off x="6532048" y="5802283"/>
              <a:ext cx="1882756" cy="457205"/>
              <a:chOff x="2285983" y="2032393"/>
              <a:chExt cx="1882756" cy="457205"/>
            </a:xfrm>
          </p:grpSpPr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293A133F-C14B-48CC-B64D-E3305CA683DC}"/>
                  </a:ext>
                </a:extLst>
              </p:cNvPr>
              <p:cNvGrpSpPr/>
              <p:nvPr/>
            </p:nvGrpSpPr>
            <p:grpSpPr>
              <a:xfrm>
                <a:off x="2285983" y="2032393"/>
                <a:ext cx="1882756" cy="457205"/>
                <a:chOff x="7798697" y="3899259"/>
                <a:chExt cx="1150122" cy="385056"/>
              </a:xfrm>
            </p:grpSpPr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8A432C67-5E81-457E-B392-535C393F1C04}"/>
                    </a:ext>
                  </a:extLst>
                </p:cNvPr>
                <p:cNvSpPr/>
                <p:nvPr/>
              </p:nvSpPr>
              <p:spPr bwMode="auto">
                <a:xfrm>
                  <a:off x="7798697" y="3899263"/>
                  <a:ext cx="45719" cy="385052"/>
                </a:xfrm>
                <a:prstGeom prst="rect">
                  <a:avLst/>
                </a:prstGeom>
                <a:solidFill>
                  <a:schemeClr val="accent5"/>
                </a:solidFill>
                <a:ln w="9525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algn="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tabLst/>
                  </a:pPr>
                  <a:endParaRPr kumimoji="0" lang="en-US" sz="20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Gill Sans MT" pitchFamily="34" charset="0"/>
                  </a:endParaRPr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323A86CC-C50B-4FB7-A8ED-ED9BBB9D59A0}"/>
                    </a:ext>
                  </a:extLst>
                </p:cNvPr>
                <p:cNvSpPr/>
                <p:nvPr/>
              </p:nvSpPr>
              <p:spPr bwMode="auto">
                <a:xfrm>
                  <a:off x="7850289" y="3899259"/>
                  <a:ext cx="1098530" cy="38505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r">
                    <a:buNone/>
                  </a:pPr>
                  <a:endParaRPr kumimoji="0" lang="en-US" sz="1200" b="0" i="0" u="none" strike="noStrike" cap="none" normalizeH="0" baseline="0" dirty="0">
                    <a:ln>
                      <a:noFill/>
                    </a:ln>
                    <a:solidFill>
                      <a:srgbClr val="9C3022"/>
                    </a:solidFill>
                    <a:effectLst/>
                  </a:endParaRPr>
                </a:p>
              </p:txBody>
            </p:sp>
          </p:grp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082D94BF-DDF1-4A90-8727-B5DE140F9DCE}"/>
                  </a:ext>
                </a:extLst>
              </p:cNvPr>
              <p:cNvSpPr/>
              <p:nvPr/>
            </p:nvSpPr>
            <p:spPr>
              <a:xfrm>
                <a:off x="2651885" y="2091715"/>
                <a:ext cx="138104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</a:rPr>
                  <a:t>$38,000</a:t>
                </a:r>
              </a:p>
            </p:txBody>
          </p:sp>
        </p:grp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D430654-4B37-43D9-A8D9-B614FA012E6E}"/>
                </a:ext>
              </a:extLst>
            </p:cNvPr>
            <p:cNvSpPr/>
            <p:nvPr/>
          </p:nvSpPr>
          <p:spPr>
            <a:xfrm>
              <a:off x="100382" y="1350286"/>
              <a:ext cx="19202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+mn-lt"/>
                </a:rPr>
                <a:t>Factory Location</a:t>
              </a: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54D591AB-A32E-45CB-9B46-37AD444C9899}"/>
                </a:ext>
              </a:extLst>
            </p:cNvPr>
            <p:cNvGrpSpPr/>
            <p:nvPr/>
          </p:nvGrpSpPr>
          <p:grpSpPr>
            <a:xfrm>
              <a:off x="2303121" y="1325361"/>
              <a:ext cx="2079545" cy="338554"/>
              <a:chOff x="792480" y="1547948"/>
              <a:chExt cx="2079545" cy="338554"/>
            </a:xfrm>
          </p:grpSpPr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50DBF770-911B-4B01-9598-A92E9752CE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24891" y="1547948"/>
                <a:ext cx="564254" cy="338554"/>
              </a:xfrm>
              <a:prstGeom prst="rect">
                <a:avLst/>
              </a:prstGeom>
            </p:spPr>
          </p:pic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C9C930BD-AC54-4341-B9A7-398BA389D90D}"/>
                  </a:ext>
                </a:extLst>
              </p:cNvPr>
              <p:cNvSpPr txBox="1"/>
              <p:nvPr/>
            </p:nvSpPr>
            <p:spPr>
              <a:xfrm>
                <a:off x="808094" y="1547948"/>
                <a:ext cx="2063931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Bangladesh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48FD6F4C-EB94-47F7-A4CC-3EB6B258D720}"/>
                  </a:ext>
                </a:extLst>
              </p:cNvPr>
              <p:cNvSpPr/>
              <p:nvPr/>
            </p:nvSpPr>
            <p:spPr bwMode="auto">
              <a:xfrm>
                <a:off x="792480" y="1547948"/>
                <a:ext cx="1896665" cy="338554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15888" marR="0" indent="-115888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cs typeface="Times New Roman" pitchFamily="18" charset="0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E689FD7-204C-4EC4-BF23-2A9A646AAEF4}"/>
                  </a:ext>
                </a:extLst>
              </p:cNvPr>
              <p:cNvSpPr/>
              <p:nvPr/>
            </p:nvSpPr>
            <p:spPr bwMode="auto">
              <a:xfrm>
                <a:off x="808094" y="1547948"/>
                <a:ext cx="1881051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15888" marR="0" indent="-115888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B6FACB36-02D2-4776-9A03-F4F5D2441F25}"/>
                </a:ext>
              </a:extLst>
            </p:cNvPr>
            <p:cNvGrpSpPr/>
            <p:nvPr/>
          </p:nvGrpSpPr>
          <p:grpSpPr>
            <a:xfrm>
              <a:off x="4382897" y="1319509"/>
              <a:ext cx="1896666" cy="344868"/>
              <a:chOff x="3636576" y="1774906"/>
              <a:chExt cx="1896666" cy="344868"/>
            </a:xfrm>
          </p:grpSpPr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F4508132-FABE-490D-BC3D-4793FB47E0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8987" y="1778725"/>
                <a:ext cx="564254" cy="341049"/>
              </a:xfrm>
              <a:prstGeom prst="rect">
                <a:avLst/>
              </a:prstGeom>
            </p:spPr>
          </p:pic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96E6EF77-3893-4AB1-A79A-F2553F473339}"/>
                  </a:ext>
                </a:extLst>
              </p:cNvPr>
              <p:cNvSpPr txBox="1"/>
              <p:nvPr/>
            </p:nvSpPr>
            <p:spPr>
              <a:xfrm>
                <a:off x="3876810" y="1774906"/>
                <a:ext cx="165643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Vietnam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414C6F5-D224-4A73-94DB-5B4C9439B98A}"/>
                  </a:ext>
                </a:extLst>
              </p:cNvPr>
              <p:cNvSpPr/>
              <p:nvPr/>
            </p:nvSpPr>
            <p:spPr bwMode="auto">
              <a:xfrm>
                <a:off x="3636576" y="1778725"/>
                <a:ext cx="1896665" cy="338554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15888" marR="0" indent="-115888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cs typeface="Times New Roman" pitchFamily="18" charset="0"/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50C32F2F-D5AF-4C27-8AF9-B45B2F528D2B}"/>
                  </a:ext>
                </a:extLst>
              </p:cNvPr>
              <p:cNvSpPr/>
              <p:nvPr/>
            </p:nvSpPr>
            <p:spPr bwMode="auto">
              <a:xfrm>
                <a:off x="3652190" y="1778725"/>
                <a:ext cx="1881051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15888" marR="0" indent="-115888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B6FACB36-02D2-4776-9A03-F4F5D2441F25}"/>
                </a:ext>
              </a:extLst>
            </p:cNvPr>
            <p:cNvGrpSpPr/>
            <p:nvPr/>
          </p:nvGrpSpPr>
          <p:grpSpPr>
            <a:xfrm>
              <a:off x="6525074" y="1319509"/>
              <a:ext cx="1896666" cy="344868"/>
              <a:chOff x="3636576" y="1774906"/>
              <a:chExt cx="1896666" cy="344868"/>
            </a:xfrm>
          </p:grpSpPr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F4508132-FABE-490D-BC3D-4793FB47E0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8987" y="1778725"/>
                <a:ext cx="564254" cy="341049"/>
              </a:xfrm>
              <a:prstGeom prst="rect">
                <a:avLst/>
              </a:prstGeom>
            </p:spPr>
          </p:pic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96E6EF77-3893-4AB1-A79A-F2553F473339}"/>
                  </a:ext>
                </a:extLst>
              </p:cNvPr>
              <p:cNvSpPr txBox="1"/>
              <p:nvPr/>
            </p:nvSpPr>
            <p:spPr>
              <a:xfrm>
                <a:off x="3876810" y="1774906"/>
                <a:ext cx="165643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Vietnam</a:t>
                </a: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2414C6F5-D224-4A73-94DB-5B4C9439B98A}"/>
                  </a:ext>
                </a:extLst>
              </p:cNvPr>
              <p:cNvSpPr/>
              <p:nvPr/>
            </p:nvSpPr>
            <p:spPr bwMode="auto">
              <a:xfrm>
                <a:off x="3636576" y="1778725"/>
                <a:ext cx="1896665" cy="338554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15888" marR="0" indent="-115888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cs typeface="Times New Roman" pitchFamily="18" charset="0"/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50C32F2F-D5AF-4C27-8AF9-B45B2F528D2B}"/>
                  </a:ext>
                </a:extLst>
              </p:cNvPr>
              <p:cNvSpPr/>
              <p:nvPr/>
            </p:nvSpPr>
            <p:spPr bwMode="auto">
              <a:xfrm>
                <a:off x="3652190" y="1778725"/>
                <a:ext cx="1881051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15888" marR="0" indent="-115888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6D430654-4B37-43D9-A8D9-B614FA012E6E}"/>
                </a:ext>
              </a:extLst>
            </p:cNvPr>
            <p:cNvSpPr/>
            <p:nvPr/>
          </p:nvSpPr>
          <p:spPr>
            <a:xfrm>
              <a:off x="63702" y="1885106"/>
              <a:ext cx="19202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+mn-lt"/>
                </a:rPr>
                <a:t>Supplier’s Invoicing Location</a:t>
              </a:r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92A3BD8-A8E5-4BB9-BF6D-D53E98381D2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537" y="1761851"/>
              <a:ext cx="8506237" cy="0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" name="TextBox 5"/>
          <p:cNvSpPr txBox="1"/>
          <p:nvPr/>
        </p:nvSpPr>
        <p:spPr>
          <a:xfrm>
            <a:off x="-24361" y="6640278"/>
            <a:ext cx="8794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accent1"/>
                </a:solidFill>
                <a:latin typeface="+mn-lt"/>
              </a:rPr>
              <a:t>*Savings assuming E&amp;S improvement from baseline, corresponding with 20bps lower interest rate, as specified in E&amp;S pricing grid</a:t>
            </a:r>
            <a:r>
              <a:rPr lang="en-US" sz="1000" b="0" dirty="0">
                <a:solidFill>
                  <a:srgbClr val="92D050"/>
                </a:solidFill>
                <a:latin typeface="+mn-lt"/>
              </a:rPr>
              <a:t>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F46878-DF35-4DCD-BB2D-F0505C650A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01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49E69-7DE3-48C3-BF6C-FC5F145AB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cap="none" dirty="0"/>
              <a:t>Partnership for Cleaner Textile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48BFC63E-C3C0-4109-945C-A219F2C1D1A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8796" y="3159656"/>
          <a:ext cx="3580553" cy="2879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DCF4190F-2785-4269-934E-C4D4F54765C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715843" y="3159656"/>
          <a:ext cx="3744390" cy="3094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gray">
          <a:xfrm>
            <a:off x="285504" y="1143395"/>
            <a:ext cx="7714906" cy="571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0" i="0" kern="1200" cap="all">
                <a:solidFill>
                  <a:schemeClr val="tx1"/>
                </a:solidFill>
                <a:latin typeface="adineue TEXT Black" panose="020B0A030202010600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ern="1200" cap="all">
                <a:solidFill>
                  <a:schemeClr val="tx1"/>
                </a:solidFill>
                <a:latin typeface="adineue PRO Light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ern="1200" cap="all">
                <a:solidFill>
                  <a:schemeClr val="tx1"/>
                </a:solidFill>
                <a:latin typeface="adineue PRO Light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ern="1200" cap="all">
                <a:solidFill>
                  <a:schemeClr val="tx1"/>
                </a:solidFill>
                <a:latin typeface="adineue PRO Light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ern="1200" cap="all">
                <a:solidFill>
                  <a:schemeClr val="tx1"/>
                </a:solidFill>
                <a:latin typeface="adineue PRO Light" pitchFamily="34" charset="0"/>
              </a:defRPr>
            </a:lvl5pPr>
            <a:lvl6pPr algn="l" rtl="0" eaLnBrk="1" hangingPunct="1">
              <a:lnSpc>
                <a:spcPct val="80000"/>
              </a:lnSpc>
              <a:defRPr kern="1200" cap="all" baseline="0">
                <a:latin typeface="+mj-lt"/>
              </a:defRPr>
            </a:lvl6pPr>
            <a:lvl7pPr algn="l" rtl="0" eaLnBrk="1" hangingPunct="1">
              <a:lnSpc>
                <a:spcPct val="80000"/>
              </a:lnSpc>
              <a:defRPr kern="1200" cap="all" baseline="0">
                <a:latin typeface="+mj-lt"/>
              </a:defRPr>
            </a:lvl7pPr>
            <a:lvl8pPr algn="l" rtl="0" eaLnBrk="1" hangingPunct="1">
              <a:lnSpc>
                <a:spcPct val="80000"/>
              </a:lnSpc>
              <a:defRPr kern="1200" cap="all" baseline="0">
                <a:latin typeface="+mj-lt"/>
              </a:defRPr>
            </a:lvl8pPr>
            <a:lvl9pPr eaLnBrk="1" hangingPunct="1">
              <a:lnSpc>
                <a:spcPct val="80000"/>
              </a:lnSpc>
              <a:defRPr kern="1200" cap="all" baseline="0">
                <a:latin typeface="+mj-lt"/>
              </a:defRPr>
            </a:lvl9pPr>
          </a:lstStyle>
          <a:p>
            <a:pPr defTabSz="907268"/>
            <a:endParaRPr lang="en-US" sz="1389" dirty="0"/>
          </a:p>
        </p:txBody>
      </p:sp>
      <p:sp>
        <p:nvSpPr>
          <p:cNvPr id="14" name="Rectangle 13"/>
          <p:cNvSpPr/>
          <p:nvPr/>
        </p:nvSpPr>
        <p:spPr bwMode="gray">
          <a:xfrm>
            <a:off x="4621324" y="2606663"/>
            <a:ext cx="3664982" cy="28126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rtlCol="0" anchor="b">
            <a:noAutofit/>
          </a:bodyPr>
          <a:lstStyle/>
          <a:p>
            <a:pPr algn="ctr">
              <a:lnSpc>
                <a:spcPct val="90000"/>
              </a:lnSpc>
              <a:spcAft>
                <a:spcPts val="595"/>
              </a:spcAft>
              <a:buSzPct val="90000"/>
            </a:pPr>
            <a:r>
              <a:rPr lang="en-US" sz="1800" dirty="0">
                <a:solidFill>
                  <a:schemeClr val="accent3"/>
                </a:solidFill>
                <a:latin typeface="+mn-lt"/>
              </a:rPr>
              <a:t>FOR HOLISTIC SUSTAINABILITY SOLUTIONS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633075" y="2606663"/>
            <a:ext cx="3664982" cy="28126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rtlCol="0" anchor="b">
            <a:noAutofit/>
          </a:bodyPr>
          <a:lstStyle/>
          <a:p>
            <a:pPr algn="ctr">
              <a:lnSpc>
                <a:spcPct val="90000"/>
              </a:lnSpc>
              <a:spcAft>
                <a:spcPts val="595"/>
              </a:spcAft>
              <a:buSzPct val="90000"/>
            </a:pPr>
            <a:r>
              <a:rPr lang="en-US" sz="1800" dirty="0">
                <a:solidFill>
                  <a:schemeClr val="accent3"/>
                </a:solidFill>
                <a:latin typeface="+mn-lt"/>
              </a:rPr>
              <a:t>IFC’S PROGRAMMATIC APPROACH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CF6F03-3C65-4EDE-975B-61493074030D}"/>
              </a:ext>
            </a:extLst>
          </p:cNvPr>
          <p:cNvSpPr/>
          <p:nvPr/>
        </p:nvSpPr>
        <p:spPr>
          <a:xfrm>
            <a:off x="285504" y="1346907"/>
            <a:ext cx="8695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+mn-lt"/>
              </a:rPr>
              <a:t>Going Beyond Low-Hanging Resource Efficiency Projects for Greater Developmental Impacts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421E93-2F66-48BE-B131-88F8D789DCD1}"/>
              </a:ext>
            </a:extLst>
          </p:cNvPr>
          <p:cNvGrpSpPr/>
          <p:nvPr/>
        </p:nvGrpSpPr>
        <p:grpSpPr>
          <a:xfrm>
            <a:off x="7897966" y="451005"/>
            <a:ext cx="1036065" cy="584775"/>
            <a:chOff x="6593343" y="1355463"/>
            <a:chExt cx="2020498" cy="837625"/>
          </a:xfrm>
          <a:solidFill>
            <a:schemeClr val="accent5">
              <a:lumMod val="75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2C853FB-991F-422B-BAD3-BD18679E24E8}"/>
                </a:ext>
              </a:extLst>
            </p:cNvPr>
            <p:cNvSpPr/>
            <p:nvPr/>
          </p:nvSpPr>
          <p:spPr bwMode="auto">
            <a:xfrm>
              <a:off x="6593343" y="1355463"/>
              <a:ext cx="2002970" cy="83762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137B1F-C1FA-4E1D-B68C-B5CE8D987A70}"/>
                </a:ext>
              </a:extLst>
            </p:cNvPr>
            <p:cNvSpPr txBox="1"/>
            <p:nvPr/>
          </p:nvSpPr>
          <p:spPr>
            <a:xfrm>
              <a:off x="6609702" y="1407285"/>
              <a:ext cx="20041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Advisory 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Services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7631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706073"/>
            <a:ext cx="8462029" cy="756707"/>
          </a:xfrm>
        </p:spPr>
        <p:txBody>
          <a:bodyPr>
            <a:noAutofit/>
          </a:bodyPr>
          <a:lstStyle/>
          <a:p>
            <a:r>
              <a:rPr lang="en-US" cap="none" dirty="0">
                <a:ea typeface="ＭＳ Ｐゴシック" charset="0"/>
                <a:cs typeface="Andes ExtraLight"/>
              </a:rPr>
              <a:t>Creating Tangible Impacts for Apparel, Textile &amp; </a:t>
            </a:r>
            <a:br>
              <a:rPr lang="en-US" cap="none" dirty="0">
                <a:ea typeface="ＭＳ Ｐゴシック" charset="0"/>
                <a:cs typeface="Andes ExtraLight"/>
              </a:rPr>
            </a:br>
            <a:r>
              <a:rPr lang="en-US" cap="none" dirty="0">
                <a:ea typeface="ＭＳ Ｐゴシック" charset="0"/>
                <a:cs typeface="Andes ExtraLight"/>
              </a:rPr>
              <a:t>Footwear Sector</a:t>
            </a:r>
            <a:br>
              <a:rPr lang="en-US" cap="none" dirty="0">
                <a:ea typeface="ＭＳ Ｐゴシック" charset="0"/>
                <a:cs typeface="Andes ExtraLight"/>
              </a:rPr>
            </a:br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424" y="2173139"/>
            <a:ext cx="5384843" cy="341222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FE7BC2B-6835-43DF-BF51-8F77675BCF4E}"/>
              </a:ext>
            </a:extLst>
          </p:cNvPr>
          <p:cNvSpPr txBox="1"/>
          <p:nvPr/>
        </p:nvSpPr>
        <p:spPr>
          <a:xfrm>
            <a:off x="6321827" y="5585360"/>
            <a:ext cx="722440" cy="212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94" dirty="0"/>
              <a:t>Source: IFC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5123FA-4616-4871-B1C3-98F9E1423FBC}"/>
              </a:ext>
            </a:extLst>
          </p:cNvPr>
          <p:cNvSpPr/>
          <p:nvPr/>
        </p:nvSpPr>
        <p:spPr>
          <a:xfrm>
            <a:off x="325037" y="1379294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+mn-lt"/>
              </a:rPr>
              <a:t>IFC Resource Efficiency Programs in Bangladesh, China &amp; Vietnam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FDE1A2-3AC7-40A3-AE9C-AF7008053A31}"/>
              </a:ext>
            </a:extLst>
          </p:cNvPr>
          <p:cNvGrpSpPr/>
          <p:nvPr/>
        </p:nvGrpSpPr>
        <p:grpSpPr>
          <a:xfrm>
            <a:off x="7897966" y="451005"/>
            <a:ext cx="1036065" cy="584775"/>
            <a:chOff x="6593343" y="1355463"/>
            <a:chExt cx="2020498" cy="837625"/>
          </a:xfrm>
          <a:solidFill>
            <a:schemeClr val="accent5">
              <a:lumMod val="75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AA9620-21A8-4CF3-B168-6CFFC5CD3505}"/>
                </a:ext>
              </a:extLst>
            </p:cNvPr>
            <p:cNvSpPr/>
            <p:nvPr/>
          </p:nvSpPr>
          <p:spPr bwMode="auto">
            <a:xfrm>
              <a:off x="6593343" y="1355463"/>
              <a:ext cx="2002970" cy="83762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8FD645-1867-42F5-9AA2-B239FFD8AD58}"/>
                </a:ext>
              </a:extLst>
            </p:cNvPr>
            <p:cNvSpPr txBox="1"/>
            <p:nvPr/>
          </p:nvSpPr>
          <p:spPr>
            <a:xfrm>
              <a:off x="6609702" y="1407285"/>
              <a:ext cx="20041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Advisory 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Services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6208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EF19B-5DB4-46B0-9934-22C2E73C9C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5C274E6-A611-44A3-8342-1649578DE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400" cap="none" dirty="0"/>
              <a:t>Examples of Using Working </a:t>
            </a:r>
            <a:r>
              <a:rPr lang="en-US" altLang="zh-CN" sz="2400" cap="none" dirty="0"/>
              <a:t>Capital</a:t>
            </a:r>
            <a:r>
              <a:rPr lang="zh-CN" altLang="en-US" sz="2400" cap="none" dirty="0"/>
              <a:t> </a:t>
            </a:r>
            <a:r>
              <a:rPr lang="en-US" altLang="zh-CN" sz="2400" cap="none" dirty="0"/>
              <a:t>to</a:t>
            </a:r>
            <a:r>
              <a:rPr lang="zh-CN" altLang="en-US" sz="2400" cap="none" dirty="0"/>
              <a:t> </a:t>
            </a:r>
            <a:r>
              <a:rPr lang="en-US" altLang="zh-CN" sz="2400" cap="none" dirty="0"/>
              <a:t>Improve</a:t>
            </a:r>
            <a:r>
              <a:rPr lang="zh-CN" altLang="en-US" sz="2400" cap="none" dirty="0"/>
              <a:t> </a:t>
            </a:r>
            <a:r>
              <a:rPr lang="en-US" altLang="zh-CN" sz="2400" cap="none" dirty="0"/>
              <a:t>Environmental Performance</a:t>
            </a:r>
            <a:endParaRPr lang="en-US" sz="2400" cap="none" dirty="0"/>
          </a:p>
        </p:txBody>
      </p:sp>
      <p:pic>
        <p:nvPicPr>
          <p:cNvPr id="11" name="Picture 10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id="{0DA27DA7-6770-452D-AE6A-E90E4049C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3" y="1848030"/>
            <a:ext cx="2275934" cy="187748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79019B5-0C96-43BF-94F8-A86D9B31CC86}"/>
              </a:ext>
            </a:extLst>
          </p:cNvPr>
          <p:cNvSpPr/>
          <p:nvPr/>
        </p:nvSpPr>
        <p:spPr>
          <a:xfrm>
            <a:off x="1768614" y="1966087"/>
            <a:ext cx="2937608" cy="1635895"/>
          </a:xfrm>
          <a:prstGeom prst="ellipse">
            <a:avLst/>
          </a:pr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050" dirty="0">
                <a:solidFill>
                  <a:schemeClr val="tx1"/>
                </a:solidFill>
              </a:rPr>
              <a:t>Software Energy Control</a:t>
            </a:r>
          </a:p>
          <a:p>
            <a:pPr lvl="0"/>
            <a:r>
              <a:rPr lang="en-US" sz="1050" b="0" dirty="0">
                <a:solidFill>
                  <a:schemeClr val="tx1"/>
                </a:solidFill>
              </a:rPr>
              <a:t>Cost: USD 2,380</a:t>
            </a:r>
          </a:p>
          <a:p>
            <a:pPr lvl="0"/>
            <a:r>
              <a:rPr lang="en-US" sz="1050" b="0" dirty="0">
                <a:solidFill>
                  <a:schemeClr val="tx1"/>
                </a:solidFill>
              </a:rPr>
              <a:t>Resource Saved: 250,795 kWh/y</a:t>
            </a:r>
          </a:p>
          <a:p>
            <a:pPr lvl="0"/>
            <a:r>
              <a:rPr lang="en-US" sz="1050" b="0" dirty="0">
                <a:solidFill>
                  <a:schemeClr val="tx1"/>
                </a:solidFill>
              </a:rPr>
              <a:t>Monetary Savings: USD 45,588</a:t>
            </a:r>
          </a:p>
          <a:p>
            <a:pPr lvl="0"/>
            <a:r>
              <a:rPr lang="en-US" sz="1050" b="0" dirty="0">
                <a:solidFill>
                  <a:schemeClr val="tx1"/>
                </a:solidFill>
              </a:rPr>
              <a:t>Payback: less than 3 months</a:t>
            </a:r>
          </a:p>
        </p:txBody>
      </p:sp>
      <p:pic>
        <p:nvPicPr>
          <p:cNvPr id="13" name="Picture 12" descr="A close up of a sign&#10;&#10;Description generated with high confidence">
            <a:extLst>
              <a:ext uri="{FF2B5EF4-FFF2-40B4-BE49-F238E27FC236}">
                <a16:creationId xmlns:a16="http://schemas.microsoft.com/office/drawing/2014/main" id="{C87D7B2F-F9D7-4F6B-B885-38B7C4470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4" y="4180007"/>
            <a:ext cx="1890132" cy="187748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9B1C752-C4C7-4F66-87D7-350A4D17E6CE}"/>
              </a:ext>
            </a:extLst>
          </p:cNvPr>
          <p:cNvSpPr/>
          <p:nvPr/>
        </p:nvSpPr>
        <p:spPr>
          <a:xfrm>
            <a:off x="1894863" y="4317526"/>
            <a:ext cx="2878471" cy="1602448"/>
          </a:xfrm>
          <a:prstGeom prst="ellipse">
            <a:avLst/>
          </a:pr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100" dirty="0">
                <a:solidFill>
                  <a:schemeClr val="tx1"/>
                </a:solidFill>
              </a:rPr>
              <a:t>Compressed Air Leak Reduction </a:t>
            </a:r>
          </a:p>
          <a:p>
            <a:pPr lvl="0"/>
            <a:r>
              <a:rPr lang="en-US" sz="1100" b="0" dirty="0">
                <a:solidFill>
                  <a:schemeClr val="tx1"/>
                </a:solidFill>
              </a:rPr>
              <a:t>Cost: USD 30,250</a:t>
            </a:r>
          </a:p>
          <a:p>
            <a:pPr lvl="0"/>
            <a:r>
              <a:rPr lang="en-US" sz="1100" b="0" dirty="0">
                <a:solidFill>
                  <a:schemeClr val="tx1"/>
                </a:solidFill>
              </a:rPr>
              <a:t>Resource Saved: 946,080</a:t>
            </a:r>
          </a:p>
          <a:p>
            <a:pPr lvl="0"/>
            <a:r>
              <a:rPr lang="en-US" sz="1100" b="0" dirty="0">
                <a:solidFill>
                  <a:schemeClr val="tx1"/>
                </a:solidFill>
              </a:rPr>
              <a:t>Monetary Savings: USD94,600</a:t>
            </a:r>
          </a:p>
          <a:p>
            <a:pPr lvl="0"/>
            <a:r>
              <a:rPr lang="en-US" sz="1100" b="0" dirty="0">
                <a:solidFill>
                  <a:schemeClr val="tx1"/>
                </a:solidFill>
              </a:rPr>
              <a:t>Payback: less than 4 months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0820A0-87B5-4C4D-BD7D-4A020B1D8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80" y="1704919"/>
            <a:ext cx="2386361" cy="202059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38643BE-E52D-4137-8E1A-B0D7072398BC}"/>
              </a:ext>
            </a:extLst>
          </p:cNvPr>
          <p:cNvSpPr/>
          <p:nvPr/>
        </p:nvSpPr>
        <p:spPr>
          <a:xfrm>
            <a:off x="6324667" y="1966086"/>
            <a:ext cx="2878471" cy="1635895"/>
          </a:xfrm>
          <a:prstGeom prst="ellipse">
            <a:avLst/>
          </a:pr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050" dirty="0">
                <a:solidFill>
                  <a:schemeClr val="tx1"/>
                </a:solidFill>
              </a:rPr>
              <a:t>Moisture </a:t>
            </a:r>
            <a:r>
              <a:rPr lang="en-US" sz="1100" dirty="0">
                <a:solidFill>
                  <a:schemeClr val="tx1"/>
                </a:solidFill>
              </a:rPr>
              <a:t>Reduction</a:t>
            </a:r>
            <a:r>
              <a:rPr lang="en-US" sz="1050" dirty="0">
                <a:solidFill>
                  <a:schemeClr val="tx1"/>
                </a:solidFill>
              </a:rPr>
              <a:t> in Fuel</a:t>
            </a:r>
          </a:p>
          <a:p>
            <a:pPr lvl="0"/>
            <a:r>
              <a:rPr lang="en-US" sz="1050" b="0" dirty="0">
                <a:solidFill>
                  <a:schemeClr val="tx1"/>
                </a:solidFill>
              </a:rPr>
              <a:t>Cost: USD 6,897</a:t>
            </a:r>
          </a:p>
          <a:p>
            <a:pPr lvl="0"/>
            <a:r>
              <a:rPr lang="en-US" sz="1050" b="0" dirty="0">
                <a:solidFill>
                  <a:schemeClr val="tx1"/>
                </a:solidFill>
              </a:rPr>
              <a:t>Resource Saved: 961 tons/y </a:t>
            </a:r>
          </a:p>
          <a:p>
            <a:pPr lvl="0"/>
            <a:r>
              <a:rPr lang="en-US" sz="1050" b="0" dirty="0">
                <a:solidFill>
                  <a:schemeClr val="tx1"/>
                </a:solidFill>
              </a:rPr>
              <a:t>Monetary Savings: USD 55,497</a:t>
            </a:r>
          </a:p>
          <a:p>
            <a:pPr lvl="0"/>
            <a:r>
              <a:rPr lang="en-US" sz="1050" b="0" dirty="0">
                <a:solidFill>
                  <a:schemeClr val="tx1"/>
                </a:solidFill>
              </a:rPr>
              <a:t>Payback: 2 months</a:t>
            </a:r>
          </a:p>
        </p:txBody>
      </p:sp>
      <p:pic>
        <p:nvPicPr>
          <p:cNvPr id="17" name="Picture 16" descr="A picture containing white&#10;&#10;Description generated with high confidence">
            <a:extLst>
              <a:ext uri="{FF2B5EF4-FFF2-40B4-BE49-F238E27FC236}">
                <a16:creationId xmlns:a16="http://schemas.microsoft.com/office/drawing/2014/main" id="{8BA06E19-6669-425D-9C94-89C85D266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76272"/>
            <a:ext cx="2213923" cy="163875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7FCFC27-EDBB-42A5-A02F-D79B9F63E41F}"/>
              </a:ext>
            </a:extLst>
          </p:cNvPr>
          <p:cNvSpPr/>
          <p:nvPr/>
        </p:nvSpPr>
        <p:spPr>
          <a:xfrm>
            <a:off x="6324668" y="4312574"/>
            <a:ext cx="2878471" cy="1602448"/>
          </a:xfrm>
          <a:prstGeom prst="ellipse">
            <a:avLst/>
          </a:pr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100" dirty="0">
                <a:solidFill>
                  <a:schemeClr val="tx1"/>
                </a:solidFill>
              </a:rPr>
              <a:t>Power Factor Improvement</a:t>
            </a:r>
          </a:p>
          <a:p>
            <a:pPr lvl="0"/>
            <a:r>
              <a:rPr lang="en-US" sz="1100" b="0" dirty="0">
                <a:solidFill>
                  <a:schemeClr val="tx1"/>
                </a:solidFill>
              </a:rPr>
              <a:t>Cost: USD 14,533</a:t>
            </a:r>
          </a:p>
          <a:p>
            <a:pPr lvl="0"/>
            <a:r>
              <a:rPr lang="en-US" sz="1100" b="0" dirty="0">
                <a:solidFill>
                  <a:schemeClr val="tx1"/>
                </a:solidFill>
              </a:rPr>
              <a:t>Resource Saved: 326,321 kWh/y </a:t>
            </a:r>
          </a:p>
          <a:p>
            <a:pPr lvl="0"/>
            <a:r>
              <a:rPr lang="en-US" sz="1100" b="0" dirty="0">
                <a:solidFill>
                  <a:schemeClr val="tx1"/>
                </a:solidFill>
              </a:rPr>
              <a:t>Monetary Savings: USD 32,494</a:t>
            </a:r>
          </a:p>
          <a:p>
            <a:pPr lvl="0"/>
            <a:r>
              <a:rPr lang="en-US" sz="1100" b="0" dirty="0">
                <a:solidFill>
                  <a:schemeClr val="tx1"/>
                </a:solidFill>
              </a:rPr>
              <a:t>Payback: 5 months</a:t>
            </a:r>
          </a:p>
        </p:txBody>
      </p:sp>
    </p:spTree>
    <p:extLst>
      <p:ext uri="{BB962C8B-B14F-4D97-AF65-F5344CB8AC3E}">
        <p14:creationId xmlns:p14="http://schemas.microsoft.com/office/powerpoint/2010/main" val="10663045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FC Fixed Logo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ontact Slid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ivider Options">
  <a:themeElements>
    <a:clrScheme name="World Bank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2A3A47"/>
      </a:accent1>
      <a:accent2>
        <a:srgbClr val="7BB92B"/>
      </a:accent2>
      <a:accent3>
        <a:srgbClr val="FEBD09"/>
      </a:accent3>
      <a:accent4>
        <a:srgbClr val="AC0010"/>
      </a:accent4>
      <a:accent5>
        <a:srgbClr val="F9005C"/>
      </a:accent5>
      <a:accent6>
        <a:srgbClr val="094FA9"/>
      </a:accent6>
      <a:hlink>
        <a:srgbClr val="D2611C"/>
      </a:hlink>
      <a:folHlink>
        <a:srgbClr val="3B435B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Photo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Highlight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IFC Fixed Logo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Agenda Slid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Chart 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Photo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Photo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genda Slid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ull Page Interior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ingle Area Interior Option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wo Area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Highlight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omb Ston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hart 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IFC Fixed Logo.thmx</Template>
  <TotalTime>88410</TotalTime>
  <Words>888</Words>
  <Application>Microsoft Macintosh PowerPoint</Application>
  <PresentationFormat>Affichage à l'écran (4:3)</PresentationFormat>
  <Paragraphs>134</Paragraphs>
  <Slides>11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18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44" baseType="lpstr">
      <vt:lpstr>ＭＳ Ｐゴシック</vt:lpstr>
      <vt:lpstr>宋体</vt:lpstr>
      <vt:lpstr>adineue TEXT Black</vt:lpstr>
      <vt:lpstr>Andes ExtraLight</vt:lpstr>
      <vt:lpstr>AngsanaUPC</vt:lpstr>
      <vt:lpstr>Arial</vt:lpstr>
      <vt:lpstr>Arial Black</vt:lpstr>
      <vt:lpstr>Arial Bold</vt:lpstr>
      <vt:lpstr>Arial Regular</vt:lpstr>
      <vt:lpstr>Georgia</vt:lpstr>
      <vt:lpstr>Gill Sans MT</vt:lpstr>
      <vt:lpstr>Times New Roman</vt:lpstr>
      <vt:lpstr>Trebuchet MS</vt:lpstr>
      <vt:lpstr>Wingdings</vt:lpstr>
      <vt:lpstr>IFC Fixed Logo</vt:lpstr>
      <vt:lpstr>Agenda Slide</vt:lpstr>
      <vt:lpstr>Full Page Interior</vt:lpstr>
      <vt:lpstr>Single Area Interior Options</vt:lpstr>
      <vt:lpstr>Two Area Slides</vt:lpstr>
      <vt:lpstr>Highlight Slides</vt:lpstr>
      <vt:lpstr>Tomb Stone</vt:lpstr>
      <vt:lpstr>Photo Slides</vt:lpstr>
      <vt:lpstr>Chart </vt:lpstr>
      <vt:lpstr>Contact Slide</vt:lpstr>
      <vt:lpstr>Divider Options</vt:lpstr>
      <vt:lpstr>1_Photo Slides</vt:lpstr>
      <vt:lpstr>1_Highlight Slides</vt:lpstr>
      <vt:lpstr>1_IFC Fixed Logo</vt:lpstr>
      <vt:lpstr>1_Agenda Slide</vt:lpstr>
      <vt:lpstr>1_Chart </vt:lpstr>
      <vt:lpstr>2_Photo Slides</vt:lpstr>
      <vt:lpstr>3_Photo Slides</vt:lpstr>
      <vt:lpstr>think-cell Slide</vt:lpstr>
      <vt:lpstr>Driving sustainability IN SUPPLY CHAINs Through Innovation and Financial Incentive</vt:lpstr>
      <vt:lpstr>Présentation PowerPoint</vt:lpstr>
      <vt:lpstr>GTSF: IFC’s Commitment to Address  Global Competitiveness of Supply Chains</vt:lpstr>
      <vt:lpstr>Project Example: PUMA (via Platform Partner GT Nexus)</vt:lpstr>
      <vt:lpstr>GTSF’s Sustainability Pricing Can Help Build the Business Case for Certification</vt:lpstr>
      <vt:lpstr>Illustration: GTSF Annual Cost Savings By Jurisdiction</vt:lpstr>
      <vt:lpstr>Partnership for Cleaner Textile</vt:lpstr>
      <vt:lpstr>Creating Tangible Impacts for Apparel, Textile &amp;  Footwear Sector </vt:lpstr>
      <vt:lpstr>Examples of Using Working Capital to Improve Environmental Performance</vt:lpstr>
      <vt:lpstr>Supplier Financing Can Positively Impact Workers </vt:lpstr>
      <vt:lpstr>IFC &amp; Levi’s Partnership Put US Apparel &amp; Textiles on  Model Vendor Track </vt:lpstr>
    </vt:vector>
  </TitlesOfParts>
  <Company>CVI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Gralla</dc:creator>
  <cp:lastModifiedBy>Microsoft Office User</cp:lastModifiedBy>
  <cp:revision>5473</cp:revision>
  <cp:lastPrinted>2018-10-17T00:17:50Z</cp:lastPrinted>
  <dcterms:created xsi:type="dcterms:W3CDTF">2007-03-26T18:34:25Z</dcterms:created>
  <dcterms:modified xsi:type="dcterms:W3CDTF">2018-12-20T11:42:51Z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VersionGuid">
    <vt:lpwstr>5570cc6e-2aa5-420b-bac2-bfdaacbeb935</vt:lpwstr>
  </property>
  <property fmtid="{D5CDD505-2E9C-101B-9397-08002B2CF9AE}" pid="3" name="Offisync_UpdateToken">
    <vt:lpwstr>7</vt:lpwstr>
  </property>
  <property fmtid="{D5CDD505-2E9C-101B-9397-08002B2CF9AE}" pid="4" name="Offisync_ServerID">
    <vt:lpwstr>d939fab4-716e-42cc-bfec-ffb0ab88b99b</vt:lpwstr>
  </property>
  <property fmtid="{D5CDD505-2E9C-101B-9397-08002B2CF9AE}" pid="5" name="Jive_LatestUserAccountName">
    <vt:lpwstr>wb448541</vt:lpwstr>
  </property>
  <property fmtid="{D5CDD505-2E9C-101B-9397-08002B2CF9AE}" pid="6" name="Offisync_ProviderInitializationData">
    <vt:lpwstr>https://spark.worldbank.org</vt:lpwstr>
  </property>
  <property fmtid="{D5CDD505-2E9C-101B-9397-08002B2CF9AE}" pid="7" name="Offisync_UniqueId">
    <vt:lpwstr>140185</vt:lpwstr>
  </property>
</Properties>
</file>