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18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25.jpg" ContentType="image/jpeg"/>
  <Override PartName="/ppt/media/image29.jp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1"/>
  </p:sldMasterIdLst>
  <p:notesMasterIdLst>
    <p:notesMasterId r:id="rId9"/>
  </p:notesMasterIdLst>
  <p:handoutMasterIdLst>
    <p:handoutMasterId r:id="rId10"/>
  </p:handoutMasterIdLst>
  <p:sldIdLst>
    <p:sldId id="508" r:id="rId2"/>
    <p:sldId id="644" r:id="rId3"/>
    <p:sldId id="633" r:id="rId4"/>
    <p:sldId id="645" r:id="rId5"/>
    <p:sldId id="647" r:id="rId6"/>
    <p:sldId id="641" r:id="rId7"/>
    <p:sldId id="643" r:id="rId8"/>
  </p:sldIdLst>
  <p:sldSz cx="9144000" cy="6858000" type="screen4x3"/>
  <p:notesSz cx="6797675" cy="9926638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orient="horz" pos="4080" userDrawn="1">
          <p15:clr>
            <a:srgbClr val="A4A3A4"/>
          </p15:clr>
        </p15:guide>
        <p15:guide id="3" pos="2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LO" initials="" lastIdx="13" clrIdx="0"/>
  <p:cmAuthor id="1" name="Megan Billings" initials="" lastIdx="0" clrIdx="1"/>
  <p:cmAuthor id="2" name="Jakob Fleischmann" initials="JF" lastIdx="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EA0"/>
    <a:srgbClr val="538CD0"/>
    <a:srgbClr val="437CC3"/>
    <a:srgbClr val="D2D2D2"/>
    <a:srgbClr val="A3A3A3"/>
    <a:srgbClr val="747474"/>
    <a:srgbClr val="417CC0"/>
    <a:srgbClr val="6EAA7A"/>
    <a:srgbClr val="2FBF39"/>
    <a:srgbClr val="7DAB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2" autoAdjust="0"/>
    <p:restoredTop sz="74630" autoAdjust="0"/>
  </p:normalViewPr>
  <p:slideViewPr>
    <p:cSldViewPr snapToGrid="0" snapToObjects="1">
      <p:cViewPr varScale="1">
        <p:scale>
          <a:sx n="131" d="100"/>
          <a:sy n="131" d="100"/>
        </p:scale>
        <p:origin x="1528" y="184"/>
      </p:cViewPr>
      <p:guideLst>
        <p:guide orient="horz" pos="624"/>
        <p:guide orient="horz" pos="40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80" d="100"/>
          <a:sy n="80" d="100"/>
        </p:scale>
        <p:origin x="-1267" y="-6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CF042-10B6-4A1C-9FE7-49189D7B06E6}" type="datetimeFigureOut">
              <a:rPr lang="en-US" smtClean="0"/>
              <a:pPr/>
              <a:t>12/20/18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19CA9-DCFF-4A21-9C68-726895672CA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8948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8EAF47-9945-4842-A632-19E444B48E81}" type="datetimeFigureOut">
              <a:rPr lang="fr-FR"/>
              <a:pPr>
                <a:defRPr/>
              </a:pPr>
              <a:t>20/12/2018</a:t>
            </a:fld>
            <a:endParaRPr lang="en-U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Cliquez pour modifier les styles du texte du masque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  <a:p>
            <a:pPr lvl="3"/>
            <a:r>
              <a:rPr lang="en-US" noProof="0"/>
              <a:t>Quatrième niveau</a:t>
            </a:r>
          </a:p>
          <a:p>
            <a:pPr lvl="4"/>
            <a:r>
              <a:rPr lang="en-US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A0CB84-08F7-488A-B39E-CB0EFC668B6F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0344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0488" y="1149350"/>
            <a:ext cx="4137025" cy="3103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A0CB84-08F7-488A-B39E-CB0EFC668B6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864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Mix</a:t>
            </a:r>
            <a:r>
              <a:rPr lang="en-US" baseline="0" dirty="0"/>
              <a:t> of services, for different audiences</a:t>
            </a:r>
            <a:endParaRPr lang="fr-CH" dirty="0"/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H" dirty="0" err="1"/>
              <a:t>Reduction</a:t>
            </a:r>
            <a:r>
              <a:rPr lang="fr-CH" dirty="0"/>
              <a:t> of </a:t>
            </a:r>
            <a:r>
              <a:rPr lang="fr-CH" dirty="0" err="1"/>
              <a:t>cost</a:t>
            </a:r>
            <a:r>
              <a:rPr lang="fr-CH" dirty="0"/>
              <a:t>-to-impact ratio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/>
              <a:t>Repayment</a:t>
            </a:r>
            <a:r>
              <a:rPr lang="fr-CH" dirty="0"/>
              <a:t> of </a:t>
            </a:r>
            <a:r>
              <a:rPr lang="fr-CH" dirty="0" err="1"/>
              <a:t>investment</a:t>
            </a:r>
            <a:r>
              <a:rPr lang="fr-CH" dirty="0"/>
              <a:t> via multiple service </a:t>
            </a:r>
            <a:r>
              <a:rPr lang="fr-CH" dirty="0" err="1"/>
              <a:t>contracts</a:t>
            </a:r>
            <a:r>
              <a:rPr lang="fr-CH" dirty="0"/>
              <a:t> (</a:t>
            </a:r>
            <a:r>
              <a:rPr lang="fr-CH" dirty="0" err="1"/>
              <a:t>run</a:t>
            </a:r>
            <a:r>
              <a:rPr lang="fr-CH" dirty="0"/>
              <a:t> by the </a:t>
            </a:r>
            <a:r>
              <a:rPr lang="fr-CH" dirty="0" err="1"/>
              <a:t>company</a:t>
            </a:r>
            <a:r>
              <a:rPr lang="fr-CH" dirty="0"/>
              <a:t>, by the </a:t>
            </a:r>
            <a:r>
              <a:rPr lang="fr-CH" dirty="0" err="1"/>
              <a:t>municipality</a:t>
            </a:r>
            <a:r>
              <a:rPr lang="fr-CH" baseline="0" dirty="0"/>
              <a:t> or by a </a:t>
            </a:r>
            <a:r>
              <a:rPr lang="fr-CH" baseline="0" dirty="0" err="1"/>
              <a:t>dedicated</a:t>
            </a:r>
            <a:r>
              <a:rPr lang="fr-CH" baseline="0" dirty="0"/>
              <a:t> </a:t>
            </a:r>
            <a:r>
              <a:rPr lang="fr-CH" baseline="0" dirty="0" err="1"/>
              <a:t>intermediary</a:t>
            </a:r>
            <a:r>
              <a:rPr lang="fr-CH" baseline="0" dirty="0"/>
              <a:t>)</a:t>
            </a:r>
            <a:endParaRPr lang="fr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/>
              <a:t>Risk</a:t>
            </a:r>
            <a:r>
              <a:rPr lang="fr-CH" dirty="0"/>
              <a:t> </a:t>
            </a:r>
            <a:r>
              <a:rPr lang="fr-CH" dirty="0" err="1"/>
              <a:t>enhancement</a:t>
            </a:r>
            <a:r>
              <a:rPr lang="fr-CH" baseline="0" dirty="0"/>
              <a:t> : </a:t>
            </a:r>
            <a:r>
              <a:rPr lang="fr-CH" baseline="0" dirty="0" err="1"/>
              <a:t>shifted</a:t>
            </a:r>
            <a:r>
              <a:rPr lang="fr-CH" baseline="0" dirty="0"/>
              <a:t> </a:t>
            </a:r>
            <a:r>
              <a:rPr lang="fr-CH" dirty="0" err="1"/>
              <a:t>counterparty</a:t>
            </a:r>
            <a:r>
              <a:rPr lang="fr-CH" dirty="0"/>
              <a:t> </a:t>
            </a:r>
            <a:r>
              <a:rPr lang="fr-CH" dirty="0" err="1"/>
              <a:t>risk</a:t>
            </a:r>
            <a:endParaRPr lang="fr-CH" u="sng" dirty="0"/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Savings for the public sector</a:t>
            </a:r>
            <a:endParaRPr lang="fr-CH" dirty="0"/>
          </a:p>
          <a:p>
            <a:pPr marL="0" indent="0">
              <a:buFont typeface="Arial" panose="020B0604020202020204" pitchFamily="34" charset="0"/>
              <a:buNone/>
            </a:pPr>
            <a:endParaRPr lang="fr-CH" dirty="0"/>
          </a:p>
          <a:p>
            <a:r>
              <a:rPr lang="en-US" dirty="0"/>
              <a:t>-----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Can positive impacts generate revenues and financial flows?</a:t>
            </a:r>
            <a:endParaRPr lang="fr-CH" b="1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4"/>
                </a:solidFill>
              </a:rPr>
              <a:t>Two core principles:</a:t>
            </a:r>
            <a:endParaRPr lang="fr-CH" b="1" dirty="0">
              <a:solidFill>
                <a:schemeClr val="accent4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kern="1200" dirty="0">
                <a:solidFill>
                  <a:schemeClr val="tx1"/>
                </a:solidFill>
              </a:rPr>
              <a:t>Work back from the desired impact to build the right solution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kern="1200" dirty="0">
                <a:solidFill>
                  <a:schemeClr val="tx1"/>
                </a:solidFill>
              </a:rPr>
              <a:t>Look for multi-impact solutions, i.e. address as many impacts as possible in one go. </a:t>
            </a:r>
          </a:p>
          <a:p>
            <a:endParaRPr lang="en-US" b="1" kern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kern="1200" dirty="0">
                <a:solidFill>
                  <a:schemeClr val="tx1"/>
                </a:solidFill>
              </a:rPr>
              <a:t>Inherent benefits:</a:t>
            </a:r>
          </a:p>
          <a:p>
            <a:r>
              <a:rPr lang="en-US" kern="1200" dirty="0">
                <a:solidFill>
                  <a:schemeClr val="tx1"/>
                </a:solidFill>
              </a:rPr>
              <a:t>Lower cost to impact</a:t>
            </a:r>
          </a:p>
          <a:p>
            <a:r>
              <a:rPr lang="en-US" kern="1200" dirty="0">
                <a:solidFill>
                  <a:schemeClr val="tx1"/>
                </a:solidFill>
              </a:rPr>
              <a:t>Risk enhancement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A0CB84-08F7-488A-B39E-CB0EFC668B6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950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A0CB84-08F7-488A-B39E-CB0EFC668B6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28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A0CB84-08F7-488A-B39E-CB0EFC668B6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96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0488" y="1149350"/>
            <a:ext cx="4137025" cy="3103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A0CB84-08F7-488A-B39E-CB0EFC668B6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04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5288" y="3019914"/>
            <a:ext cx="7291387" cy="121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3180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800" cap="all" spc="500" baseline="0"/>
            </a:lvl1pPr>
          </a:lstStyle>
          <a:p>
            <a:pPr lvl="0"/>
            <a:r>
              <a:rPr lang="en-US" dirty="0" err="1"/>
              <a:t>PREsentation</a:t>
            </a:r>
            <a:r>
              <a:rPr lang="en-US" dirty="0"/>
              <a:t> title – click to edit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232275"/>
            <a:ext cx="7291387" cy="89535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800" baseline="0">
                <a:solidFill>
                  <a:srgbClr val="417CC0"/>
                </a:solidFill>
              </a:defRPr>
            </a:lvl1pPr>
          </a:lstStyle>
          <a:p>
            <a:r>
              <a:rPr lang="en-US" sz="2400" b="0" dirty="0">
                <a:solidFill>
                  <a:srgbClr val="417CC0"/>
                </a:solidFill>
              </a:rPr>
              <a:t>Presentation subtitle – click to edit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395288" y="6037263"/>
            <a:ext cx="1952625" cy="531812"/>
          </a:xfrm>
          <a:prstGeom prst="rect">
            <a:avLst/>
          </a:prstGeom>
        </p:spPr>
        <p:txBody>
          <a:bodyPr vert="horz"/>
          <a:lstStyle/>
          <a:p>
            <a:r>
              <a:rPr lang="en-US" dirty="0"/>
              <a:t>Partner Logo</a:t>
            </a:r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2" hasCustomPrompt="1"/>
          </p:nvPr>
        </p:nvSpPr>
        <p:spPr>
          <a:xfrm>
            <a:off x="2760660" y="6037263"/>
            <a:ext cx="1952625" cy="531812"/>
          </a:xfrm>
          <a:prstGeom prst="rect">
            <a:avLst/>
          </a:prstGeom>
        </p:spPr>
        <p:txBody>
          <a:bodyPr vert="horz"/>
          <a:lstStyle/>
          <a:p>
            <a:r>
              <a:rPr lang="en-US" dirty="0"/>
              <a:t>Partner Logo</a:t>
            </a:r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3" hasCustomPrompt="1"/>
          </p:nvPr>
        </p:nvSpPr>
        <p:spPr>
          <a:xfrm>
            <a:off x="5126032" y="6037263"/>
            <a:ext cx="1952625" cy="531812"/>
          </a:xfrm>
          <a:prstGeom prst="rect">
            <a:avLst/>
          </a:prstGeom>
        </p:spPr>
        <p:txBody>
          <a:bodyPr vert="horz"/>
          <a:lstStyle/>
          <a:p>
            <a:r>
              <a:rPr lang="en-US" dirty="0"/>
              <a:t>Partner Logo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395288" y="5139532"/>
            <a:ext cx="7291387" cy="7159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  <a:lvl2pPr marL="361950" indent="0">
              <a:buFontTx/>
              <a:buNone/>
              <a:defRPr>
                <a:solidFill>
                  <a:schemeClr val="accent4">
                    <a:lumMod val="50000"/>
                    <a:lumOff val="50000"/>
                  </a:schemeClr>
                </a:solidFill>
              </a:defRPr>
            </a:lvl2pPr>
            <a:lvl3pPr marL="722312" indent="0">
              <a:buFontTx/>
              <a:buNone/>
              <a:defRPr>
                <a:solidFill>
                  <a:schemeClr val="accent4">
                    <a:lumMod val="50000"/>
                    <a:lumOff val="50000"/>
                  </a:schemeClr>
                </a:solidFill>
              </a:defRPr>
            </a:lvl3pPr>
            <a:lvl4pPr marL="1081088" indent="0">
              <a:buFontTx/>
              <a:buNone/>
              <a:defRPr>
                <a:solidFill>
                  <a:schemeClr val="accent4">
                    <a:lumMod val="50000"/>
                    <a:lumOff val="50000"/>
                  </a:schemeClr>
                </a:solidFill>
              </a:defRPr>
            </a:lvl4pPr>
            <a:lvl5pPr marL="1441450" indent="0">
              <a:buFontTx/>
              <a:buNone/>
              <a:defRPr>
                <a:solidFill>
                  <a:schemeClr val="accent4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Authors / dates/ other information – click to edit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5288" y="316034"/>
            <a:ext cx="7291387" cy="81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3180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400" cap="all"/>
            </a:lvl1pPr>
          </a:lstStyle>
          <a:p>
            <a:pPr lvl="0"/>
            <a:r>
              <a:rPr lang="en-US" dirty="0"/>
              <a:t>Slide TITLE – click to edit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7" y="2136775"/>
            <a:ext cx="7291387" cy="3816350"/>
          </a:xfrm>
          <a:prstGeom prst="rect">
            <a:avLst/>
          </a:prstGeom>
        </p:spPr>
        <p:txBody>
          <a:bodyPr vert="horz"/>
          <a:lstStyle>
            <a:lvl1pPr marL="285750" indent="-285750">
              <a:buFont typeface="Arial"/>
              <a:buChar char="•"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2925" indent="-180975"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01700" indent="-179388"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262063" indent="-180975"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622425" indent="-180975"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Bullet list – 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134207"/>
            <a:ext cx="7291387" cy="1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US" sz="2400" b="0" dirty="0">
                <a:solidFill>
                  <a:srgbClr val="417CC0"/>
                </a:solidFill>
              </a:rPr>
              <a:t>Subtitle – click to edit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93112" y="6361112"/>
            <a:ext cx="587376" cy="207963"/>
          </a:xfrm>
          <a:prstGeom prst="rect">
            <a:avLst/>
          </a:prstGeom>
        </p:spPr>
        <p:txBody>
          <a:bodyPr/>
          <a:lstStyle>
            <a:lvl1pPr>
              <a:defRPr sz="900" smtClean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8148906-4C2C-48D5-8EFF-E86AF3697911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73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93112" y="6361112"/>
            <a:ext cx="587376" cy="207963"/>
          </a:xfrm>
          <a:prstGeom prst="rect">
            <a:avLst/>
          </a:prstGeom>
        </p:spPr>
        <p:txBody>
          <a:bodyPr/>
          <a:lstStyle>
            <a:lvl1pPr>
              <a:defRPr sz="900" smtClean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8148906-4C2C-48D5-8EFF-E86AF3697911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5288" y="316034"/>
            <a:ext cx="7291387" cy="81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3180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400" cap="all"/>
            </a:lvl1pPr>
          </a:lstStyle>
          <a:p>
            <a:pPr lvl="0"/>
            <a:r>
              <a:rPr lang="en-US" dirty="0"/>
              <a:t>Slide TITLE – click to edit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7" y="2136775"/>
            <a:ext cx="7291387" cy="3816350"/>
          </a:xfrm>
          <a:prstGeom prst="rect">
            <a:avLst/>
          </a:prstGeom>
        </p:spPr>
        <p:txBody>
          <a:bodyPr vert="horz"/>
          <a:lstStyle>
            <a:lvl1pPr marL="285750" indent="-285750">
              <a:buFont typeface="Arial"/>
              <a:buChar char="•"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2925" indent="-180975"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01700" indent="-179388"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262063" indent="-180975"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622425" indent="-180975"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Bullet list – 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134207"/>
            <a:ext cx="7291387" cy="1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US" sz="2400" b="0" dirty="0">
                <a:solidFill>
                  <a:srgbClr val="417CC0"/>
                </a:solidFill>
              </a:rPr>
              <a:t>Subtitle – click to edit</a:t>
            </a:r>
          </a:p>
        </p:txBody>
      </p:sp>
    </p:spTree>
    <p:extLst>
      <p:ext uri="{BB962C8B-B14F-4D97-AF65-F5344CB8AC3E}">
        <p14:creationId xmlns:p14="http://schemas.microsoft.com/office/powerpoint/2010/main" val="12115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11" Type="http://schemas.openxmlformats.org/officeDocument/2006/relationships/image" Target="../media/image7.png"/><Relationship Id="rId5" Type="http://schemas.openxmlformats.org/officeDocument/2006/relationships/image" Target="../media/image1.emf"/><Relationship Id="rId10" Type="http://schemas.openxmlformats.org/officeDocument/2006/relationships/image" Target="../media/image6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24800" y="0"/>
            <a:ext cx="1219200" cy="6859588"/>
          </a:xfrm>
          <a:prstGeom prst="rect">
            <a:avLst/>
          </a:prstGeom>
          <a:solidFill>
            <a:srgbClr val="417CC0"/>
          </a:solidFill>
        </p:spPr>
      </p:pic>
      <p:sp>
        <p:nvSpPr>
          <p:cNvPr id="469008" name="Rectangle 16"/>
          <p:cNvSpPr>
            <a:spLocks noChangeArrowheads="1"/>
          </p:cNvSpPr>
          <p:nvPr/>
        </p:nvSpPr>
        <p:spPr bwMode="auto">
          <a:xfrm>
            <a:off x="7812088" y="6707188"/>
            <a:ext cx="4175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914400" eaLnBrk="0" hangingPunct="0">
              <a:lnSpc>
                <a:spcPct val="90000"/>
              </a:lnSpc>
              <a:spcAft>
                <a:spcPct val="50000"/>
              </a:spcAft>
            </a:pPr>
            <a:endParaRPr lang="en-US" sz="900" dirty="0">
              <a:solidFill>
                <a:srgbClr val="000000"/>
              </a:solidFill>
              <a:latin typeface="CorpoS" pitchFamily="2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85337" y="285750"/>
            <a:ext cx="762000" cy="1181100"/>
          </a:xfrm>
          <a:prstGeom prst="rect">
            <a:avLst/>
          </a:prstGeom>
        </p:spPr>
      </p:pic>
      <p:pic>
        <p:nvPicPr>
          <p:cNvPr id="14" name="Picture 7" descr="corporate_PPT_image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1461" y="5706097"/>
            <a:ext cx="574396" cy="40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corporate_PPT_image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1461" y="4851386"/>
            <a:ext cx="574396" cy="73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corporate_PPT_image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1461" y="4267534"/>
            <a:ext cx="574396" cy="45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 descr="corporate_PPT_image"/>
          <p:cNvPicPr>
            <a:picLocks noChangeAspect="1" noChangeArrowheads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24770" y="3641548"/>
            <a:ext cx="467778" cy="45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 descr="corporate_PPT_image"/>
          <p:cNvPicPr>
            <a:picLocks noChangeAspect="1" noChangeArrowheads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24770" y="2943335"/>
            <a:ext cx="467778" cy="50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 descr="corporate_PPT_image"/>
          <p:cNvPicPr>
            <a:picLocks noChangeAspect="1" noChangeArrowheads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45836" y="2377540"/>
            <a:ext cx="425647" cy="39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 descr="corporate_PPT_image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00695" y="1662440"/>
            <a:ext cx="515928" cy="54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rtl="0" fontAlgn="base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E3C5A"/>
          </a:solidFill>
          <a:latin typeface="Gill Sans"/>
          <a:ea typeface="+mj-ea"/>
          <a:cs typeface="Gill Sans"/>
        </a:defRPr>
      </a:lvl1pPr>
      <a:lvl2pPr algn="l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orpoS" pitchFamily="2" charset="0"/>
        </a:defRPr>
      </a:lvl2pPr>
      <a:lvl3pPr algn="l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orpoS" pitchFamily="2" charset="0"/>
        </a:defRPr>
      </a:lvl3pPr>
      <a:lvl4pPr algn="l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orpoS" pitchFamily="2" charset="0"/>
        </a:defRPr>
      </a:lvl4pPr>
      <a:lvl5pPr algn="l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orpoS" pitchFamily="2" charset="0"/>
        </a:defRPr>
      </a:lvl5pPr>
      <a:lvl6pPr marL="457200" algn="l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orpoS" pitchFamily="2" charset="0"/>
        </a:defRPr>
      </a:lvl6pPr>
      <a:lvl7pPr marL="914400" algn="l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orpoS" pitchFamily="2" charset="0"/>
        </a:defRPr>
      </a:lvl7pPr>
      <a:lvl8pPr marL="1371600" algn="l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orpoS" pitchFamily="2" charset="0"/>
        </a:defRPr>
      </a:lvl8pPr>
      <a:lvl9pPr marL="1828800" algn="l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orpoS" pitchFamily="2" charset="0"/>
        </a:defRPr>
      </a:lvl9pPr>
    </p:titleStyle>
    <p:bodyStyle>
      <a:lvl1pPr marL="182563" indent="-182563" algn="l" rtl="0" fontAlgn="base">
        <a:lnSpc>
          <a:spcPct val="108000"/>
        </a:lnSpc>
        <a:spcBef>
          <a:spcPct val="0"/>
        </a:spcBef>
        <a:spcAft>
          <a:spcPct val="42000"/>
        </a:spcAft>
        <a:buSzPct val="75000"/>
        <a:buChar char="•"/>
        <a:defRPr>
          <a:solidFill>
            <a:schemeClr val="tx1"/>
          </a:solidFill>
          <a:latin typeface="Gill Sans"/>
          <a:ea typeface="+mn-ea"/>
          <a:cs typeface="Gill Sans"/>
        </a:defRPr>
      </a:lvl1pPr>
      <a:lvl2pPr marL="542925" indent="-180975" algn="l" rtl="0" fontAlgn="base">
        <a:lnSpc>
          <a:spcPts val="1900"/>
        </a:lnSpc>
        <a:spcBef>
          <a:spcPct val="0"/>
        </a:spcBef>
        <a:spcAft>
          <a:spcPct val="42000"/>
        </a:spcAft>
        <a:buSzPct val="75000"/>
        <a:buChar char="•"/>
        <a:defRPr>
          <a:solidFill>
            <a:schemeClr val="tx1"/>
          </a:solidFill>
          <a:latin typeface="Gill Sans"/>
          <a:cs typeface="Gill Sans"/>
        </a:defRPr>
      </a:lvl2pPr>
      <a:lvl3pPr marL="901700" indent="-179388" algn="l" rtl="0" fontAlgn="base">
        <a:lnSpc>
          <a:spcPts val="1900"/>
        </a:lnSpc>
        <a:spcBef>
          <a:spcPct val="0"/>
        </a:spcBef>
        <a:spcAft>
          <a:spcPct val="42000"/>
        </a:spcAft>
        <a:buSzPct val="75000"/>
        <a:buChar char="•"/>
        <a:defRPr>
          <a:solidFill>
            <a:schemeClr val="tx1"/>
          </a:solidFill>
          <a:latin typeface="Gill Sans"/>
          <a:cs typeface="Gill Sans"/>
        </a:defRPr>
      </a:lvl3pPr>
      <a:lvl4pPr marL="1262063" indent="-180975" algn="l" rtl="0" fontAlgn="base">
        <a:lnSpc>
          <a:spcPts val="1900"/>
        </a:lnSpc>
        <a:spcBef>
          <a:spcPct val="0"/>
        </a:spcBef>
        <a:spcAft>
          <a:spcPct val="42000"/>
        </a:spcAft>
        <a:buSzPct val="75000"/>
        <a:buChar char="•"/>
        <a:defRPr>
          <a:solidFill>
            <a:schemeClr val="tx1"/>
          </a:solidFill>
          <a:latin typeface="Gill Sans"/>
          <a:cs typeface="Gill Sans"/>
        </a:defRPr>
      </a:lvl4pPr>
      <a:lvl5pPr marL="1622425" indent="-180975" algn="l" rtl="0" fontAlgn="base">
        <a:lnSpc>
          <a:spcPts val="1900"/>
        </a:lnSpc>
        <a:spcBef>
          <a:spcPct val="0"/>
        </a:spcBef>
        <a:spcAft>
          <a:spcPct val="42000"/>
        </a:spcAft>
        <a:buSzPct val="75000"/>
        <a:buChar char="•"/>
        <a:defRPr>
          <a:solidFill>
            <a:schemeClr val="tx1"/>
          </a:solidFill>
          <a:latin typeface="Gill Sans"/>
          <a:cs typeface="Gill Sans"/>
        </a:defRPr>
      </a:lvl5pPr>
      <a:lvl6pPr marL="2079625" indent="-180975" algn="l" rtl="0" fontAlgn="base">
        <a:lnSpc>
          <a:spcPts val="1900"/>
        </a:lnSpc>
        <a:spcBef>
          <a:spcPct val="0"/>
        </a:spcBef>
        <a:spcAft>
          <a:spcPct val="42000"/>
        </a:spcAft>
        <a:buSzPct val="75000"/>
        <a:buChar char="•"/>
        <a:defRPr>
          <a:solidFill>
            <a:schemeClr val="tx1"/>
          </a:solidFill>
          <a:latin typeface="+mn-lt"/>
        </a:defRPr>
      </a:lvl6pPr>
      <a:lvl7pPr marL="2536825" indent="-180975" algn="l" rtl="0" fontAlgn="base">
        <a:lnSpc>
          <a:spcPts val="1900"/>
        </a:lnSpc>
        <a:spcBef>
          <a:spcPct val="0"/>
        </a:spcBef>
        <a:spcAft>
          <a:spcPct val="42000"/>
        </a:spcAft>
        <a:buSzPct val="75000"/>
        <a:buChar char="•"/>
        <a:defRPr>
          <a:solidFill>
            <a:schemeClr val="tx1"/>
          </a:solidFill>
          <a:latin typeface="+mn-lt"/>
        </a:defRPr>
      </a:lvl7pPr>
      <a:lvl8pPr marL="2994025" indent="-180975" algn="l" rtl="0" fontAlgn="base">
        <a:lnSpc>
          <a:spcPts val="1900"/>
        </a:lnSpc>
        <a:spcBef>
          <a:spcPct val="0"/>
        </a:spcBef>
        <a:spcAft>
          <a:spcPct val="42000"/>
        </a:spcAft>
        <a:buSzPct val="75000"/>
        <a:buChar char="•"/>
        <a:defRPr>
          <a:solidFill>
            <a:schemeClr val="tx1"/>
          </a:solidFill>
          <a:latin typeface="+mn-lt"/>
        </a:defRPr>
      </a:lvl8pPr>
      <a:lvl9pPr marL="3451225" indent="-180975" algn="l" rtl="0" fontAlgn="base">
        <a:lnSpc>
          <a:spcPts val="1900"/>
        </a:lnSpc>
        <a:spcBef>
          <a:spcPct val="0"/>
        </a:spcBef>
        <a:spcAft>
          <a:spcPct val="42000"/>
        </a:spcAft>
        <a:buSzPct val="75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positiveimpact@unepfi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k-c-om9jz8-dayne-topkin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320" y="0"/>
            <a:ext cx="7934857" cy="6858000"/>
          </a:xfrm>
          <a:prstGeom prst="rect">
            <a:avLst/>
          </a:prstGeom>
        </p:spPr>
      </p:pic>
      <p:sp>
        <p:nvSpPr>
          <p:cNvPr id="14344" name="Title 14343"/>
          <p:cNvSpPr>
            <a:spLocks noGrp="1"/>
          </p:cNvSpPr>
          <p:nvPr>
            <p:ph type="title"/>
          </p:nvPr>
        </p:nvSpPr>
        <p:spPr>
          <a:xfrm>
            <a:off x="395290" y="3242421"/>
            <a:ext cx="7629774" cy="235962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Gill Sans SemiBold"/>
                <a:cs typeface="Gill Sans SemiBold"/>
              </a:rPr>
              <a:t>Positive impact initiative</a:t>
            </a:r>
            <a:br>
              <a:rPr lang="en-US" sz="3200" dirty="0">
                <a:solidFill>
                  <a:schemeClr val="bg1"/>
                </a:solidFill>
                <a:latin typeface="Gill Sans SemiBold"/>
                <a:cs typeface="Gill Sans SemiBold"/>
              </a:rPr>
            </a:br>
            <a:r>
              <a:rPr lang="en-US" sz="2400" dirty="0">
                <a:solidFill>
                  <a:schemeClr val="bg1"/>
                </a:solidFill>
                <a:latin typeface="Gill Sans SemiBold"/>
                <a:cs typeface="Gill Sans SemiBold"/>
              </a:rPr>
              <a:t>rethinking impact to finance the </a:t>
            </a:r>
            <a:r>
              <a:rPr lang="en-US" sz="2400" dirty="0" err="1">
                <a:solidFill>
                  <a:schemeClr val="bg1"/>
                </a:solidFill>
                <a:latin typeface="Gill Sans SemiBold"/>
                <a:cs typeface="Gill Sans SemiBold"/>
              </a:rPr>
              <a:t>sdgs</a:t>
            </a:r>
            <a:br>
              <a:rPr lang="en-US" sz="3200" dirty="0">
                <a:solidFill>
                  <a:schemeClr val="bg1"/>
                </a:solidFill>
                <a:latin typeface="Gill Sans SemiBold"/>
                <a:cs typeface="Gill Sans SemiBold"/>
              </a:rPr>
            </a:br>
            <a:br>
              <a:rPr lang="en-US" sz="2400" b="0" dirty="0">
                <a:solidFill>
                  <a:schemeClr val="bg1"/>
                </a:solidFill>
                <a:latin typeface="Gill Sans SemiBold"/>
                <a:cs typeface="Gill Sans SemiBold"/>
              </a:rPr>
            </a:br>
            <a:r>
              <a:rPr lang="en-US" sz="2400" b="0" dirty="0">
                <a:solidFill>
                  <a:schemeClr val="bg1"/>
                </a:solidFill>
                <a:latin typeface="Gill Sans SemiBold"/>
                <a:cs typeface="Gill Sans SemiBold"/>
              </a:rPr>
              <a:t>3</a:t>
            </a:r>
            <a:r>
              <a:rPr lang="en-US" sz="2400" b="0" baseline="30000" dirty="0">
                <a:solidFill>
                  <a:schemeClr val="bg1"/>
                </a:solidFill>
                <a:latin typeface="Gill Sans SemiBold"/>
                <a:cs typeface="Gill Sans SemiBold"/>
              </a:rPr>
              <a:t>rd</a:t>
            </a:r>
            <a:r>
              <a:rPr lang="en-US" sz="2400" b="0" dirty="0">
                <a:solidFill>
                  <a:schemeClr val="bg1"/>
                </a:solidFill>
                <a:latin typeface="Gill Sans SemiBold"/>
                <a:cs typeface="Gill Sans SemiBold"/>
              </a:rPr>
              <a:t> </a:t>
            </a:r>
            <a:r>
              <a:rPr lang="en-US" sz="2400" b="0" dirty="0" err="1">
                <a:solidFill>
                  <a:schemeClr val="bg1"/>
                </a:solidFill>
                <a:latin typeface="Gill Sans SemiBold"/>
                <a:cs typeface="Gill Sans SemiBold"/>
              </a:rPr>
              <a:t>december</a:t>
            </a:r>
            <a:r>
              <a:rPr lang="en-US" sz="2400" b="0" dirty="0">
                <a:solidFill>
                  <a:schemeClr val="bg1"/>
                </a:solidFill>
                <a:latin typeface="Gill Sans SemiBold"/>
                <a:cs typeface="Gill Sans SemiBold"/>
              </a:rPr>
              <a:t> 2018, </a:t>
            </a:r>
            <a:r>
              <a:rPr lang="en-US" sz="2400" b="0" dirty="0" err="1">
                <a:solidFill>
                  <a:schemeClr val="bg1"/>
                </a:solidFill>
                <a:latin typeface="Gill Sans SemiBold"/>
                <a:cs typeface="Gill Sans SemiBold"/>
              </a:rPr>
              <a:t>brussels</a:t>
            </a:r>
            <a:r>
              <a:rPr lang="en-US" sz="2400" b="0" dirty="0">
                <a:solidFill>
                  <a:schemeClr val="bg1"/>
                </a:solidFill>
                <a:latin typeface="Gill Sans SemiBold"/>
                <a:cs typeface="Gill Sans SemiBold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9" y="285752"/>
            <a:ext cx="1560061" cy="156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0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21580"/>
            <a:ext cx="7291387" cy="818173"/>
          </a:xfrm>
        </p:spPr>
        <p:txBody>
          <a:bodyPr/>
          <a:lstStyle/>
          <a:p>
            <a:r>
              <a:rPr lang="fr-CH" dirty="0"/>
              <a:t>The positive impact initiative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0125" y="1212760"/>
            <a:ext cx="2223903" cy="4080703"/>
          </a:xfrm>
        </p:spPr>
        <p:txBody>
          <a:bodyPr/>
          <a:lstStyle/>
          <a:p>
            <a:pPr marL="0" indent="0">
              <a:buNone/>
            </a:pPr>
            <a:r>
              <a:rPr lang="fr-CH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WHO</a:t>
            </a:r>
          </a:p>
          <a:p>
            <a:pPr marL="0" indent="0">
              <a:buNone/>
            </a:pPr>
            <a:r>
              <a:rPr lang="fr-CH" dirty="0">
                <a:solidFill>
                  <a:srgbClr val="437CC3"/>
                </a:solidFill>
              </a:rPr>
              <a:t>Banks &amp; </a:t>
            </a:r>
            <a:r>
              <a:rPr lang="fr-CH" dirty="0" err="1">
                <a:solidFill>
                  <a:srgbClr val="437CC3"/>
                </a:solidFill>
              </a:rPr>
              <a:t>Investors</a:t>
            </a:r>
            <a:endParaRPr lang="fr-CH" dirty="0">
              <a:solidFill>
                <a:srgbClr val="437CC3"/>
              </a:solidFill>
            </a:endParaRPr>
          </a:p>
          <a:p>
            <a:pPr marL="0" indent="0">
              <a:buNone/>
            </a:pPr>
            <a:endParaRPr lang="fr-CH" dirty="0">
              <a:solidFill>
                <a:srgbClr val="437CC3"/>
              </a:solidFill>
            </a:endParaRPr>
          </a:p>
          <a:p>
            <a:pPr marL="0" indent="0">
              <a:buNone/>
            </a:pPr>
            <a:endParaRPr lang="fr-CH" dirty="0">
              <a:solidFill>
                <a:srgbClr val="437CC3"/>
              </a:solidFill>
            </a:endParaRPr>
          </a:p>
          <a:p>
            <a:pPr marL="0" indent="0">
              <a:buNone/>
            </a:pPr>
            <a:endParaRPr lang="fr-CH" dirty="0">
              <a:solidFill>
                <a:srgbClr val="437CC3"/>
              </a:solidFill>
            </a:endParaRPr>
          </a:p>
          <a:p>
            <a:pPr marL="0" indent="0">
              <a:buNone/>
            </a:pPr>
            <a:endParaRPr lang="fr-CH" dirty="0">
              <a:solidFill>
                <a:srgbClr val="437CC3"/>
              </a:solidFill>
            </a:endParaRPr>
          </a:p>
          <a:p>
            <a:pPr marL="0" indent="0">
              <a:buNone/>
            </a:pPr>
            <a:endParaRPr lang="fr-CH" dirty="0">
              <a:solidFill>
                <a:srgbClr val="437CC3"/>
              </a:solidFill>
            </a:endParaRPr>
          </a:p>
          <a:p>
            <a:pPr marL="0" indent="0">
              <a:buNone/>
            </a:pPr>
            <a:r>
              <a:rPr lang="fr-CH" dirty="0">
                <a:solidFill>
                  <a:srgbClr val="437CC3"/>
                </a:solidFill>
              </a:rPr>
              <a:t>But </a:t>
            </a:r>
            <a:r>
              <a:rPr lang="fr-CH" dirty="0" err="1">
                <a:solidFill>
                  <a:srgbClr val="437CC3"/>
                </a:solidFill>
              </a:rPr>
              <a:t>also</a:t>
            </a:r>
            <a:r>
              <a:rPr lang="fr-CH" dirty="0">
                <a:solidFill>
                  <a:srgbClr val="437CC3"/>
                </a:solidFill>
              </a:rPr>
              <a:t> </a:t>
            </a:r>
            <a:r>
              <a:rPr lang="fr-CH" dirty="0" err="1">
                <a:solidFill>
                  <a:srgbClr val="437CC3"/>
                </a:solidFill>
              </a:rPr>
              <a:t>corporate</a:t>
            </a:r>
            <a:r>
              <a:rPr lang="fr-CH" dirty="0">
                <a:solidFill>
                  <a:srgbClr val="437CC3"/>
                </a:solidFill>
              </a:rPr>
              <a:t> &amp; public </a:t>
            </a:r>
            <a:r>
              <a:rPr lang="fr-CH" dirty="0" err="1">
                <a:solidFill>
                  <a:srgbClr val="437CC3"/>
                </a:solidFill>
              </a:rPr>
              <a:t>sector</a:t>
            </a:r>
            <a:r>
              <a:rPr lang="fr-CH" dirty="0">
                <a:solidFill>
                  <a:srgbClr val="437CC3"/>
                </a:solidFill>
              </a:rPr>
              <a:t>:</a:t>
            </a:r>
          </a:p>
          <a:p>
            <a:pPr marL="0" indent="0">
              <a:buNone/>
            </a:pPr>
            <a:endParaRPr lang="fr-CH" dirty="0">
              <a:solidFill>
                <a:srgbClr val="437CC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8148906-4C2C-48D5-8EFF-E86AF369791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124" y="2187841"/>
            <a:ext cx="1939838" cy="27389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2981238" y="1212213"/>
            <a:ext cx="4684144" cy="1045378"/>
          </a:xfrm>
          <a:prstGeom prst="rect">
            <a:avLst/>
          </a:prstGeom>
        </p:spPr>
        <p:txBody>
          <a:bodyPr vert="horz"/>
          <a:lstStyle>
            <a:lvl1pPr marL="285750" indent="-285750" algn="l" rtl="0" fontAlgn="base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Font typeface="Arial"/>
              <a:buChar char="•"/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  <a:ea typeface="+mn-ea"/>
                <a:cs typeface="Gill Sans"/>
              </a:defRPr>
            </a:lvl1pPr>
            <a:lvl2pPr marL="542925" indent="-180975" algn="l" rtl="0" fontAlgn="base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  <a:cs typeface="Gill Sans"/>
              </a:defRPr>
            </a:lvl2pPr>
            <a:lvl3pPr marL="901700" indent="-179388" algn="l" rtl="0" fontAlgn="base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  <a:cs typeface="Gill Sans"/>
              </a:defRPr>
            </a:lvl3pPr>
            <a:lvl4pPr marL="1262063" indent="-180975" algn="l" rtl="0" fontAlgn="base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  <a:cs typeface="Gill Sans"/>
              </a:defRPr>
            </a:lvl4pPr>
            <a:lvl5pPr marL="1622425" indent="-180975" algn="l" rtl="0" fontAlgn="base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  <a:cs typeface="Gill Sans"/>
              </a:defRPr>
            </a:lvl5pPr>
            <a:lvl6pPr marL="2079625" indent="-180975" algn="l" rtl="0" fontAlgn="base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536825" indent="-180975" algn="l" rtl="0" fontAlgn="base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2994025" indent="-180975" algn="l" rtl="0" fontAlgn="base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451225" indent="-180975" algn="l" rtl="0" fontAlgn="base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None/>
            </a:pPr>
            <a:r>
              <a:rPr lang="fr-CH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</a:t>
            </a:r>
          </a:p>
          <a:p>
            <a:pPr marL="0" indent="0" defTabSz="914400">
              <a:buFont typeface="Arial"/>
              <a:buNone/>
            </a:pPr>
            <a:r>
              <a:rPr lang="fr-CH" kern="0" dirty="0">
                <a:solidFill>
                  <a:srgbClr val="538CD0"/>
                </a:solidFill>
              </a:rPr>
              <a:t>A business </a:t>
            </a:r>
            <a:r>
              <a:rPr lang="fr-CH" kern="0" dirty="0" err="1">
                <a:solidFill>
                  <a:srgbClr val="538CD0"/>
                </a:solidFill>
              </a:rPr>
              <a:t>approach</a:t>
            </a:r>
            <a:r>
              <a:rPr lang="fr-CH" kern="0" dirty="0">
                <a:solidFill>
                  <a:srgbClr val="538CD0"/>
                </a:solidFill>
              </a:rPr>
              <a:t> to </a:t>
            </a:r>
            <a:r>
              <a:rPr lang="fr-CH" kern="0" dirty="0" err="1">
                <a:solidFill>
                  <a:srgbClr val="538CD0"/>
                </a:solidFill>
              </a:rPr>
              <a:t>financing</a:t>
            </a:r>
            <a:r>
              <a:rPr lang="fr-CH" kern="0" dirty="0">
                <a:solidFill>
                  <a:srgbClr val="538CD0"/>
                </a:solidFill>
              </a:rPr>
              <a:t> the </a:t>
            </a:r>
            <a:r>
              <a:rPr lang="fr-CH" kern="0" dirty="0" err="1">
                <a:solidFill>
                  <a:srgbClr val="538CD0"/>
                </a:solidFill>
              </a:rPr>
              <a:t>SDGs</a:t>
            </a:r>
            <a:endParaRPr lang="fr-CH" kern="0" dirty="0">
              <a:solidFill>
                <a:srgbClr val="538CD0"/>
              </a:solidFill>
            </a:endParaRPr>
          </a:p>
          <a:p>
            <a:pPr marL="0" indent="0" defTabSz="914400">
              <a:buFont typeface="Arial"/>
              <a:buNone/>
            </a:pPr>
            <a:endParaRPr lang="fr-CH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2096" y="4699366"/>
            <a:ext cx="1107181" cy="1188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0235" t="23177" r="11529" b="26235"/>
          <a:stretch/>
        </p:blipFill>
        <p:spPr>
          <a:xfrm>
            <a:off x="307015" y="5066354"/>
            <a:ext cx="1163061" cy="37602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 bwMode="auto">
          <a:xfrm>
            <a:off x="2740124" y="1134207"/>
            <a:ext cx="0" cy="522690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2062" y="2537224"/>
            <a:ext cx="1279192" cy="6395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248" y="2342419"/>
            <a:ext cx="1144909" cy="2327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451" y="2724073"/>
            <a:ext cx="898692" cy="39348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81238" y="2265847"/>
            <a:ext cx="247103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</a:rPr>
              <a:t>The SDG financing gap is symptomatic of a business model gap. Impacts can be used as a starting point for business models and generate revenues. This can reduce costs, address certain risk issues and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</a:rPr>
              <a:t>catalyse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</a:rPr>
              <a:t> private sector solutions.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67126" y="5113888"/>
            <a:ext cx="4941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</a:rPr>
              <a:t>The financial sector needs to embrace holistic impact analysis.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7322" y="3277154"/>
            <a:ext cx="1013188" cy="2521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593" y="3291274"/>
            <a:ext cx="909211" cy="3394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288" y="5806389"/>
            <a:ext cx="1276190" cy="7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09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26" y="2558890"/>
            <a:ext cx="2221490" cy="22130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429099"/>
            <a:ext cx="7399263" cy="561502"/>
          </a:xfrm>
          <a:prstGeom prst="rect">
            <a:avLst/>
          </a:prstGeom>
        </p:spPr>
        <p:txBody>
          <a:bodyPr/>
          <a:lstStyle/>
          <a:p>
            <a:r>
              <a:rPr lang="fr-CH" sz="2400" dirty="0" err="1"/>
              <a:t>Towards</a:t>
            </a:r>
            <a:r>
              <a:rPr lang="fr-CH" sz="2400" dirty="0"/>
              <a:t> impact-</a:t>
            </a:r>
            <a:r>
              <a:rPr lang="fr-CH" sz="2400" dirty="0" err="1"/>
              <a:t>based</a:t>
            </a:r>
            <a:r>
              <a:rPr lang="fr-CH" sz="2400" dirty="0"/>
              <a:t> business </a:t>
            </a:r>
            <a:r>
              <a:rPr lang="fr-CH" sz="2400" dirty="0" err="1"/>
              <a:t>models</a:t>
            </a:r>
            <a:br>
              <a:rPr lang="fr-CH" sz="2400" dirty="0"/>
            </a:br>
            <a:br>
              <a:rPr lang="fr-CH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8148906-4C2C-48D5-8EFF-E86AF369791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299641" y="1363625"/>
            <a:ext cx="2291159" cy="1086852"/>
          </a:xfrm>
          <a:prstGeom prst="rect">
            <a:avLst/>
          </a:prstGeom>
        </p:spPr>
        <p:txBody>
          <a:bodyPr/>
          <a:lstStyle>
            <a:lvl1pPr marL="182563" indent="-182563" algn="l" rtl="0" fontAlgn="base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1pPr>
            <a:lvl2pPr marL="542925" indent="-180975" algn="l" rtl="0" fontAlgn="base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>
                <a:solidFill>
                  <a:schemeClr val="tx1"/>
                </a:solidFill>
                <a:latin typeface="Gill Sans"/>
                <a:cs typeface="Gill Sans"/>
              </a:defRPr>
            </a:lvl2pPr>
            <a:lvl3pPr marL="901700" indent="-179388" algn="l" rtl="0" fontAlgn="base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>
                <a:solidFill>
                  <a:schemeClr val="tx1"/>
                </a:solidFill>
                <a:latin typeface="Gill Sans"/>
                <a:cs typeface="Gill Sans"/>
              </a:defRPr>
            </a:lvl3pPr>
            <a:lvl4pPr marL="1262063" indent="-180975" algn="l" rtl="0" fontAlgn="base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>
                <a:solidFill>
                  <a:schemeClr val="tx1"/>
                </a:solidFill>
                <a:latin typeface="Gill Sans"/>
                <a:cs typeface="Gill Sans"/>
              </a:defRPr>
            </a:lvl4pPr>
            <a:lvl5pPr marL="1622425" indent="-180975" algn="l" rtl="0" fontAlgn="base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>
                <a:solidFill>
                  <a:schemeClr val="tx1"/>
                </a:solidFill>
                <a:latin typeface="Gill Sans"/>
                <a:cs typeface="Gill Sans"/>
              </a:defRPr>
            </a:lvl5pPr>
            <a:lvl6pPr marL="2079625" indent="-180975" algn="l" rtl="0" fontAlgn="base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536825" indent="-180975" algn="l" rtl="0" fontAlgn="base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2994025" indent="-180975" algn="l" rtl="0" fontAlgn="base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451225" indent="-180975" algn="l" rtl="0" fontAlgn="base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fr-CH" dirty="0"/>
          </a:p>
        </p:txBody>
      </p:sp>
      <p:sp>
        <p:nvSpPr>
          <p:cNvPr id="5" name="TextBox 4"/>
          <p:cNvSpPr txBox="1"/>
          <p:nvPr/>
        </p:nvSpPr>
        <p:spPr>
          <a:xfrm>
            <a:off x="239912" y="1157033"/>
            <a:ext cx="2161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CH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Calibri" panose="020F0502020204030204" pitchFamily="34" charset="0"/>
              </a:rPr>
              <a:t>Traditional</a:t>
            </a:r>
            <a:r>
              <a:rPr lang="fr-CH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Calibri" panose="020F0502020204030204" pitchFamily="34" charset="0"/>
              </a:rPr>
              <a:t> </a:t>
            </a:r>
            <a:r>
              <a:rPr lang="fr-CH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Calibri" panose="020F0502020204030204" pitchFamily="34" charset="0"/>
              </a:rPr>
              <a:t>lampost</a:t>
            </a:r>
            <a:r>
              <a:rPr lang="fr-CH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Calibri" panose="020F0502020204030204" pitchFamily="34" charset="0"/>
              </a:rPr>
              <a:t>, </a:t>
            </a:r>
            <a:r>
              <a:rPr lang="fr-CH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Calibri" panose="020F0502020204030204" pitchFamily="34" charset="0"/>
              </a:rPr>
              <a:t>traditional</a:t>
            </a:r>
            <a:r>
              <a:rPr lang="fr-CH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Calibri" panose="020F0502020204030204" pitchFamily="34" charset="0"/>
              </a:rPr>
              <a:t> business model, public </a:t>
            </a:r>
            <a:r>
              <a:rPr lang="fr-CH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Calibri" panose="020F0502020204030204" pitchFamily="34" charset="0"/>
              </a:rPr>
              <a:t>financing</a:t>
            </a:r>
            <a:endParaRPr lang="fr-CH" sz="1600" dirty="0">
              <a:solidFill>
                <a:schemeClr val="tx1">
                  <a:lumMod val="65000"/>
                  <a:lumOff val="35000"/>
                </a:schemeClr>
              </a:solidFill>
              <a:latin typeface="Gill Sans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777" y="2480472"/>
            <a:ext cx="21615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sz="1600" dirty="0">
              <a:solidFill>
                <a:schemeClr val="tx1">
                  <a:lumMod val="65000"/>
                  <a:lumOff val="35000"/>
                </a:schemeClr>
              </a:solidFill>
              <a:latin typeface="Gill Sans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fr-CH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Calibri" panose="020F0502020204030204" pitchFamily="34" charset="0"/>
              </a:rPr>
              <a:t>Multi-</a:t>
            </a:r>
            <a:r>
              <a:rPr lang="fr-CH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Calibri" panose="020F0502020204030204" pitchFamily="34" charset="0"/>
              </a:rPr>
              <a:t>functional</a:t>
            </a:r>
            <a:r>
              <a:rPr lang="fr-CH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Calibri" panose="020F0502020204030204" pitchFamily="34" charset="0"/>
              </a:rPr>
              <a:t> </a:t>
            </a:r>
            <a:r>
              <a:rPr lang="fr-CH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Calibri" panose="020F0502020204030204" pitchFamily="34" charset="0"/>
              </a:rPr>
              <a:t>lamp</a:t>
            </a:r>
            <a:r>
              <a:rPr lang="fr-CH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Calibri" panose="020F0502020204030204" pitchFamily="34" charset="0"/>
              </a:rPr>
              <a:t>-post, </a:t>
            </a:r>
            <a:r>
              <a:rPr lang="fr-CH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Calibri" panose="020F0502020204030204" pitchFamily="34" charset="0"/>
              </a:rPr>
              <a:t>traditional</a:t>
            </a:r>
            <a:r>
              <a:rPr lang="fr-CH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Calibri" panose="020F0502020204030204" pitchFamily="34" charset="0"/>
              </a:rPr>
              <a:t> business model, public finance </a:t>
            </a:r>
            <a:r>
              <a:rPr lang="fr-CH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Calibri" panose="020F0502020204030204" pitchFamily="34" charset="0"/>
              </a:rPr>
              <a:t>with</a:t>
            </a:r>
            <a:r>
              <a:rPr lang="fr-CH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Calibri" panose="020F0502020204030204" pitchFamily="34" charset="0"/>
              </a:rPr>
              <a:t> </a:t>
            </a:r>
            <a:r>
              <a:rPr lang="fr-CH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Calibri" panose="020F0502020204030204" pitchFamily="34" charset="0"/>
              </a:rPr>
              <a:t>savings</a:t>
            </a:r>
            <a:r>
              <a:rPr lang="fr-CH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Calibri" panose="020F0502020204030204" pitchFamily="34" charset="0"/>
              </a:rPr>
              <a:t> (</a:t>
            </a:r>
            <a:r>
              <a:rPr lang="fr-CH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Calibri" panose="020F0502020204030204" pitchFamily="34" charset="0"/>
              </a:rPr>
              <a:t>improved</a:t>
            </a:r>
            <a:r>
              <a:rPr lang="fr-CH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Calibri" panose="020F0502020204030204" pitchFamily="34" charset="0"/>
              </a:rPr>
              <a:t> </a:t>
            </a:r>
            <a:r>
              <a:rPr lang="fr-CH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Calibri" panose="020F0502020204030204" pitchFamily="34" charset="0"/>
              </a:rPr>
              <a:t>cost</a:t>
            </a:r>
            <a:r>
              <a:rPr lang="fr-CH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Calibri" panose="020F0502020204030204" pitchFamily="34" charset="0"/>
              </a:rPr>
              <a:t>-impact ratio)</a:t>
            </a:r>
          </a:p>
          <a:p>
            <a:endParaRPr lang="fr-CH" sz="1600" dirty="0">
              <a:solidFill>
                <a:schemeClr val="tx1">
                  <a:lumMod val="65000"/>
                  <a:lumOff val="35000"/>
                </a:schemeClr>
              </a:solidFill>
              <a:latin typeface="Gill Sans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185" y="1224187"/>
            <a:ext cx="5187507" cy="49307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9506" y="4791452"/>
            <a:ext cx="2161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sz="1600" dirty="0">
              <a:solidFill>
                <a:schemeClr val="tx1">
                  <a:lumMod val="65000"/>
                  <a:lumOff val="35000"/>
                </a:schemeClr>
              </a:solidFill>
              <a:latin typeface="Gill Sans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fr-CH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Calibri" panose="020F0502020204030204" pitchFamily="34" charset="0"/>
              </a:rPr>
              <a:t>Multi-</a:t>
            </a:r>
            <a:r>
              <a:rPr lang="fr-CH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Calibri" panose="020F0502020204030204" pitchFamily="34" charset="0"/>
              </a:rPr>
              <a:t>functional</a:t>
            </a:r>
            <a:r>
              <a:rPr lang="fr-CH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Calibri" panose="020F0502020204030204" pitchFamily="34" charset="0"/>
              </a:rPr>
              <a:t> </a:t>
            </a:r>
            <a:r>
              <a:rPr lang="fr-CH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Calibri" panose="020F0502020204030204" pitchFamily="34" charset="0"/>
              </a:rPr>
              <a:t>lampost</a:t>
            </a:r>
            <a:r>
              <a:rPr lang="fr-CH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Calibri" panose="020F0502020204030204" pitchFamily="34" charset="0"/>
              </a:rPr>
              <a:t>, impact-</a:t>
            </a:r>
            <a:r>
              <a:rPr lang="fr-CH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Calibri" panose="020F0502020204030204" pitchFamily="34" charset="0"/>
              </a:rPr>
              <a:t>based</a:t>
            </a:r>
            <a:r>
              <a:rPr lang="fr-CH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Calibri" panose="020F0502020204030204" pitchFamily="34" charset="0"/>
              </a:rPr>
              <a:t> business model, </a:t>
            </a:r>
            <a:r>
              <a:rPr lang="fr-CH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Calibri" panose="020F0502020204030204" pitchFamily="34" charset="0"/>
              </a:rPr>
              <a:t>private</a:t>
            </a:r>
            <a:r>
              <a:rPr lang="fr-CH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Calibri" panose="020F0502020204030204" pitchFamily="34" charset="0"/>
              </a:rPr>
              <a:t> finance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40036" y="3477225"/>
            <a:ext cx="459051" cy="4590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53858" y="3944069"/>
            <a:ext cx="382013" cy="38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6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99" y="339635"/>
            <a:ext cx="7291387" cy="59384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Offering</a:t>
            </a:r>
            <a:br>
              <a:rPr lang="en-US" dirty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1648" y="933477"/>
            <a:ext cx="2929963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37CC3"/>
                </a:solidFill>
                <a:latin typeface="Gill Sans"/>
                <a:ea typeface="Calibri" panose="020F0502020204030204" pitchFamily="34" charset="0"/>
                <a:cs typeface="Calibri" panose="020F0502020204030204" pitchFamily="34" charset="0"/>
              </a:rPr>
              <a:t>Supply Side:</a:t>
            </a:r>
          </a:p>
          <a:p>
            <a:r>
              <a:rPr lang="en-US" b="1" dirty="0">
                <a:solidFill>
                  <a:srgbClr val="437CC3"/>
                </a:solidFill>
                <a:latin typeface="Gill Sans"/>
                <a:ea typeface="Calibri" panose="020F0502020204030204" pitchFamily="34" charset="0"/>
                <a:cs typeface="Calibri" panose="020F0502020204030204" pitchFamily="34" charset="0"/>
              </a:rPr>
              <a:t>The Principles for Positive Impact Finance</a:t>
            </a:r>
          </a:p>
          <a:p>
            <a:endParaRPr lang="fr-CH" sz="1500" i="1" dirty="0">
              <a:solidFill>
                <a:schemeClr val="tx1">
                  <a:lumMod val="65000"/>
                  <a:lumOff val="35000"/>
                </a:schemeClr>
              </a:solidFill>
              <a:latin typeface="Gill Sans"/>
              <a:cs typeface="Calibri" panose="020F0502020204030204" pitchFamily="34" charset="0"/>
            </a:endParaRPr>
          </a:p>
          <a:p>
            <a:r>
              <a:rPr lang="fr-CH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Calibri" panose="020F0502020204030204" pitchFamily="34" charset="0"/>
              </a:rPr>
              <a:t>«</a:t>
            </a:r>
            <a:r>
              <a:rPr lang="en-US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Calibri" panose="020F0502020204030204" pitchFamily="34" charset="0"/>
              </a:rPr>
              <a:t>Positive Impact Finance is that which serves to finance Positive Impact Business. It is that which serves to deliver a positive contribution to one or more of the three pillars of sustainable development, once any potential negative impacts to any of the pillars have been duly identified and mitigated.</a:t>
            </a:r>
            <a:r>
              <a:rPr lang="fr-CH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Calibri" panose="020F0502020204030204" pitchFamily="34" charset="0"/>
              </a:rPr>
              <a:t>»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Gill Sans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rgbClr val="437CC3"/>
              </a:solidFill>
              <a:latin typeface="Gill Sans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945" y="933478"/>
            <a:ext cx="4542851" cy="3111542"/>
          </a:xfrm>
          <a:prstGeom prst="rect">
            <a:avLst/>
          </a:prstGeom>
          <a:ln w="38100" cap="sq">
            <a:solidFill>
              <a:srgbClr val="538CD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2464736" y="4916429"/>
            <a:ext cx="2902958" cy="1521923"/>
            <a:chOff x="338648" y="4145819"/>
            <a:chExt cx="4093870" cy="213823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43181">
              <a:off x="3277006" y="4617684"/>
              <a:ext cx="1155512" cy="163673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333067">
              <a:off x="338648" y="4704478"/>
              <a:ext cx="1226354" cy="1579572"/>
            </a:xfrm>
            <a:prstGeom prst="rect">
              <a:avLst/>
            </a:prstGeom>
            <a:effectLst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578606">
              <a:off x="933481" y="4297714"/>
              <a:ext cx="1286003" cy="1659268"/>
            </a:xfrm>
            <a:prstGeom prst="rect">
              <a:avLst/>
            </a:prstGeom>
            <a:effectLst/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71845">
              <a:off x="2448058" y="4269243"/>
              <a:ext cx="1296501" cy="1665429"/>
            </a:xfrm>
            <a:prstGeom prst="rect">
              <a:avLst/>
            </a:prstGeom>
            <a:effectLst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08444" y="4145819"/>
              <a:ext cx="1339625" cy="1720395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362308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901" y="1801669"/>
            <a:ext cx="4831785" cy="4795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99" y="339635"/>
            <a:ext cx="7291387" cy="59384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Offering</a:t>
            </a:r>
            <a:br>
              <a:rPr lang="en-US" dirty="0"/>
            </a:b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77299" y="1075534"/>
            <a:ext cx="4070630" cy="116955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37CC3"/>
                </a:solidFill>
                <a:latin typeface="Gill Sans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Demand Side:</a:t>
            </a:r>
          </a:p>
          <a:p>
            <a:r>
              <a:rPr lang="en-US" b="1" dirty="0">
                <a:solidFill>
                  <a:srgbClr val="437CC3"/>
                </a:solidFill>
                <a:latin typeface="Gill Sans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Impact-based business models and </a:t>
            </a:r>
            <a:r>
              <a:rPr lang="en-US" b="1" dirty="0" err="1">
                <a:solidFill>
                  <a:srgbClr val="437CC3"/>
                </a:solidFill>
                <a:latin typeface="Gill Sans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programmes</a:t>
            </a:r>
            <a:endParaRPr lang="en-US" b="1" dirty="0">
              <a:solidFill>
                <a:srgbClr val="437CC3"/>
              </a:solidFill>
              <a:latin typeface="Gill Sans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Gill Sans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7299" y="2143569"/>
            <a:ext cx="2459602" cy="213904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Gill Sans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285750" indent="-285750">
              <a:spcAft>
                <a:spcPts val="600"/>
              </a:spcAft>
              <a:buSzPct val="68000"/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Engagement with corporates and government authorities at the local level</a:t>
            </a:r>
          </a:p>
          <a:p>
            <a:pPr marL="285750" indent="-285750">
              <a:buSzPct val="68000"/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Members pilot in Morocco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Gill Sans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070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SYNERGIEs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287" y="1126093"/>
            <a:ext cx="7291387" cy="3816350"/>
          </a:xfrm>
        </p:spPr>
        <p:txBody>
          <a:bodyPr/>
          <a:lstStyle/>
          <a:p>
            <a:pPr marL="0" indent="0">
              <a:buNone/>
            </a:pPr>
            <a:r>
              <a:rPr lang="fr-CH" b="1" dirty="0" err="1"/>
              <a:t>Promoting</a:t>
            </a:r>
            <a:r>
              <a:rPr lang="fr-CH" b="1" dirty="0"/>
              <a:t> </a:t>
            </a:r>
            <a:r>
              <a:rPr lang="fr-CH" b="1" dirty="0" err="1"/>
              <a:t>sustainable</a:t>
            </a:r>
            <a:r>
              <a:rPr lang="fr-CH" b="1" dirty="0"/>
              <a:t> </a:t>
            </a:r>
            <a:r>
              <a:rPr lang="fr-CH" b="1" dirty="0" err="1"/>
              <a:t>financial</a:t>
            </a:r>
            <a:r>
              <a:rPr lang="fr-CH" b="1" dirty="0"/>
              <a:t> institutions</a:t>
            </a:r>
          </a:p>
          <a:p>
            <a:r>
              <a:rPr lang="fr-CH" sz="1600" dirty="0"/>
              <a:t>UNEP FI </a:t>
            </a:r>
            <a:r>
              <a:rPr lang="fr-CH" sz="1600" dirty="0" err="1"/>
              <a:t>membership</a:t>
            </a:r>
            <a:endParaRPr lang="fr-CH" sz="1600" dirty="0"/>
          </a:p>
          <a:p>
            <a:r>
              <a:rPr lang="fr-CH" sz="1600" dirty="0"/>
              <a:t>PI </a:t>
            </a:r>
            <a:r>
              <a:rPr lang="fr-CH" sz="1600" dirty="0" err="1"/>
              <a:t>reporting</a:t>
            </a:r>
            <a:r>
              <a:rPr lang="fr-CH" sz="1600" dirty="0"/>
              <a:t> and </a:t>
            </a:r>
            <a:r>
              <a:rPr lang="fr-CH" sz="1600" dirty="0" err="1"/>
              <a:t>products</a:t>
            </a:r>
            <a:endParaRPr lang="fr-CH" sz="1600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b="1" dirty="0" err="1"/>
              <a:t>Promoting</a:t>
            </a:r>
            <a:r>
              <a:rPr lang="fr-CH" b="1" dirty="0"/>
              <a:t> impact-</a:t>
            </a:r>
            <a:r>
              <a:rPr lang="fr-CH" b="1" dirty="0" err="1"/>
              <a:t>based</a:t>
            </a:r>
            <a:r>
              <a:rPr lang="fr-CH" b="1" dirty="0"/>
              <a:t> business and finance</a:t>
            </a:r>
          </a:p>
          <a:p>
            <a:r>
              <a:rPr lang="fr-CH" sz="1600" dirty="0" err="1"/>
              <a:t>Dissemination</a:t>
            </a:r>
            <a:r>
              <a:rPr lang="fr-CH" sz="1600" dirty="0"/>
              <a:t> of «</a:t>
            </a:r>
            <a:r>
              <a:rPr lang="fr-CH" sz="1600" dirty="0" err="1"/>
              <a:t>Rethinkning</a:t>
            </a:r>
            <a:r>
              <a:rPr lang="fr-CH" sz="1600" dirty="0"/>
              <a:t> Impact»</a:t>
            </a:r>
          </a:p>
          <a:p>
            <a:r>
              <a:rPr lang="fr-CH" sz="1600" dirty="0" err="1"/>
              <a:t>Replication</a:t>
            </a:r>
            <a:r>
              <a:rPr lang="fr-CH" sz="1600" dirty="0"/>
              <a:t> of </a:t>
            </a:r>
            <a:r>
              <a:rPr lang="fr-CH" sz="1600" dirty="0" err="1"/>
              <a:t>Moroccan</a:t>
            </a:r>
            <a:r>
              <a:rPr lang="fr-CH" sz="1600" dirty="0"/>
              <a:t> pilot</a:t>
            </a:r>
          </a:p>
          <a:p>
            <a:r>
              <a:rPr lang="fr-CH" sz="1600" dirty="0" err="1"/>
              <a:t>Research</a:t>
            </a:r>
            <a:r>
              <a:rPr lang="fr-CH" sz="1600" dirty="0"/>
              <a:t> on impact-</a:t>
            </a:r>
            <a:r>
              <a:rPr lang="fr-CH" sz="1600" dirty="0" err="1"/>
              <a:t>based</a:t>
            </a:r>
            <a:r>
              <a:rPr lang="fr-CH" sz="1600" dirty="0"/>
              <a:t> business </a:t>
            </a:r>
            <a:r>
              <a:rPr lang="fr-CH" sz="1600" dirty="0" err="1"/>
              <a:t>models</a:t>
            </a:r>
            <a:endParaRPr lang="fr-CH" sz="1600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b="1" dirty="0"/>
              <a:t>Impact </a:t>
            </a:r>
            <a:r>
              <a:rPr lang="fr-CH" b="1" dirty="0" err="1"/>
              <a:t>metrics</a:t>
            </a:r>
            <a:endParaRPr lang="fr-CH" b="1" dirty="0"/>
          </a:p>
          <a:p>
            <a:r>
              <a:rPr lang="fr-CH" sz="1600" dirty="0" err="1"/>
              <a:t>Translating</a:t>
            </a:r>
            <a:r>
              <a:rPr lang="fr-CH" sz="1600" dirty="0"/>
              <a:t> </a:t>
            </a:r>
            <a:r>
              <a:rPr lang="fr-CH" sz="1600" dirty="0" err="1"/>
              <a:t>macro-economic</a:t>
            </a:r>
            <a:r>
              <a:rPr lang="fr-CH" sz="1600" dirty="0"/>
              <a:t> goals </a:t>
            </a:r>
            <a:r>
              <a:rPr lang="fr-CH" sz="1600" dirty="0" err="1"/>
              <a:t>into</a:t>
            </a:r>
            <a:r>
              <a:rPr lang="fr-CH" sz="1600" dirty="0"/>
              <a:t> impacts </a:t>
            </a:r>
            <a:r>
              <a:rPr lang="fr-CH" sz="1600" dirty="0" err="1"/>
              <a:t>useable</a:t>
            </a:r>
            <a:r>
              <a:rPr lang="fr-CH" sz="1600" dirty="0"/>
              <a:t> by the </a:t>
            </a:r>
            <a:r>
              <a:rPr lang="fr-CH" sz="1600" dirty="0" err="1"/>
              <a:t>private</a:t>
            </a:r>
            <a:r>
              <a:rPr lang="fr-CH" sz="1600" dirty="0"/>
              <a:t> </a:t>
            </a:r>
            <a:r>
              <a:rPr lang="fr-CH" sz="1600" dirty="0" err="1"/>
              <a:t>sector</a:t>
            </a:r>
            <a:endParaRPr lang="fr-CH" sz="1600" dirty="0"/>
          </a:p>
          <a:p>
            <a:r>
              <a:rPr lang="fr-CH" sz="1600" dirty="0"/>
              <a:t>Setting </a:t>
            </a:r>
            <a:r>
              <a:rPr lang="fr-CH" sz="1600" dirty="0" err="1"/>
              <a:t>context-specific</a:t>
            </a:r>
            <a:r>
              <a:rPr lang="fr-CH" sz="1600" dirty="0"/>
              <a:t> </a:t>
            </a:r>
            <a:r>
              <a:rPr lang="fr-CH" sz="1600" dirty="0" err="1"/>
              <a:t>baselines</a:t>
            </a:r>
            <a:r>
              <a:rPr lang="fr-CH" sz="1600" dirty="0"/>
              <a:t> and </a:t>
            </a:r>
            <a:r>
              <a:rPr lang="fr-CH" sz="1600" dirty="0" err="1"/>
              <a:t>targets</a:t>
            </a:r>
            <a:endParaRPr lang="fr-CH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8148906-4C2C-48D5-8EFF-E86AF369791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381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k-c-om9jz8-dayne-topkin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856" y="1174531"/>
            <a:ext cx="6510767" cy="4222221"/>
          </a:xfrm>
          <a:prstGeom prst="rect">
            <a:avLst/>
          </a:prstGeom>
        </p:spPr>
      </p:pic>
      <p:sp>
        <p:nvSpPr>
          <p:cNvPr id="6" name="Rectangle 5">
            <a:extLst/>
          </p:cNvPr>
          <p:cNvSpPr/>
          <p:nvPr/>
        </p:nvSpPr>
        <p:spPr>
          <a:xfrm>
            <a:off x="903331" y="2593143"/>
            <a:ext cx="74963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positiveimpactnews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www.unepfi.org/positive-impact</a:t>
            </a:r>
          </a:p>
          <a:p>
            <a:pPr marL="457200"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positiveimpact@unepfi.org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7411"/>
      </p:ext>
    </p:extLst>
  </p:cSld>
  <p:clrMapOvr>
    <a:masterClrMapping/>
  </p:clrMapOvr>
</p:sld>
</file>

<file path=ppt/theme/theme1.xml><?xml version="1.0" encoding="utf-8"?>
<a:theme xmlns:a="http://schemas.openxmlformats.org/drawingml/2006/main" name="Daimler_Trucks_Master">
  <a:themeElements>
    <a:clrScheme name="Daimler_Trucks_Master 1">
      <a:dk1>
        <a:srgbClr val="000000"/>
      </a:dk1>
      <a:lt1>
        <a:srgbClr val="FFFFFF"/>
      </a:lt1>
      <a:dk2>
        <a:srgbClr val="263F6A"/>
      </a:dk2>
      <a:lt2>
        <a:srgbClr val="3F9AC9"/>
      </a:lt2>
      <a:accent1>
        <a:srgbClr val="D2D4D6"/>
      </a:accent1>
      <a:accent2>
        <a:srgbClr val="76787A"/>
      </a:accent2>
      <a:accent3>
        <a:srgbClr val="FFFFFF"/>
      </a:accent3>
      <a:accent4>
        <a:srgbClr val="000000"/>
      </a:accent4>
      <a:accent5>
        <a:srgbClr val="E5E6E8"/>
      </a:accent5>
      <a:accent6>
        <a:srgbClr val="6A6C6E"/>
      </a:accent6>
      <a:hlink>
        <a:srgbClr val="AFB2B4"/>
      </a:hlink>
      <a:folHlink>
        <a:srgbClr val="DFE0E2"/>
      </a:folHlink>
    </a:clrScheme>
    <a:fontScheme name="Daimler_Trucks_Master">
      <a:majorFont>
        <a:latin typeface="CorpoS"/>
        <a:ea typeface=""/>
        <a:cs typeface=""/>
      </a:majorFont>
      <a:minorFont>
        <a:latin typeface="Corp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rpo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rpoS" pitchFamily="2" charset="0"/>
          </a:defRPr>
        </a:defPPr>
      </a:lstStyle>
    </a:lnDef>
  </a:objectDefaults>
  <a:extraClrSchemeLst>
    <a:extraClrScheme>
      <a:clrScheme name="Daimler_Trucks_Master 1">
        <a:dk1>
          <a:srgbClr val="000000"/>
        </a:dk1>
        <a:lt1>
          <a:srgbClr val="FFFFFF"/>
        </a:lt1>
        <a:dk2>
          <a:srgbClr val="263F6A"/>
        </a:dk2>
        <a:lt2>
          <a:srgbClr val="3F9AC9"/>
        </a:lt2>
        <a:accent1>
          <a:srgbClr val="D2D4D6"/>
        </a:accent1>
        <a:accent2>
          <a:srgbClr val="76787A"/>
        </a:accent2>
        <a:accent3>
          <a:srgbClr val="FFFFFF"/>
        </a:accent3>
        <a:accent4>
          <a:srgbClr val="000000"/>
        </a:accent4>
        <a:accent5>
          <a:srgbClr val="E5E6E8"/>
        </a:accent5>
        <a:accent6>
          <a:srgbClr val="6A6C6E"/>
        </a:accent6>
        <a:hlink>
          <a:srgbClr val="AFB2B4"/>
        </a:hlink>
        <a:folHlink>
          <a:srgbClr val="DFE0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59053</TotalTime>
  <Words>372</Words>
  <Application>Microsoft Macintosh PowerPoint</Application>
  <PresentationFormat>Affichage à l'écran (4:3)</PresentationFormat>
  <Paragraphs>71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Calibri</vt:lpstr>
      <vt:lpstr>CorpoS</vt:lpstr>
      <vt:lpstr>Gill Sans</vt:lpstr>
      <vt:lpstr>Gill Sans SemiBold</vt:lpstr>
      <vt:lpstr>Wingdings</vt:lpstr>
      <vt:lpstr>Daimler_Trucks_Master</vt:lpstr>
      <vt:lpstr>Positive impact initiative rethinking impact to finance the sdgs  3rd december 2018, brussels </vt:lpstr>
      <vt:lpstr>The positive impact initiative</vt:lpstr>
      <vt:lpstr>Towards impact-based business models  </vt:lpstr>
      <vt:lpstr>Offering </vt:lpstr>
      <vt:lpstr>Offering </vt:lpstr>
      <vt:lpstr>Possible SYNERGIEs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Megan Billings</dc:creator>
  <cp:lastModifiedBy>Microsoft Office User</cp:lastModifiedBy>
  <cp:revision>1177</cp:revision>
  <cp:lastPrinted>2018-11-23T10:13:24Z</cp:lastPrinted>
  <dcterms:created xsi:type="dcterms:W3CDTF">2012-05-24T13:13:36Z</dcterms:created>
  <dcterms:modified xsi:type="dcterms:W3CDTF">2018-12-20T11:48:45Z</dcterms:modified>
</cp:coreProperties>
</file>