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3" r:id="rId2"/>
    <p:sldId id="376" r:id="rId3"/>
    <p:sldId id="281" r:id="rId4"/>
    <p:sldId id="384" r:id="rId5"/>
    <p:sldId id="279" r:id="rId6"/>
    <p:sldId id="473" r:id="rId7"/>
    <p:sldId id="383" r:id="rId8"/>
    <p:sldId id="390" r:id="rId9"/>
    <p:sldId id="469" r:id="rId10"/>
    <p:sldId id="466" r:id="rId11"/>
    <p:sldId id="470" r:id="rId12"/>
    <p:sldId id="471" r:id="rId13"/>
    <p:sldId id="472" r:id="rId14"/>
  </p:sldIdLst>
  <p:sldSz cx="12192000" cy="6858000"/>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521415D9-36F7-43E2-AB2F-B90AF26B5E84}">
      <p14:sectionLst xmlns:p14="http://schemas.microsoft.com/office/powerpoint/2010/main">
        <p14:section name="Default Section" id="{D4AE5344-5E6B-4053-9F1D-60E9848E9EC6}">
          <p14:sldIdLst>
            <p14:sldId id="263"/>
            <p14:sldId id="376"/>
            <p14:sldId id="281"/>
            <p14:sldId id="384"/>
            <p14:sldId id="279"/>
            <p14:sldId id="473"/>
            <p14:sldId id="383"/>
            <p14:sldId id="390"/>
            <p14:sldId id="469"/>
            <p14:sldId id="466"/>
            <p14:sldId id="470"/>
            <p14:sldId id="471"/>
            <p14:sldId id="472"/>
          </p14:sldIdLst>
        </p14:section>
      </p14:sectionLst>
    </p:ext>
    <p:ext uri="{EFAFB233-063F-42B5-8137-9DF3F51BA10A}">
      <p15:sldGuideLst xmlns:p15="http://schemas.microsoft.com/office/powerpoint/2012/main">
        <p15:guide id="1" orient="horz" pos="1570" userDrawn="1">
          <p15:clr>
            <a:srgbClr val="A4A3A4"/>
          </p15:clr>
        </p15:guide>
        <p15:guide id="2" pos="3659" userDrawn="1">
          <p15:clr>
            <a:srgbClr val="A4A3A4"/>
          </p15:clr>
        </p15:guide>
        <p15:guide id="4" orient="horz" pos="1525" userDrawn="1">
          <p15:clr>
            <a:srgbClr val="A4A3A4"/>
          </p15:clr>
        </p15:guide>
        <p15:guide id="5" orient="horz" pos="2432"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8BB"/>
    <a:srgbClr val="F1B43B"/>
    <a:srgbClr val="004494"/>
    <a:srgbClr val="88AC2E"/>
    <a:srgbClr val="F4823B"/>
    <a:srgbClr val="DCDDDF"/>
    <a:srgbClr val="A0BA63"/>
    <a:srgbClr val="0F5494"/>
    <a:srgbClr val="0D4DA1"/>
    <a:srgbClr val="E0E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79" autoAdjust="0"/>
    <p:restoredTop sz="90213" autoAdjust="0"/>
  </p:normalViewPr>
  <p:slideViewPr>
    <p:cSldViewPr>
      <p:cViewPr varScale="1">
        <p:scale>
          <a:sx n="117" d="100"/>
          <a:sy n="117" d="100"/>
        </p:scale>
        <p:origin x="1168" y="184"/>
      </p:cViewPr>
      <p:guideLst>
        <p:guide orient="horz" pos="1570"/>
        <p:guide pos="3659"/>
        <p:guide orient="horz" pos="1525"/>
        <p:guide orient="horz" pos="2432"/>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‹N°›</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2075" y="744538"/>
            <a:ext cx="6615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‹N°›</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2848428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13</a:t>
            </a:fld>
            <a:endParaRPr lang="en-GB"/>
          </a:p>
        </p:txBody>
      </p:sp>
    </p:spTree>
    <p:extLst>
      <p:ext uri="{BB962C8B-B14F-4D97-AF65-F5344CB8AC3E}">
        <p14:creationId xmlns:p14="http://schemas.microsoft.com/office/powerpoint/2010/main" val="4278102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221706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4</a:t>
            </a:fld>
            <a:endParaRPr lang="en-GB"/>
          </a:p>
        </p:txBody>
      </p:sp>
    </p:spTree>
    <p:extLst>
      <p:ext uri="{BB962C8B-B14F-4D97-AF65-F5344CB8AC3E}">
        <p14:creationId xmlns:p14="http://schemas.microsoft.com/office/powerpoint/2010/main" val="4202480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5</a:t>
            </a:fld>
            <a:endParaRPr lang="en-GB"/>
          </a:p>
        </p:txBody>
      </p:sp>
    </p:spTree>
    <p:extLst>
      <p:ext uri="{BB962C8B-B14F-4D97-AF65-F5344CB8AC3E}">
        <p14:creationId xmlns:p14="http://schemas.microsoft.com/office/powerpoint/2010/main" val="345549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6</a:t>
            </a:fld>
            <a:endParaRPr lang="en-GB"/>
          </a:p>
        </p:txBody>
      </p:sp>
    </p:spTree>
    <p:extLst>
      <p:ext uri="{BB962C8B-B14F-4D97-AF65-F5344CB8AC3E}">
        <p14:creationId xmlns:p14="http://schemas.microsoft.com/office/powerpoint/2010/main" val="144485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7</a:t>
            </a:fld>
            <a:endParaRPr lang="en-GB"/>
          </a:p>
        </p:txBody>
      </p:sp>
    </p:spTree>
    <p:extLst>
      <p:ext uri="{BB962C8B-B14F-4D97-AF65-F5344CB8AC3E}">
        <p14:creationId xmlns:p14="http://schemas.microsoft.com/office/powerpoint/2010/main" val="369787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2636688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3563020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2223488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7328" y="1556792"/>
            <a:ext cx="12192000" cy="5732462"/>
          </a:xfrm>
          <a:prstGeom prst="rect">
            <a:avLst/>
          </a:prstGeom>
          <a:solidFill>
            <a:srgbClr val="0D4DA1"/>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5231276" y="710778"/>
            <a:ext cx="1824103" cy="1100138"/>
          </a:xfrm>
          <a:prstGeom prst="rect">
            <a:avLst/>
          </a:prstGeom>
          <a:noFill/>
          <a:ln w="9525">
            <a:noFill/>
            <a:miter lim="800000"/>
            <a:headEnd/>
            <a:tailEnd/>
          </a:ln>
        </p:spPr>
      </p:pic>
      <p:sp>
        <p:nvSpPr>
          <p:cNvPr id="2" name="Title 1"/>
          <p:cNvSpPr>
            <a:spLocks noGrp="1"/>
          </p:cNvSpPr>
          <p:nvPr>
            <p:ph type="title" hasCustomPrompt="1"/>
          </p:nvPr>
        </p:nvSpPr>
        <p:spPr>
          <a:xfrm>
            <a:off x="5519936" y="1700808"/>
            <a:ext cx="6048672" cy="2016224"/>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623392" y="3933056"/>
            <a:ext cx="4992555"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r>
              <a:rPr lang="en-GB"/>
              <a:t>European Commission Technical Expert Group on Sustainable Finance</a:t>
            </a: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‹N°›</a:t>
            </a:fld>
            <a:endParaRPr lang="en-GB" dirty="0"/>
          </a:p>
        </p:txBody>
      </p:sp>
      <p:sp>
        <p:nvSpPr>
          <p:cNvPr id="6" name="Rechteck 5">
            <a:extLst>
              <a:ext uri="{FF2B5EF4-FFF2-40B4-BE49-F238E27FC236}">
                <a16:creationId xmlns:a16="http://schemas.microsoft.com/office/drawing/2014/main" id="{2E427BE0-0AD4-4CA7-83A9-1E42000498DF}"/>
              </a:ext>
            </a:extLst>
          </p:cNvPr>
          <p:cNvSpPr/>
          <p:nvPr userDrawn="1"/>
        </p:nvSpPr>
        <p:spPr>
          <a:xfrm>
            <a:off x="5593211" y="1774912"/>
            <a:ext cx="792088" cy="72008"/>
          </a:xfrm>
          <a:prstGeom prst="rect">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123950"/>
            <a:ext cx="2745317"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1" y="1123950"/>
            <a:ext cx="8039100" cy="48974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8769351" y="116632"/>
            <a:ext cx="28448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4165600" y="6337126"/>
            <a:ext cx="3860800" cy="476250"/>
          </a:xfrm>
        </p:spPr>
        <p:txBody>
          <a:bodyPr/>
          <a:lstStyle>
            <a:lvl1pPr>
              <a:defRPr/>
            </a:lvl1pPr>
          </a:lstStyle>
          <a:p>
            <a:pPr>
              <a:defRPr/>
            </a:pPr>
            <a:r>
              <a:rPr lang="en-GB"/>
              <a:t>European Commission Technical Expert Group on Sustainable Finance</a:t>
            </a:r>
            <a:endParaRPr lang="en-GB" dirty="0"/>
          </a:p>
        </p:txBody>
      </p:sp>
      <p:sp>
        <p:nvSpPr>
          <p:cNvPr id="7" name="Rectangle 6"/>
          <p:cNvSpPr>
            <a:spLocks noGrp="1" noChangeArrowheads="1"/>
          </p:cNvSpPr>
          <p:nvPr>
            <p:ph type="sldNum" sz="quarter" idx="12"/>
          </p:nvPr>
        </p:nvSpPr>
        <p:spPr>
          <a:xfrm>
            <a:off x="623392" y="6297439"/>
            <a:ext cx="2844800" cy="476250"/>
          </a:xfrm>
        </p:spPr>
        <p:txBody>
          <a:bodyPr/>
          <a:lstStyle>
            <a:lvl1pPr algn="l">
              <a:defRPr/>
            </a:lvl1pPr>
          </a:lstStyle>
          <a:p>
            <a:pPr>
              <a:defRPr/>
            </a:pPr>
            <a:fld id="{37EC8A20-BA03-4FF7-8742-03D8AD4CA4F4}" type="slidenum">
              <a:rPr lang="en-GB" smtClean="0"/>
              <a:pPr>
                <a:defRPr/>
              </a:pPr>
              <a:t>‹N°›</a:t>
            </a:fld>
            <a:endParaRPr lang="en-GB" dirty="0"/>
          </a:p>
        </p:txBody>
      </p:sp>
      <p:sp>
        <p:nvSpPr>
          <p:cNvPr id="9" name="Content Placeholder 2"/>
          <p:cNvSpPr>
            <a:spLocks noGrp="1"/>
          </p:cNvSpPr>
          <p:nvPr>
            <p:ph idx="1"/>
          </p:nvPr>
        </p:nvSpPr>
        <p:spPr>
          <a:xfrm>
            <a:off x="343050" y="1124744"/>
            <a:ext cx="11585598" cy="4801076"/>
          </a:xfrm>
        </p:spPr>
        <p:txBody>
          <a:bodyPr/>
          <a:lstStyle>
            <a:lvl1pPr marL="342900" indent="-342900">
              <a:buClr>
                <a:srgbClr val="0F5494"/>
              </a:buClr>
              <a:buFont typeface="Arial" pitchFamily="34" charset="0"/>
              <a:buChar char="•"/>
              <a:defRPr lang="en-US" sz="2800" b="1" i="0" dirty="0">
                <a:solidFill>
                  <a:srgbClr val="0D4DA1"/>
                </a:solidFill>
                <a:latin typeface="+mj-lt"/>
                <a:ea typeface="+mj-ea"/>
                <a:cs typeface="+mj-cs"/>
              </a:defRPr>
            </a:lvl1pPr>
            <a:lvl2pPr>
              <a:buClr>
                <a:srgbClr val="0F5494"/>
              </a:buClr>
              <a:defRPr>
                <a:solidFill>
                  <a:srgbClr val="0D4DA1"/>
                </a:solidFill>
              </a:defRPr>
            </a:lvl2pPr>
            <a:lvl3pPr>
              <a:defRPr>
                <a:solidFill>
                  <a:srgbClr val="0D4DA1"/>
                </a:solidFill>
              </a:defRPr>
            </a:lvl3pPr>
          </a:lstStyle>
          <a:p>
            <a:pPr lvl="0"/>
            <a:r>
              <a:rPr lang="en-US" dirty="0"/>
              <a:t>Edit Master text styles</a:t>
            </a:r>
          </a:p>
          <a:p>
            <a:pPr lvl="1"/>
            <a:r>
              <a:rPr lang="en-US" dirty="0"/>
              <a:t>Second level</a:t>
            </a:r>
          </a:p>
          <a:p>
            <a:pPr lvl="2"/>
            <a:r>
              <a:rPr lang="en-US" dirty="0"/>
              <a:t>Third level</a:t>
            </a:r>
          </a:p>
        </p:txBody>
      </p:sp>
      <p:sp>
        <p:nvSpPr>
          <p:cNvPr id="8" name="Rectangle 6">
            <a:extLst>
              <a:ext uri="{FF2B5EF4-FFF2-40B4-BE49-F238E27FC236}">
                <a16:creationId xmlns:a16="http://schemas.microsoft.com/office/drawing/2014/main" id="{8E8B3A9C-F447-4F51-A6C8-5531BDF59E5D}"/>
              </a:ext>
            </a:extLst>
          </p:cNvPr>
          <p:cNvSpPr txBox="1">
            <a:spLocks noChangeArrowheads="1"/>
          </p:cNvSpPr>
          <p:nvPr userDrawn="1"/>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GB"/>
            </a:defPPr>
            <a:lvl1pPr algn="r" rtl="0" fontAlgn="base">
              <a:spcBef>
                <a:spcPct val="0"/>
              </a:spcBef>
              <a:spcAft>
                <a:spcPct val="0"/>
              </a:spcAft>
              <a:defRPr sz="1400" b="0" kern="120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defRPr/>
            </a:pPr>
            <a:fld id="{84747253-C9BC-4251-8AE3-8910CE9253F2}" type="slidenum">
              <a:rPr lang="en-GB" smtClean="0"/>
              <a:pPr>
                <a:defRPr/>
              </a:pPr>
              <a:t>‹N°›</a:t>
            </a:fld>
            <a:endParaRPr lang="en-GB"/>
          </a:p>
        </p:txBody>
      </p:sp>
      <p:sp>
        <p:nvSpPr>
          <p:cNvPr id="10" name="Title 1">
            <a:extLst>
              <a:ext uri="{FF2B5EF4-FFF2-40B4-BE49-F238E27FC236}">
                <a16:creationId xmlns:a16="http://schemas.microsoft.com/office/drawing/2014/main" id="{01C17670-75F0-4B1C-8428-E601DBA47F7C}"/>
              </a:ext>
            </a:extLst>
          </p:cNvPr>
          <p:cNvSpPr>
            <a:spLocks noGrp="1"/>
          </p:cNvSpPr>
          <p:nvPr>
            <p:ph type="title"/>
          </p:nvPr>
        </p:nvSpPr>
        <p:spPr>
          <a:xfrm>
            <a:off x="335360" y="260648"/>
            <a:ext cx="11593288" cy="651639"/>
          </a:xfrm>
          <a:noFill/>
          <a:ln>
            <a:noFill/>
          </a:ln>
        </p:spPr>
        <p:txBody>
          <a:bodyPr/>
          <a:lstStyle>
            <a:lvl1pPr>
              <a:defRPr sz="2800">
                <a:solidFill>
                  <a:srgbClr val="0D4DA1"/>
                </a:solidFill>
              </a:defRPr>
            </a:lvl1pPr>
          </a:lstStyle>
          <a:p>
            <a:r>
              <a:rPr lang="en-US" dirty="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0" y="1113898"/>
            <a:ext cx="5384800" cy="4835381"/>
          </a:xfrm>
        </p:spPr>
        <p:txBody>
          <a:bodyPr/>
          <a:lstStyle>
            <a:lvl1pPr>
              <a:defRPr lang="en-US" sz="2800" b="1" dirty="0">
                <a:solidFill>
                  <a:srgbClr val="0D4DA1"/>
                </a:solidFill>
                <a:latin typeface="+mj-lt"/>
                <a:ea typeface="+mj-ea"/>
                <a:cs typeface="+mj-cs"/>
              </a:defRPr>
            </a:lvl1pPr>
            <a:lvl2pPr marL="457200" indent="0">
              <a:buNone/>
              <a:defRPr lang="en-US" sz="2800" b="1" dirty="0">
                <a:solidFill>
                  <a:srgbClr val="0D4DA1"/>
                </a:solidFill>
                <a:latin typeface="+mj-lt"/>
                <a:ea typeface="+mj-ea"/>
                <a:cs typeface="+mj-cs"/>
              </a:defRPr>
            </a:lvl2pPr>
            <a:lvl3pPr>
              <a:defRPr lang="en-US" sz="2800" b="1" dirty="0">
                <a:solidFill>
                  <a:srgbClr val="0D4DA1"/>
                </a:solidFill>
                <a:latin typeface="+mj-lt"/>
                <a:ea typeface="+mj-ea"/>
                <a:cs typeface="+mj-cs"/>
              </a:defRPr>
            </a:lvl3pPr>
            <a:lvl4pPr>
              <a:defRPr lang="en-US" sz="2800" b="1" dirty="0">
                <a:solidFill>
                  <a:srgbClr val="0D4DA1"/>
                </a:solidFill>
                <a:latin typeface="+mj-lt"/>
                <a:ea typeface="+mj-ea"/>
                <a:cs typeface="+mj-cs"/>
              </a:defRPr>
            </a:lvl4pPr>
            <a:lvl5pPr>
              <a:defRPr lang="en-GB" sz="2800" b="1" dirty="0">
                <a:solidFill>
                  <a:srgbClr val="0D4DA1"/>
                </a:solidFill>
                <a:latin typeface="+mj-lt"/>
                <a:ea typeface="+mj-ea"/>
                <a:cs typeface="+mj-cs"/>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951984" y="1113899"/>
            <a:ext cx="5384800" cy="4835380"/>
          </a:xfrm>
        </p:spPr>
        <p:txBody>
          <a:bodyPr/>
          <a:lstStyle>
            <a:lvl1pPr indent="-228600" algn="l" rtl="0" eaLnBrk="1" fontAlgn="base" hangingPunct="1">
              <a:spcBef>
                <a:spcPct val="20000"/>
              </a:spcBef>
              <a:spcAft>
                <a:spcPct val="0"/>
              </a:spcAft>
              <a:defRPr lang="en-US" sz="2800" b="1" dirty="0">
                <a:solidFill>
                  <a:srgbClr val="0D4DA1"/>
                </a:solidFill>
                <a:latin typeface="+mj-lt"/>
                <a:ea typeface="+mj-ea"/>
                <a:cs typeface="+mj-cs"/>
              </a:defRPr>
            </a:lvl1pPr>
            <a:lvl2pPr marL="514350" indent="0" algn="l" rtl="0" eaLnBrk="1" fontAlgn="base" hangingPunct="1">
              <a:spcBef>
                <a:spcPct val="20000"/>
              </a:spcBef>
              <a:spcAft>
                <a:spcPct val="0"/>
              </a:spcAft>
              <a:buNone/>
              <a:defRPr lang="en-US" sz="2800" b="1" dirty="0">
                <a:solidFill>
                  <a:srgbClr val="0D4DA1"/>
                </a:solidFill>
                <a:latin typeface="+mj-lt"/>
                <a:ea typeface="+mj-ea"/>
                <a:cs typeface="+mj-cs"/>
              </a:defRPr>
            </a:lvl2pPr>
            <a:lvl3pPr indent="-228600" algn="l" rtl="0" eaLnBrk="1" fontAlgn="base" hangingPunct="1">
              <a:spcBef>
                <a:spcPct val="20000"/>
              </a:spcBef>
              <a:spcAft>
                <a:spcPct val="0"/>
              </a:spcAft>
              <a:defRPr lang="en-US" sz="2800" b="1" dirty="0">
                <a:solidFill>
                  <a:srgbClr val="0D4DA1"/>
                </a:solidFill>
                <a:latin typeface="+mj-lt"/>
                <a:ea typeface="+mj-ea"/>
                <a:cs typeface="+mj-cs"/>
              </a:defRPr>
            </a:lvl3pPr>
            <a:lvl4pPr indent="-228600" algn="l" rtl="0" eaLnBrk="1" fontAlgn="base" hangingPunct="1">
              <a:spcBef>
                <a:spcPct val="20000"/>
              </a:spcBef>
              <a:spcAft>
                <a:spcPct val="0"/>
              </a:spcAft>
              <a:defRPr lang="en-US" sz="2800" b="1" dirty="0">
                <a:solidFill>
                  <a:srgbClr val="0D4DA1"/>
                </a:solidFill>
                <a:latin typeface="+mj-lt"/>
                <a:ea typeface="+mj-ea"/>
                <a:cs typeface="+mj-cs"/>
              </a:defRPr>
            </a:lvl4pPr>
            <a:lvl5pPr indent="-228600" algn="l" rtl="0" eaLnBrk="1" fontAlgn="base" hangingPunct="1">
              <a:spcBef>
                <a:spcPct val="20000"/>
              </a:spcBef>
              <a:spcAft>
                <a:spcPct val="0"/>
              </a:spcAft>
              <a:defRPr lang="en-GB" sz="2800" b="1" dirty="0">
                <a:solidFill>
                  <a:srgbClr val="0D4DA1"/>
                </a:solidFill>
                <a:latin typeface="+mj-lt"/>
                <a:ea typeface="+mj-ea"/>
                <a:cs typeface="+mj-cs"/>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‹N°›</a:t>
            </a:fld>
            <a:endParaRPr lang="en-GB"/>
          </a:p>
        </p:txBody>
      </p:sp>
      <p:sp>
        <p:nvSpPr>
          <p:cNvPr id="8" name="Title 1">
            <a:extLst>
              <a:ext uri="{FF2B5EF4-FFF2-40B4-BE49-F238E27FC236}">
                <a16:creationId xmlns:a16="http://schemas.microsoft.com/office/drawing/2014/main" id="{01C17670-75F0-4B1C-8428-E601DBA47F7C}"/>
              </a:ext>
            </a:extLst>
          </p:cNvPr>
          <p:cNvSpPr>
            <a:spLocks noGrp="1"/>
          </p:cNvSpPr>
          <p:nvPr>
            <p:ph type="title"/>
          </p:nvPr>
        </p:nvSpPr>
        <p:spPr>
          <a:xfrm>
            <a:off x="335360" y="260648"/>
            <a:ext cx="11593288" cy="651639"/>
          </a:xfrm>
          <a:noFill/>
          <a:ln>
            <a:noFill/>
          </a:ln>
        </p:spPr>
        <p:txBody>
          <a:bodyPr/>
          <a:lstStyle>
            <a:lvl1pPr>
              <a:defRPr sz="2800">
                <a:solidFill>
                  <a:srgbClr val="0D4DA1"/>
                </a:solidFill>
              </a:defRPr>
            </a:lvl1pPr>
          </a:lstStyle>
          <a:p>
            <a:r>
              <a:rPr lang="en-US" dirty="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609600" y="6265118"/>
            <a:ext cx="2844800" cy="476250"/>
          </a:xfrm>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xfrm>
            <a:off x="3428072" y="6293456"/>
            <a:ext cx="6097984" cy="447911"/>
          </a:xfrm>
          <a:ln/>
        </p:spPr>
        <p:txBody>
          <a:bodyPr/>
          <a:lstStyle>
            <a:lvl1pPr>
              <a:defRPr sz="1000"/>
            </a:lvl1pPr>
          </a:lstStyle>
          <a:p>
            <a:pPr>
              <a:defRPr/>
            </a:pPr>
            <a:r>
              <a:rPr lang="de-DE" dirty="0"/>
              <a:t>European </a:t>
            </a:r>
            <a:r>
              <a:rPr lang="de-DE" dirty="0" err="1"/>
              <a:t>Commission</a:t>
            </a:r>
            <a:endParaRPr lang="de-DE" dirty="0"/>
          </a:p>
          <a:p>
            <a:pPr>
              <a:defRPr/>
            </a:pPr>
            <a:r>
              <a:rPr lang="de-DE" dirty="0"/>
              <a:t>Technical Expert Group on </a:t>
            </a:r>
            <a:r>
              <a:rPr lang="de-DE" dirty="0" err="1"/>
              <a:t>Sustainable</a:t>
            </a:r>
            <a:r>
              <a:rPr lang="de-DE" dirty="0"/>
              <a:t> </a:t>
            </a:r>
            <a:r>
              <a:rPr lang="de-DE" dirty="0" err="1"/>
              <a:t>Finance</a:t>
            </a:r>
            <a:endParaRPr lang="en-IE" dirty="0"/>
          </a:p>
        </p:txBody>
      </p:sp>
      <p:sp>
        <p:nvSpPr>
          <p:cNvPr id="7" name="Title 1">
            <a:extLst>
              <a:ext uri="{FF2B5EF4-FFF2-40B4-BE49-F238E27FC236}">
                <a16:creationId xmlns:a16="http://schemas.microsoft.com/office/drawing/2014/main" id="{01C17670-75F0-4B1C-8428-E601DBA47F7C}"/>
              </a:ext>
            </a:extLst>
          </p:cNvPr>
          <p:cNvSpPr>
            <a:spLocks noGrp="1"/>
          </p:cNvSpPr>
          <p:nvPr>
            <p:ph type="title"/>
          </p:nvPr>
        </p:nvSpPr>
        <p:spPr>
          <a:xfrm>
            <a:off x="335360" y="260648"/>
            <a:ext cx="11593288" cy="651639"/>
          </a:xfrm>
          <a:noFill/>
          <a:ln>
            <a:noFill/>
          </a:ln>
        </p:spPr>
        <p:txBody>
          <a:bodyPr/>
          <a:lstStyle>
            <a:lvl1pPr>
              <a:defRPr sz="2800">
                <a:solidFill>
                  <a:srgbClr val="004494"/>
                </a:solidFill>
              </a:defRPr>
            </a:lvl1pPr>
          </a:lstStyle>
          <a:p>
            <a:r>
              <a:rPr lang="en-US" dirty="0"/>
              <a:t>Click to edit Master title style</a:t>
            </a:r>
            <a:endParaRPr lang="en-GB" dirty="0"/>
          </a:p>
        </p:txBody>
      </p:sp>
      <p:pic>
        <p:nvPicPr>
          <p:cNvPr id="8" name="Picture 17">
            <a:extLst>
              <a:ext uri="{FF2B5EF4-FFF2-40B4-BE49-F238E27FC236}">
                <a16:creationId xmlns:a16="http://schemas.microsoft.com/office/drawing/2014/main" id="{5DA1D227-867E-4867-A000-2AC498F9718C}"/>
              </a:ext>
            </a:extLst>
          </p:cNvPr>
          <p:cNvPicPr>
            <a:picLocks noChangeAspect="1" noChangeArrowheads="1"/>
          </p:cNvPicPr>
          <p:nvPr userDrawn="1"/>
        </p:nvPicPr>
        <p:blipFill>
          <a:blip r:embed="rId2" cstate="print"/>
          <a:srcRect/>
          <a:stretch>
            <a:fillRect/>
          </a:stretch>
        </p:blipFill>
        <p:spPr bwMode="auto">
          <a:xfrm>
            <a:off x="10200456" y="6309320"/>
            <a:ext cx="1818838" cy="447911"/>
          </a:xfrm>
          <a:prstGeom prst="rect">
            <a:avLst/>
          </a:prstGeom>
          <a:solidFill>
            <a:schemeClr val="bg1"/>
          </a:solidFill>
          <a:ln w="9525">
            <a:noFill/>
            <a:miter lim="800000"/>
            <a:headEnd/>
            <a:tailEnd/>
          </a:ln>
        </p:spPr>
      </p:pic>
      <p:sp>
        <p:nvSpPr>
          <p:cNvPr id="10" name="Rechteck 31">
            <a:extLst>
              <a:ext uri="{FF2B5EF4-FFF2-40B4-BE49-F238E27FC236}">
                <a16:creationId xmlns:a16="http://schemas.microsoft.com/office/drawing/2014/main" id="{2237A174-D23B-4F83-A949-203F92E0A88E}"/>
              </a:ext>
            </a:extLst>
          </p:cNvPr>
          <p:cNvSpPr/>
          <p:nvPr userDrawn="1"/>
        </p:nvSpPr>
        <p:spPr>
          <a:xfrm flipV="1">
            <a:off x="119336" y="6165304"/>
            <a:ext cx="11899958" cy="45719"/>
          </a:xfrm>
          <a:prstGeom prst="rect">
            <a:avLst/>
          </a:prstGeom>
          <a:solidFill>
            <a:srgbClr val="0D4DA1"/>
          </a:solidFill>
          <a:ln>
            <a:noFill/>
          </a:ln>
          <a:effectLst>
            <a:outerShdw blurRad="40000" dist="23000" dir="5400000" rotWithShape="0">
              <a:schemeClr val="bg1">
                <a:lumMod val="50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European Commission Technical Expert Group on Sustainable Finance</a:t>
            </a:r>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7" y="1123951"/>
            <a:ext cx="109728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609600" y="2387600"/>
            <a:ext cx="109728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dolor 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r>
              <a:rPr lang="en-US"/>
              <a:t>European Commission Technical Expert Group on Sustainable Finance</a:t>
            </a: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‹N°›</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hdphoto" Target="../media/hdphoto6.wdp"/><Relationship Id="rId13" Type="http://schemas.openxmlformats.org/officeDocument/2006/relationships/image" Target="../media/image13.png"/><Relationship Id="rId3" Type="http://schemas.openxmlformats.org/officeDocument/2006/relationships/image" Target="../media/image24.png"/><Relationship Id="rId7" Type="http://schemas.openxmlformats.org/officeDocument/2006/relationships/image" Target="../media/image26.png"/><Relationship Id="rId12"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microsoft.com/office/2007/relationships/hdphoto" Target="../media/hdphoto5.wdp"/><Relationship Id="rId11" Type="http://schemas.openxmlformats.org/officeDocument/2006/relationships/image" Target="../media/image11.png"/><Relationship Id="rId5" Type="http://schemas.openxmlformats.org/officeDocument/2006/relationships/image" Target="../media/image25.png"/><Relationship Id="rId10" Type="http://schemas.microsoft.com/office/2007/relationships/hdphoto" Target="../media/hdphoto7.wdp"/><Relationship Id="rId4" Type="http://schemas.microsoft.com/office/2007/relationships/hdphoto" Target="../media/hdphoto4.wdp"/><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30.png"/><Relationship Id="rId5" Type="http://schemas.microsoft.com/office/2007/relationships/hdphoto" Target="../media/hdphoto8.wdp"/><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32.png"/><Relationship Id="rId5" Type="http://schemas.microsoft.com/office/2007/relationships/hdphoto" Target="../media/hdphoto9.wdp"/><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6.png"/><Relationship Id="rId11" Type="http://schemas.openxmlformats.org/officeDocument/2006/relationships/image" Target="../media/image13.png"/><Relationship Id="rId5" Type="http://schemas.openxmlformats.org/officeDocument/2006/relationships/image" Target="../media/image15.png"/><Relationship Id="rId10" Type="http://schemas.openxmlformats.org/officeDocument/2006/relationships/image" Target="../media/image12.png"/><Relationship Id="rId4" Type="http://schemas.microsoft.com/office/2007/relationships/hdphoto" Target="../media/hdphoto4.wdp"/><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13.png"/><Relationship Id="rId4" Type="http://schemas.openxmlformats.org/officeDocument/2006/relationships/image" Target="../media/image20.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Sustainable finance</a:t>
            </a:r>
            <a:endParaRPr lang="en-GB" dirty="0"/>
          </a:p>
        </p:txBody>
      </p:sp>
      <p:sp>
        <p:nvSpPr>
          <p:cNvPr id="3" name="Content Placeholder 2"/>
          <p:cNvSpPr>
            <a:spLocks noGrp="1"/>
          </p:cNvSpPr>
          <p:nvPr>
            <p:ph idx="1"/>
          </p:nvPr>
        </p:nvSpPr>
        <p:spPr>
          <a:xfrm>
            <a:off x="623392" y="3933056"/>
            <a:ext cx="10081120" cy="1872208"/>
          </a:xfrm>
        </p:spPr>
        <p:txBody>
          <a:bodyPr/>
          <a:lstStyle/>
          <a:p>
            <a:pPr algn="ctr"/>
            <a:r>
              <a:rPr lang="de-DE" sz="3600" dirty="0"/>
              <a:t>EU </a:t>
            </a:r>
            <a:r>
              <a:rPr lang="de-DE" sz="3600" dirty="0" err="1"/>
              <a:t>Strategy</a:t>
            </a:r>
            <a:r>
              <a:rPr lang="de-DE" sz="3600" dirty="0"/>
              <a:t> on </a:t>
            </a:r>
            <a:r>
              <a:rPr lang="de-DE" sz="3600" dirty="0" err="1"/>
              <a:t>Sustainable</a:t>
            </a:r>
            <a:r>
              <a:rPr lang="de-DE" sz="3600" dirty="0"/>
              <a:t> </a:t>
            </a:r>
            <a:r>
              <a:rPr lang="de-DE" sz="3600" dirty="0" err="1"/>
              <a:t>Finance</a:t>
            </a:r>
            <a:r>
              <a:rPr lang="de-DE" sz="3600" dirty="0"/>
              <a:t> </a:t>
            </a:r>
          </a:p>
          <a:p>
            <a:endParaRPr lang="de-DE" dirty="0"/>
          </a:p>
          <a:p>
            <a:pPr algn="ctr"/>
            <a:r>
              <a:rPr lang="en-US" sz="1800" dirty="0"/>
              <a:t>2018 SWITCH Annual Coordination Meeting</a:t>
            </a:r>
          </a:p>
          <a:p>
            <a:pPr algn="ctr"/>
            <a:r>
              <a:rPr lang="en-US" sz="1800" dirty="0"/>
              <a:t>3</a:t>
            </a:r>
            <a:r>
              <a:rPr lang="en-US" sz="1800" baseline="30000" dirty="0"/>
              <a:t>rd</a:t>
            </a:r>
            <a:r>
              <a:rPr lang="en-US" sz="1800" dirty="0"/>
              <a:t> December 2018 | 16:00h – 17:30h</a:t>
            </a:r>
          </a:p>
          <a:p>
            <a:pPr algn="ctr"/>
            <a:r>
              <a:rPr lang="en-US" sz="1800" i="1" dirty="0"/>
              <a:t>Mr. Maarten Vleeschhouwer</a:t>
            </a:r>
          </a:p>
        </p:txBody>
      </p:sp>
      <p:sp>
        <p:nvSpPr>
          <p:cNvPr id="6" name="Slide Number Placeholder 5"/>
          <p:cNvSpPr>
            <a:spLocks noGrp="1"/>
          </p:cNvSpPr>
          <p:nvPr>
            <p:ph type="sldNum" sz="quarter" idx="12"/>
          </p:nvPr>
        </p:nvSpPr>
        <p:spPr/>
        <p:txBody>
          <a:bodyPr/>
          <a:lstStyle/>
          <a:p>
            <a:pPr>
              <a:defRPr/>
            </a:pPr>
            <a:fld id="{2BB59E6E-B967-488E-B209-8B7FA0D7AF99}" type="slidenum">
              <a:rPr lang="en-GB" smtClean="0"/>
              <a:pPr>
                <a:defRPr/>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echteck 66">
            <a:extLst>
              <a:ext uri="{FF2B5EF4-FFF2-40B4-BE49-F238E27FC236}">
                <a16:creationId xmlns:a16="http://schemas.microsoft.com/office/drawing/2014/main" id="{5BA34F47-4594-4131-910F-D4DF7825528D}"/>
              </a:ext>
            </a:extLst>
          </p:cNvPr>
          <p:cNvSpPr/>
          <p:nvPr/>
        </p:nvSpPr>
        <p:spPr>
          <a:xfrm>
            <a:off x="538277" y="4368932"/>
            <a:ext cx="3757523" cy="651898"/>
          </a:xfrm>
          <a:prstGeom prst="rect">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bg1"/>
              </a:solidFill>
            </a:endParaRPr>
          </a:p>
        </p:txBody>
      </p:sp>
      <p:sp>
        <p:nvSpPr>
          <p:cNvPr id="2" name="Titel 1">
            <a:extLst>
              <a:ext uri="{FF2B5EF4-FFF2-40B4-BE49-F238E27FC236}">
                <a16:creationId xmlns:a16="http://schemas.microsoft.com/office/drawing/2014/main" id="{F2DE69B6-2E33-4E1A-AD0D-5129A19F7C1B}"/>
              </a:ext>
            </a:extLst>
          </p:cNvPr>
          <p:cNvSpPr>
            <a:spLocks noGrp="1"/>
          </p:cNvSpPr>
          <p:nvPr>
            <p:ph type="title"/>
          </p:nvPr>
        </p:nvSpPr>
        <p:spPr/>
        <p:txBody>
          <a:bodyPr/>
          <a:lstStyle/>
          <a:p>
            <a:r>
              <a:rPr lang="de-DE" sz="2600" dirty="0"/>
              <a:t>The </a:t>
            </a:r>
            <a:r>
              <a:rPr lang="de-DE" sz="2600" dirty="0" err="1"/>
              <a:t>three</a:t>
            </a:r>
            <a:r>
              <a:rPr lang="de-DE" sz="2600" dirty="0"/>
              <a:t> legislative </a:t>
            </a:r>
            <a:r>
              <a:rPr lang="de-DE" sz="2600" dirty="0" err="1"/>
              <a:t>Proposals</a:t>
            </a:r>
            <a:endParaRPr lang="de-DE" sz="2600" dirty="0"/>
          </a:p>
        </p:txBody>
      </p:sp>
      <p:sp>
        <p:nvSpPr>
          <p:cNvPr id="22" name="Rechteck 21">
            <a:extLst>
              <a:ext uri="{FF2B5EF4-FFF2-40B4-BE49-F238E27FC236}">
                <a16:creationId xmlns:a16="http://schemas.microsoft.com/office/drawing/2014/main" id="{17A2A1BE-AB11-494E-8811-661716928BFE}"/>
              </a:ext>
            </a:extLst>
          </p:cNvPr>
          <p:cNvSpPr/>
          <p:nvPr/>
        </p:nvSpPr>
        <p:spPr>
          <a:xfrm>
            <a:off x="4943872" y="764704"/>
            <a:ext cx="6096000" cy="1446550"/>
          </a:xfrm>
          <a:prstGeom prst="rect">
            <a:avLst/>
          </a:prstGeom>
        </p:spPr>
        <p:txBody>
          <a:bodyPr>
            <a:spAutoFit/>
          </a:bodyPr>
          <a:lstStyle/>
          <a:p>
            <a:r>
              <a:rPr lang="de-DE" sz="8800" b="0" dirty="0">
                <a:solidFill>
                  <a:schemeClr val="tx1"/>
                </a:solidFill>
              </a:rPr>
              <a:t> </a:t>
            </a:r>
            <a:endParaRPr lang="de-DE" dirty="0"/>
          </a:p>
        </p:txBody>
      </p:sp>
      <p:sp>
        <p:nvSpPr>
          <p:cNvPr id="42" name="TextBox 3">
            <a:extLst>
              <a:ext uri="{FF2B5EF4-FFF2-40B4-BE49-F238E27FC236}">
                <a16:creationId xmlns:a16="http://schemas.microsoft.com/office/drawing/2014/main" id="{2BF69F17-8EBF-4795-B90D-673A85656C29}"/>
              </a:ext>
            </a:extLst>
          </p:cNvPr>
          <p:cNvSpPr txBox="1"/>
          <p:nvPr/>
        </p:nvSpPr>
        <p:spPr>
          <a:xfrm>
            <a:off x="10051740" y="7572056"/>
            <a:ext cx="476250" cy="177996"/>
          </a:xfrm>
          <a:prstGeom prst="rect">
            <a:avLst/>
          </a:prstGeom>
          <a:noFill/>
        </p:spPr>
        <p:txBody>
          <a:bodyPr wrap="square" lIns="28575" tIns="14287" rIns="28575" bIns="14287" rtlCol="0">
            <a:spAutoFit/>
          </a:bodyPr>
          <a:lstStyle/>
          <a:p>
            <a:pPr algn="ctr"/>
            <a:fld id="{C39171F1-4DA8-4597-BB20-3037C8633E58}" type="slidenum">
              <a:rPr lang="en-US" sz="969">
                <a:solidFill>
                  <a:schemeClr val="bg1"/>
                </a:solidFill>
              </a:rPr>
              <a:pPr algn="ctr"/>
              <a:t>10</a:t>
            </a:fld>
            <a:endParaRPr lang="en-US" sz="969" dirty="0">
              <a:solidFill>
                <a:schemeClr val="bg1"/>
              </a:solidFill>
            </a:endParaRPr>
          </a:p>
        </p:txBody>
      </p:sp>
      <p:sp>
        <p:nvSpPr>
          <p:cNvPr id="48" name="Rechteck 15">
            <a:extLst>
              <a:ext uri="{FF2B5EF4-FFF2-40B4-BE49-F238E27FC236}">
                <a16:creationId xmlns:a16="http://schemas.microsoft.com/office/drawing/2014/main" id="{F5A8D0EE-338E-41B4-A965-423ADB742370}"/>
              </a:ext>
            </a:extLst>
          </p:cNvPr>
          <p:cNvSpPr/>
          <p:nvPr/>
        </p:nvSpPr>
        <p:spPr>
          <a:xfrm>
            <a:off x="531646" y="1441960"/>
            <a:ext cx="3764152" cy="678023"/>
          </a:xfrm>
          <a:prstGeom prst="rect">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defTabSz="457200" fontAlgn="auto">
              <a:spcBef>
                <a:spcPts val="0"/>
              </a:spcBef>
              <a:spcAft>
                <a:spcPts val="0"/>
              </a:spcAft>
            </a:pPr>
            <a:endParaRPr lang="de-DE" sz="1600" b="0" dirty="0">
              <a:solidFill>
                <a:schemeClr val="bg1"/>
              </a:solidFill>
            </a:endParaRPr>
          </a:p>
        </p:txBody>
      </p:sp>
      <p:pic>
        <p:nvPicPr>
          <p:cNvPr id="59" name="Picture 2" descr="https://static.thenounproject.com/png/1472743-200.png">
            <a:extLst>
              <a:ext uri="{FF2B5EF4-FFF2-40B4-BE49-F238E27FC236}">
                <a16:creationId xmlns:a16="http://schemas.microsoft.com/office/drawing/2014/main" id="{FEB6609A-5FA7-4EC0-A8E4-0E85E2D48220}"/>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648592" y="1577430"/>
            <a:ext cx="478856" cy="538626"/>
          </a:xfrm>
          <a:prstGeom prst="rect">
            <a:avLst/>
          </a:prstGeom>
          <a:solidFill>
            <a:srgbClr val="88AC2E"/>
          </a:solidFill>
          <a:ln>
            <a:noFill/>
          </a:ln>
          <a:extLst/>
        </p:spPr>
      </p:pic>
      <p:sp>
        <p:nvSpPr>
          <p:cNvPr id="60" name="Textfeld 18">
            <a:extLst>
              <a:ext uri="{FF2B5EF4-FFF2-40B4-BE49-F238E27FC236}">
                <a16:creationId xmlns:a16="http://schemas.microsoft.com/office/drawing/2014/main" id="{4D2DEE2D-40C5-4F01-BAEB-1B2A8C565A63}"/>
              </a:ext>
            </a:extLst>
          </p:cNvPr>
          <p:cNvSpPr txBox="1"/>
          <p:nvPr/>
        </p:nvSpPr>
        <p:spPr>
          <a:xfrm>
            <a:off x="1220194" y="1549754"/>
            <a:ext cx="3201237" cy="691061"/>
          </a:xfrm>
          <a:prstGeom prst="rect">
            <a:avLst/>
          </a:prstGeom>
          <a:noFill/>
          <a:ln>
            <a:noFill/>
          </a:ln>
        </p:spPr>
        <p:txBody>
          <a:bodyPr wrap="square" rtlCol="0">
            <a:spAutoFit/>
          </a:bodyPr>
          <a:lstStyle/>
          <a:p>
            <a:r>
              <a:rPr lang="de-DE" sz="1400" dirty="0" err="1">
                <a:solidFill>
                  <a:schemeClr val="bg1"/>
                </a:solidFill>
              </a:rPr>
              <a:t>Establish</a:t>
            </a:r>
            <a:r>
              <a:rPr lang="de-DE" sz="1400" dirty="0">
                <a:solidFill>
                  <a:schemeClr val="bg1"/>
                </a:solidFill>
              </a:rPr>
              <a:t> EU </a:t>
            </a:r>
          </a:p>
          <a:p>
            <a:r>
              <a:rPr lang="de-DE" sz="1400" dirty="0" err="1">
                <a:solidFill>
                  <a:schemeClr val="bg1"/>
                </a:solidFill>
              </a:rPr>
              <a:t>Sustainable</a:t>
            </a:r>
            <a:r>
              <a:rPr lang="de-DE" sz="1400" dirty="0">
                <a:solidFill>
                  <a:schemeClr val="bg1"/>
                </a:solidFill>
              </a:rPr>
              <a:t> </a:t>
            </a:r>
            <a:r>
              <a:rPr lang="de-DE" sz="1400" dirty="0" err="1">
                <a:solidFill>
                  <a:schemeClr val="bg1"/>
                </a:solidFill>
              </a:rPr>
              <a:t>Taxonomy</a:t>
            </a:r>
            <a:endParaRPr lang="de-DE" sz="1400" dirty="0">
              <a:solidFill>
                <a:schemeClr val="bg1"/>
              </a:solidFill>
            </a:endParaRPr>
          </a:p>
        </p:txBody>
      </p:sp>
      <p:sp>
        <p:nvSpPr>
          <p:cNvPr id="61" name="Oval 12">
            <a:extLst>
              <a:ext uri="{FF2B5EF4-FFF2-40B4-BE49-F238E27FC236}">
                <a16:creationId xmlns:a16="http://schemas.microsoft.com/office/drawing/2014/main" id="{A2A7C09B-A164-46FF-B870-6C4CDEA4BABB}"/>
              </a:ext>
            </a:extLst>
          </p:cNvPr>
          <p:cNvSpPr/>
          <p:nvPr/>
        </p:nvSpPr>
        <p:spPr bwMode="ltGray">
          <a:xfrm>
            <a:off x="450308" y="1364680"/>
            <a:ext cx="268954" cy="254378"/>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bg1"/>
                </a:solidFill>
              </a:rPr>
              <a:t>1</a:t>
            </a:r>
          </a:p>
        </p:txBody>
      </p:sp>
      <p:sp>
        <p:nvSpPr>
          <p:cNvPr id="85" name="Rectangle 84"/>
          <p:cNvSpPr/>
          <p:nvPr/>
        </p:nvSpPr>
        <p:spPr>
          <a:xfrm>
            <a:off x="4786701" y="1459719"/>
            <a:ext cx="7062033" cy="656337"/>
          </a:xfrm>
          <a:prstGeom prst="rect">
            <a:avLst/>
          </a:prstGeom>
          <a:solidFill>
            <a:srgbClr val="0F54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fontAlgn="auto">
              <a:spcBef>
                <a:spcPts val="0"/>
              </a:spcBef>
              <a:spcAft>
                <a:spcPts val="0"/>
              </a:spcAft>
            </a:pPr>
            <a:r>
              <a:rPr lang="en-US" sz="1400" dirty="0"/>
              <a:t>	Taxonomy Proposal: </a:t>
            </a:r>
            <a:r>
              <a:rPr lang="en-US" sz="1400" b="0" dirty="0"/>
              <a:t>Proposal setting out criteria to determine the 	environmental sustainability of an economic activity (</a:t>
            </a:r>
            <a:r>
              <a:rPr lang="en-US" sz="1400" dirty="0"/>
              <a:t>'taxonomy'</a:t>
            </a:r>
            <a:r>
              <a:rPr lang="en-US" sz="1400" b="0" dirty="0"/>
              <a:t>).</a:t>
            </a:r>
          </a:p>
        </p:txBody>
      </p:sp>
      <p:sp>
        <p:nvSpPr>
          <p:cNvPr id="88" name="Rectangle 87"/>
          <p:cNvSpPr/>
          <p:nvPr/>
        </p:nvSpPr>
        <p:spPr>
          <a:xfrm>
            <a:off x="4776014" y="3059057"/>
            <a:ext cx="7078243" cy="1205133"/>
          </a:xfrm>
          <a:prstGeom prst="rect">
            <a:avLst/>
          </a:prstGeom>
          <a:solidFill>
            <a:srgbClr val="0F54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fontAlgn="auto">
              <a:spcBef>
                <a:spcPts val="0"/>
              </a:spcBef>
              <a:spcAft>
                <a:spcPts val="0"/>
              </a:spcAft>
            </a:pPr>
            <a:r>
              <a:rPr lang="en-US" sz="1400" dirty="0"/>
              <a:t>	Disclosure Proposal: </a:t>
            </a:r>
            <a:r>
              <a:rPr lang="en-US" sz="1400" b="0" dirty="0"/>
              <a:t>(</a:t>
            </a:r>
            <a:r>
              <a:rPr lang="en-US" sz="1400" b="0" dirty="0" err="1"/>
              <a:t>i</a:t>
            </a:r>
            <a:r>
              <a:rPr lang="en-US" sz="1400" b="0" dirty="0"/>
              <a:t>) introduce consistency on </a:t>
            </a:r>
            <a:r>
              <a:rPr lang="en-US" sz="1400" dirty="0"/>
              <a:t>how institutional 	investors and asset managers should integrate sustainability </a:t>
            </a:r>
            <a:r>
              <a:rPr lang="en-US" sz="1400" b="0" dirty="0"/>
              <a:t>in 	investment decision-making processes; (ii) increase transparency 	towards end-investors. </a:t>
            </a:r>
          </a:p>
        </p:txBody>
      </p:sp>
      <p:sp>
        <p:nvSpPr>
          <p:cNvPr id="92" name="Rectangle 91"/>
          <p:cNvSpPr/>
          <p:nvPr/>
        </p:nvSpPr>
        <p:spPr>
          <a:xfrm>
            <a:off x="4786701" y="2168043"/>
            <a:ext cx="7062033" cy="840842"/>
          </a:xfrm>
          <a:prstGeom prst="rect">
            <a:avLst/>
          </a:prstGeom>
          <a:solidFill>
            <a:srgbClr val="0F54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fontAlgn="auto">
              <a:spcBef>
                <a:spcPts val="0"/>
              </a:spcBef>
              <a:spcAft>
                <a:spcPts val="0"/>
              </a:spcAft>
            </a:pPr>
            <a:r>
              <a:rPr lang="en-US" sz="1400" dirty="0"/>
              <a:t>	Benchmark Proposal: </a:t>
            </a:r>
            <a:r>
              <a:rPr lang="en-US" sz="1400" b="0" dirty="0"/>
              <a:t>Proposal to create two new categories of 	benchmarks: (</a:t>
            </a:r>
            <a:r>
              <a:rPr lang="en-US" sz="1400" b="0" dirty="0" err="1"/>
              <a:t>i</a:t>
            </a:r>
            <a:r>
              <a:rPr lang="en-US" sz="1400" b="0" dirty="0"/>
              <a:t>) a low-carbon benchmark, (ii) and a positive-carbon 	impact benchmark as well as minimum disclosure requirements for 	ESG benchmarks.</a:t>
            </a:r>
          </a:p>
        </p:txBody>
      </p:sp>
      <p:sp>
        <p:nvSpPr>
          <p:cNvPr id="96" name="Rectangle 95"/>
          <p:cNvSpPr/>
          <p:nvPr/>
        </p:nvSpPr>
        <p:spPr>
          <a:xfrm>
            <a:off x="4792813" y="4409974"/>
            <a:ext cx="7055921" cy="610856"/>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fontAlgn="auto">
              <a:spcBef>
                <a:spcPts val="0"/>
              </a:spcBef>
              <a:spcAft>
                <a:spcPts val="0"/>
              </a:spcAft>
            </a:pPr>
            <a:r>
              <a:rPr lang="en-US" sz="1400" b="0" dirty="0">
                <a:solidFill>
                  <a:schemeClr val="bg1"/>
                </a:solidFill>
              </a:rPr>
              <a:t>	The Commission has also launched a </a:t>
            </a:r>
            <a:r>
              <a:rPr lang="en-US" sz="1400" dirty="0">
                <a:solidFill>
                  <a:schemeClr val="bg1"/>
                </a:solidFill>
              </a:rPr>
              <a:t>consultation</a:t>
            </a:r>
            <a:r>
              <a:rPr lang="en-US" sz="1400" b="0" dirty="0">
                <a:solidFill>
                  <a:schemeClr val="bg1"/>
                </a:solidFill>
              </a:rPr>
              <a:t> to assess how to 	include ESG considerations into </a:t>
            </a:r>
            <a:r>
              <a:rPr lang="en-US" sz="1400" dirty="0">
                <a:solidFill>
                  <a:schemeClr val="bg1"/>
                </a:solidFill>
              </a:rPr>
              <a:t>investment advice.</a:t>
            </a:r>
          </a:p>
        </p:txBody>
      </p:sp>
      <p:sp>
        <p:nvSpPr>
          <p:cNvPr id="62" name="Rechteck 70">
            <a:extLst>
              <a:ext uri="{FF2B5EF4-FFF2-40B4-BE49-F238E27FC236}">
                <a16:creationId xmlns:a16="http://schemas.microsoft.com/office/drawing/2014/main" id="{D7569622-2362-4BFD-82D9-E7AFB62452A9}"/>
              </a:ext>
            </a:extLst>
          </p:cNvPr>
          <p:cNvSpPr/>
          <p:nvPr/>
        </p:nvSpPr>
        <p:spPr>
          <a:xfrm>
            <a:off x="531250" y="2173057"/>
            <a:ext cx="3764548" cy="756808"/>
          </a:xfrm>
          <a:prstGeom prst="rect">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bg1"/>
              </a:solidFill>
            </a:endParaRPr>
          </a:p>
        </p:txBody>
      </p:sp>
      <p:pic>
        <p:nvPicPr>
          <p:cNvPr id="66" name="Picture 18" descr="https://static.thenounproject.com/png/1326055-200.png">
            <a:extLst>
              <a:ext uri="{FF2B5EF4-FFF2-40B4-BE49-F238E27FC236}">
                <a16:creationId xmlns:a16="http://schemas.microsoft.com/office/drawing/2014/main" id="{862AB2D4-4EF1-48EA-91E9-1FDBC1068082}"/>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89084" y="2276872"/>
            <a:ext cx="548362" cy="543604"/>
          </a:xfrm>
          <a:prstGeom prst="rect">
            <a:avLst/>
          </a:prstGeom>
          <a:solidFill>
            <a:srgbClr val="88AC2E"/>
          </a:solidFill>
          <a:ln>
            <a:noFill/>
          </a:ln>
          <a:extLst/>
        </p:spPr>
      </p:pic>
      <p:sp>
        <p:nvSpPr>
          <p:cNvPr id="68" name="Textfeld 72">
            <a:extLst>
              <a:ext uri="{FF2B5EF4-FFF2-40B4-BE49-F238E27FC236}">
                <a16:creationId xmlns:a16="http://schemas.microsoft.com/office/drawing/2014/main" id="{A846E5F5-6C22-448B-BFC9-D34A07C44573}"/>
              </a:ext>
            </a:extLst>
          </p:cNvPr>
          <p:cNvSpPr txBox="1"/>
          <p:nvPr/>
        </p:nvSpPr>
        <p:spPr>
          <a:xfrm>
            <a:off x="1220194" y="2276872"/>
            <a:ext cx="3008299" cy="595363"/>
          </a:xfrm>
          <a:prstGeom prst="rect">
            <a:avLst/>
          </a:prstGeom>
          <a:noFill/>
          <a:ln>
            <a:noFill/>
          </a:ln>
        </p:spPr>
        <p:txBody>
          <a:bodyPr wrap="square" rtlCol="0">
            <a:spAutoFit/>
          </a:bodyPr>
          <a:lstStyle/>
          <a:p>
            <a:r>
              <a:rPr lang="en-US" sz="1400" dirty="0">
                <a:solidFill>
                  <a:schemeClr val="bg1"/>
                </a:solidFill>
              </a:rPr>
              <a:t>Develop Sustainability Benchmarks</a:t>
            </a:r>
          </a:p>
        </p:txBody>
      </p:sp>
      <p:sp>
        <p:nvSpPr>
          <p:cNvPr id="102" name="Oval 12">
            <a:extLst>
              <a:ext uri="{FF2B5EF4-FFF2-40B4-BE49-F238E27FC236}">
                <a16:creationId xmlns:a16="http://schemas.microsoft.com/office/drawing/2014/main" id="{A2A7C09B-A164-46FF-B870-6C4CDEA4BABB}"/>
              </a:ext>
            </a:extLst>
          </p:cNvPr>
          <p:cNvSpPr/>
          <p:nvPr/>
        </p:nvSpPr>
        <p:spPr bwMode="ltGray">
          <a:xfrm>
            <a:off x="440474" y="2173056"/>
            <a:ext cx="270240" cy="262930"/>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bg1"/>
                </a:solidFill>
              </a:rPr>
              <a:t>5</a:t>
            </a:r>
          </a:p>
        </p:txBody>
      </p:sp>
      <p:sp>
        <p:nvSpPr>
          <p:cNvPr id="72" name="Rechteck 17">
            <a:extLst>
              <a:ext uri="{FF2B5EF4-FFF2-40B4-BE49-F238E27FC236}">
                <a16:creationId xmlns:a16="http://schemas.microsoft.com/office/drawing/2014/main" id="{8E22A494-FE2A-4355-95D0-81BA3A282C70}"/>
              </a:ext>
            </a:extLst>
          </p:cNvPr>
          <p:cNvSpPr/>
          <p:nvPr/>
        </p:nvSpPr>
        <p:spPr>
          <a:xfrm>
            <a:off x="540852" y="3059056"/>
            <a:ext cx="3754946" cy="1202237"/>
          </a:xfrm>
          <a:prstGeom prst="rect">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bg1"/>
              </a:solidFill>
            </a:endParaRPr>
          </a:p>
        </p:txBody>
      </p:sp>
      <p:sp>
        <p:nvSpPr>
          <p:cNvPr id="74" name="Textfeld 26">
            <a:extLst>
              <a:ext uri="{FF2B5EF4-FFF2-40B4-BE49-F238E27FC236}">
                <a16:creationId xmlns:a16="http://schemas.microsoft.com/office/drawing/2014/main" id="{3D1123F8-7785-4895-A628-A8DD78892F52}"/>
              </a:ext>
            </a:extLst>
          </p:cNvPr>
          <p:cNvSpPr txBox="1"/>
          <p:nvPr/>
        </p:nvSpPr>
        <p:spPr>
          <a:xfrm>
            <a:off x="1196402" y="3416721"/>
            <a:ext cx="3181172" cy="523220"/>
          </a:xfrm>
          <a:prstGeom prst="rect">
            <a:avLst/>
          </a:prstGeom>
          <a:noFill/>
          <a:ln>
            <a:noFill/>
          </a:ln>
        </p:spPr>
        <p:txBody>
          <a:bodyPr wrap="square" rtlCol="0">
            <a:spAutoFit/>
          </a:bodyPr>
          <a:lstStyle/>
          <a:p>
            <a:r>
              <a:rPr lang="en-US" sz="1400" dirty="0">
                <a:solidFill>
                  <a:schemeClr val="bg1"/>
                </a:solidFill>
              </a:rPr>
              <a:t>Clarify institutional investors and asset managers duties</a:t>
            </a:r>
          </a:p>
        </p:txBody>
      </p:sp>
      <p:pic>
        <p:nvPicPr>
          <p:cNvPr id="77" name="Picture 22" descr="https://static.thenounproject.com/png/885619-200.png">
            <a:extLst>
              <a:ext uri="{FF2B5EF4-FFF2-40B4-BE49-F238E27FC236}">
                <a16:creationId xmlns:a16="http://schemas.microsoft.com/office/drawing/2014/main" id="{411F7918-63AD-4224-B2DE-8D9190FE7C12}"/>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42160" y="3511895"/>
            <a:ext cx="385288" cy="332871"/>
          </a:xfrm>
          <a:prstGeom prst="rect">
            <a:avLst/>
          </a:prstGeom>
          <a:solidFill>
            <a:srgbClr val="88AC2E"/>
          </a:solidFill>
          <a:ln>
            <a:noFill/>
          </a:ln>
          <a:extLst/>
        </p:spPr>
      </p:pic>
      <p:sp>
        <p:nvSpPr>
          <p:cNvPr id="103" name="Oval 12">
            <a:extLst>
              <a:ext uri="{FF2B5EF4-FFF2-40B4-BE49-F238E27FC236}">
                <a16:creationId xmlns:a16="http://schemas.microsoft.com/office/drawing/2014/main" id="{A2A7C09B-A164-46FF-B870-6C4CDEA4BABB}"/>
              </a:ext>
            </a:extLst>
          </p:cNvPr>
          <p:cNvSpPr/>
          <p:nvPr/>
        </p:nvSpPr>
        <p:spPr bwMode="ltGray">
          <a:xfrm>
            <a:off x="450307" y="2968046"/>
            <a:ext cx="269551" cy="231069"/>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bg1"/>
                </a:solidFill>
              </a:rPr>
              <a:t>7</a:t>
            </a:r>
          </a:p>
        </p:txBody>
      </p:sp>
      <p:pic>
        <p:nvPicPr>
          <p:cNvPr id="106" name="Picture 16" descr="https://static.thenounproject.com/png/1846544-200.png">
            <a:extLst>
              <a:ext uri="{FF2B5EF4-FFF2-40B4-BE49-F238E27FC236}">
                <a16:creationId xmlns:a16="http://schemas.microsoft.com/office/drawing/2014/main" id="{F75D52EE-1788-464D-9278-0C7E6A2B4A64}"/>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18609" y="4499378"/>
            <a:ext cx="438329" cy="344804"/>
          </a:xfrm>
          <a:prstGeom prst="rect">
            <a:avLst/>
          </a:prstGeom>
          <a:solidFill>
            <a:srgbClr val="88AC2E"/>
          </a:solidFill>
          <a:extLst/>
        </p:spPr>
      </p:pic>
      <p:sp>
        <p:nvSpPr>
          <p:cNvPr id="107" name="Oval 12">
            <a:extLst>
              <a:ext uri="{FF2B5EF4-FFF2-40B4-BE49-F238E27FC236}">
                <a16:creationId xmlns:a16="http://schemas.microsoft.com/office/drawing/2014/main" id="{E61E7895-0A83-4669-9C1E-95D67C78D1B4}"/>
              </a:ext>
            </a:extLst>
          </p:cNvPr>
          <p:cNvSpPr/>
          <p:nvPr/>
        </p:nvSpPr>
        <p:spPr bwMode="ltGray">
          <a:xfrm>
            <a:off x="459077" y="4408206"/>
            <a:ext cx="235939" cy="204536"/>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bg1"/>
                </a:solidFill>
              </a:rPr>
              <a:t>4</a:t>
            </a:r>
          </a:p>
        </p:txBody>
      </p:sp>
      <p:sp>
        <p:nvSpPr>
          <p:cNvPr id="52" name="Textfeld 64">
            <a:extLst>
              <a:ext uri="{FF2B5EF4-FFF2-40B4-BE49-F238E27FC236}">
                <a16:creationId xmlns:a16="http://schemas.microsoft.com/office/drawing/2014/main" id="{D25C2614-B199-4E7E-B6FD-168A9434DA62}"/>
              </a:ext>
            </a:extLst>
          </p:cNvPr>
          <p:cNvSpPr txBox="1"/>
          <p:nvPr/>
        </p:nvSpPr>
        <p:spPr>
          <a:xfrm>
            <a:off x="1220194" y="4408206"/>
            <a:ext cx="2886671" cy="523220"/>
          </a:xfrm>
          <a:prstGeom prst="rect">
            <a:avLst/>
          </a:prstGeom>
          <a:noFill/>
        </p:spPr>
        <p:txBody>
          <a:bodyPr wrap="square" rtlCol="0">
            <a:spAutoFit/>
          </a:bodyPr>
          <a:lstStyle/>
          <a:p>
            <a:r>
              <a:rPr lang="en-US" sz="1400" dirty="0" err="1">
                <a:solidFill>
                  <a:schemeClr val="bg1"/>
                </a:solidFill>
              </a:rPr>
              <a:t>Incorpoate</a:t>
            </a:r>
            <a:r>
              <a:rPr lang="en-US" sz="1400" dirty="0">
                <a:solidFill>
                  <a:schemeClr val="bg1"/>
                </a:solidFill>
              </a:rPr>
              <a:t>  Sustainability into Financial advice</a:t>
            </a:r>
          </a:p>
        </p:txBody>
      </p:sp>
      <p:sp>
        <p:nvSpPr>
          <p:cNvPr id="83" name="Rechteck 82">
            <a:extLst>
              <a:ext uri="{FF2B5EF4-FFF2-40B4-BE49-F238E27FC236}">
                <a16:creationId xmlns:a16="http://schemas.microsoft.com/office/drawing/2014/main" id="{CA2E8696-AD20-4255-835F-03CA2960B9FD}"/>
              </a:ext>
            </a:extLst>
          </p:cNvPr>
          <p:cNvSpPr/>
          <p:nvPr/>
        </p:nvSpPr>
        <p:spPr>
          <a:xfrm>
            <a:off x="343264" y="969804"/>
            <a:ext cx="11505471" cy="335280"/>
          </a:xfrm>
          <a:prstGeom prst="rect">
            <a:avLst/>
          </a:prstGeom>
          <a:solidFill>
            <a:srgbClr val="0F5494"/>
          </a:solidFill>
          <a:ln>
            <a:solidFill>
              <a:srgbClr val="0F5494"/>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a:t>The </a:t>
            </a:r>
            <a:r>
              <a:rPr lang="de-DE" sz="1600" dirty="0" err="1"/>
              <a:t>most</a:t>
            </a:r>
            <a:r>
              <a:rPr lang="de-DE" sz="1600" dirty="0"/>
              <a:t> urgent </a:t>
            </a:r>
            <a:r>
              <a:rPr lang="de-DE" sz="1600" dirty="0" err="1"/>
              <a:t>actions</a:t>
            </a:r>
            <a:r>
              <a:rPr lang="de-DE" sz="1600" dirty="0"/>
              <a:t> </a:t>
            </a:r>
            <a:r>
              <a:rPr lang="de-DE" sz="1600" dirty="0" err="1"/>
              <a:t>from</a:t>
            </a:r>
            <a:r>
              <a:rPr lang="de-DE" sz="1600" dirty="0"/>
              <a:t> </a:t>
            </a:r>
            <a:r>
              <a:rPr lang="de-DE" sz="1600" dirty="0" err="1"/>
              <a:t>the</a:t>
            </a:r>
            <a:r>
              <a:rPr lang="de-DE" sz="1600" dirty="0"/>
              <a:t> AP </a:t>
            </a:r>
            <a:r>
              <a:rPr lang="de-DE" sz="1600" dirty="0" err="1"/>
              <a:t>were</a:t>
            </a:r>
            <a:r>
              <a:rPr lang="de-DE" sz="1600" dirty="0"/>
              <a:t> </a:t>
            </a:r>
            <a:r>
              <a:rPr lang="de-DE" sz="1600" dirty="0" err="1"/>
              <a:t>taken</a:t>
            </a:r>
            <a:r>
              <a:rPr lang="de-DE" sz="1600" dirty="0"/>
              <a:t> </a:t>
            </a:r>
            <a:r>
              <a:rPr lang="de-DE" sz="1600" dirty="0" err="1"/>
              <a:t>forward</a:t>
            </a:r>
            <a:r>
              <a:rPr lang="de-DE" sz="1600" dirty="0"/>
              <a:t> </a:t>
            </a:r>
            <a:r>
              <a:rPr lang="de-DE" sz="1600" dirty="0" err="1"/>
              <a:t>as</a:t>
            </a:r>
            <a:r>
              <a:rPr lang="de-DE" sz="1600" dirty="0"/>
              <a:t> legislative </a:t>
            </a:r>
            <a:r>
              <a:rPr lang="de-DE" sz="1600" dirty="0" err="1"/>
              <a:t>Proposals</a:t>
            </a:r>
            <a:r>
              <a:rPr lang="de-DE" sz="1600" dirty="0"/>
              <a:t> in May 2018.</a:t>
            </a:r>
          </a:p>
        </p:txBody>
      </p:sp>
      <p:sp>
        <p:nvSpPr>
          <p:cNvPr id="17" name="Gleichschenkliges Dreieck 16">
            <a:extLst>
              <a:ext uri="{FF2B5EF4-FFF2-40B4-BE49-F238E27FC236}">
                <a16:creationId xmlns:a16="http://schemas.microsoft.com/office/drawing/2014/main" id="{C5A48DAB-5443-4B7F-A79B-81E6A8B1FC69}"/>
              </a:ext>
            </a:extLst>
          </p:cNvPr>
          <p:cNvSpPr/>
          <p:nvPr/>
        </p:nvSpPr>
        <p:spPr>
          <a:xfrm rot="5400000">
            <a:off x="4184489" y="1665311"/>
            <a:ext cx="634062" cy="267423"/>
          </a:xfrm>
          <a:prstGeom prst="triangle">
            <a:avLst>
              <a:gd name="adj" fmla="val 50000"/>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sp>
        <p:nvSpPr>
          <p:cNvPr id="87" name="Gleichschenkliges Dreieck 86">
            <a:extLst>
              <a:ext uri="{FF2B5EF4-FFF2-40B4-BE49-F238E27FC236}">
                <a16:creationId xmlns:a16="http://schemas.microsoft.com/office/drawing/2014/main" id="{7ECFEB1C-5464-4EC5-9BD3-0D1CCB490689}"/>
              </a:ext>
            </a:extLst>
          </p:cNvPr>
          <p:cNvSpPr/>
          <p:nvPr/>
        </p:nvSpPr>
        <p:spPr>
          <a:xfrm rot="5400000">
            <a:off x="4131344" y="2415243"/>
            <a:ext cx="761823" cy="267423"/>
          </a:xfrm>
          <a:prstGeom prst="triangle">
            <a:avLst>
              <a:gd name="adj" fmla="val 50000"/>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sp>
        <p:nvSpPr>
          <p:cNvPr id="89" name="Gleichschenkliges Dreieck 88">
            <a:extLst>
              <a:ext uri="{FF2B5EF4-FFF2-40B4-BE49-F238E27FC236}">
                <a16:creationId xmlns:a16="http://schemas.microsoft.com/office/drawing/2014/main" id="{86586E7A-1CF2-457D-B61A-9495FC38488E}"/>
              </a:ext>
            </a:extLst>
          </p:cNvPr>
          <p:cNvSpPr/>
          <p:nvPr/>
        </p:nvSpPr>
        <p:spPr>
          <a:xfrm rot="5400000">
            <a:off x="3889465" y="3496994"/>
            <a:ext cx="1252410" cy="276192"/>
          </a:xfrm>
          <a:prstGeom prst="triangle">
            <a:avLst>
              <a:gd name="adj" fmla="val 50000"/>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sp>
        <p:nvSpPr>
          <p:cNvPr id="90" name="Gleichschenkliges Dreieck 89">
            <a:extLst>
              <a:ext uri="{FF2B5EF4-FFF2-40B4-BE49-F238E27FC236}">
                <a16:creationId xmlns:a16="http://schemas.microsoft.com/office/drawing/2014/main" id="{EF48F983-0089-45D1-94F1-2020B76F72EF}"/>
              </a:ext>
            </a:extLst>
          </p:cNvPr>
          <p:cNvSpPr/>
          <p:nvPr/>
        </p:nvSpPr>
        <p:spPr>
          <a:xfrm rot="5400000">
            <a:off x="4203022" y="4570088"/>
            <a:ext cx="634062" cy="267423"/>
          </a:xfrm>
          <a:prstGeom prst="triangle">
            <a:avLst>
              <a:gd name="adj" fmla="val 50000"/>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sp>
        <p:nvSpPr>
          <p:cNvPr id="50" name="Rechteck 54">
            <a:extLst>
              <a:ext uri="{FF2B5EF4-FFF2-40B4-BE49-F238E27FC236}">
                <a16:creationId xmlns:a16="http://schemas.microsoft.com/office/drawing/2014/main" id="{DECB8F86-A56F-44F7-9B49-28F4DD27F607}"/>
              </a:ext>
            </a:extLst>
          </p:cNvPr>
          <p:cNvSpPr/>
          <p:nvPr/>
        </p:nvSpPr>
        <p:spPr>
          <a:xfrm>
            <a:off x="343263" y="5312720"/>
            <a:ext cx="3952537"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Reorienting capital flows </a:t>
            </a:r>
            <a:r>
              <a:rPr lang="en-US" sz="1600" b="0" dirty="0">
                <a:solidFill>
                  <a:schemeClr val="tx1"/>
                </a:solidFill>
              </a:rPr>
              <a:t>	towards sustainable 	investment </a:t>
            </a:r>
            <a:endParaRPr lang="it-IT" sz="1600" b="0" dirty="0">
              <a:solidFill>
                <a:schemeClr val="tx1"/>
              </a:solidFill>
            </a:endParaRPr>
          </a:p>
        </p:txBody>
      </p:sp>
      <p:sp>
        <p:nvSpPr>
          <p:cNvPr id="51" name="Rechteck 55">
            <a:extLst>
              <a:ext uri="{FF2B5EF4-FFF2-40B4-BE49-F238E27FC236}">
                <a16:creationId xmlns:a16="http://schemas.microsoft.com/office/drawing/2014/main" id="{DBDBD5A8-F600-4024-9F72-44A985BE519F}"/>
              </a:ext>
            </a:extLst>
          </p:cNvPr>
          <p:cNvSpPr/>
          <p:nvPr/>
        </p:nvSpPr>
        <p:spPr>
          <a:xfrm>
            <a:off x="4395796" y="5312720"/>
            <a:ext cx="3924549"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Mainstreaming 	Sustainability into risk 	Management</a:t>
            </a:r>
            <a:endParaRPr lang="en-US" sz="1600" b="0" dirty="0">
              <a:solidFill>
                <a:schemeClr val="tx1"/>
              </a:solidFill>
            </a:endParaRPr>
          </a:p>
        </p:txBody>
      </p:sp>
      <p:sp>
        <p:nvSpPr>
          <p:cNvPr id="53" name="Rechteck 62">
            <a:extLst>
              <a:ext uri="{FF2B5EF4-FFF2-40B4-BE49-F238E27FC236}">
                <a16:creationId xmlns:a16="http://schemas.microsoft.com/office/drawing/2014/main" id="{6450F9BE-2F71-4590-8905-360E7DD1AC85}"/>
              </a:ext>
            </a:extLst>
          </p:cNvPr>
          <p:cNvSpPr/>
          <p:nvPr/>
        </p:nvSpPr>
        <p:spPr>
          <a:xfrm>
            <a:off x="8392757" y="5312720"/>
            <a:ext cx="3455977"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Fostering	transparency </a:t>
            </a:r>
            <a:r>
              <a:rPr lang="en-US" sz="1600" b="0" dirty="0">
                <a:solidFill>
                  <a:schemeClr val="tx1"/>
                </a:solidFill>
              </a:rPr>
              <a:t>and 	</a:t>
            </a:r>
            <a:r>
              <a:rPr lang="en-US" sz="1600" dirty="0">
                <a:solidFill>
                  <a:schemeClr val="tx1"/>
                </a:solidFill>
              </a:rPr>
              <a:t>Long-termism</a:t>
            </a:r>
            <a:endParaRPr lang="it-IT" sz="1600" dirty="0">
              <a:solidFill>
                <a:schemeClr val="tx1"/>
              </a:solidFill>
            </a:endParaRPr>
          </a:p>
        </p:txBody>
      </p:sp>
      <p:sp>
        <p:nvSpPr>
          <p:cNvPr id="54" name="Oval 4">
            <a:extLst>
              <a:ext uri="{FF2B5EF4-FFF2-40B4-BE49-F238E27FC236}">
                <a16:creationId xmlns:a16="http://schemas.microsoft.com/office/drawing/2014/main" id="{D4A7A315-8EFF-4270-9223-C7B185DAB335}"/>
              </a:ext>
            </a:extLst>
          </p:cNvPr>
          <p:cNvSpPr/>
          <p:nvPr/>
        </p:nvSpPr>
        <p:spPr>
          <a:xfrm>
            <a:off x="8320345" y="5260733"/>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3</a:t>
            </a:r>
          </a:p>
        </p:txBody>
      </p:sp>
      <p:pic>
        <p:nvPicPr>
          <p:cNvPr id="57" name="Picture 6" descr="https://static.thenounproject.com/png/148495-200.png">
            <a:extLst>
              <a:ext uri="{FF2B5EF4-FFF2-40B4-BE49-F238E27FC236}">
                <a16:creationId xmlns:a16="http://schemas.microsoft.com/office/drawing/2014/main" id="{E1C1A1EF-121E-4B38-BEC9-74250489A5F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7368" y="5192329"/>
            <a:ext cx="900967" cy="900967"/>
          </a:xfrm>
          <a:prstGeom prst="rect">
            <a:avLst/>
          </a:prstGeom>
          <a:noFill/>
          <a:extLst>
            <a:ext uri="{909E8E84-426E-40DD-AFC4-6F175D3DCCD1}">
              <a14:hiddenFill xmlns:a14="http://schemas.microsoft.com/office/drawing/2010/main">
                <a:solidFill>
                  <a:srgbClr val="FFFFFF"/>
                </a:solidFill>
              </a14:hiddenFill>
            </a:ext>
          </a:extLst>
        </p:spPr>
      </p:pic>
      <p:sp>
        <p:nvSpPr>
          <p:cNvPr id="58" name="Oval 4">
            <a:extLst>
              <a:ext uri="{FF2B5EF4-FFF2-40B4-BE49-F238E27FC236}">
                <a16:creationId xmlns:a16="http://schemas.microsoft.com/office/drawing/2014/main" id="{956CFE86-AAB1-4469-8BFE-7E7707822520}"/>
              </a:ext>
            </a:extLst>
          </p:cNvPr>
          <p:cNvSpPr/>
          <p:nvPr/>
        </p:nvSpPr>
        <p:spPr>
          <a:xfrm>
            <a:off x="197890" y="5221994"/>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1</a:t>
            </a:r>
          </a:p>
        </p:txBody>
      </p:sp>
      <p:pic>
        <p:nvPicPr>
          <p:cNvPr id="73" name="Picture 8" descr="https://static.thenounproject.com/png/1978454-200.png">
            <a:extLst>
              <a:ext uri="{FF2B5EF4-FFF2-40B4-BE49-F238E27FC236}">
                <a16:creationId xmlns:a16="http://schemas.microsoft.com/office/drawing/2014/main" id="{766F36A5-63CC-40D8-AC4A-275F9B342B85}"/>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72671" y="5420393"/>
            <a:ext cx="542401" cy="542401"/>
          </a:xfrm>
          <a:prstGeom prst="rect">
            <a:avLst/>
          </a:prstGeom>
          <a:noFill/>
          <a:extLst>
            <a:ext uri="{909E8E84-426E-40DD-AFC4-6F175D3DCCD1}">
              <a14:hiddenFill xmlns:a14="http://schemas.microsoft.com/office/drawing/2010/main">
                <a:solidFill>
                  <a:srgbClr val="FFFFFF"/>
                </a:solidFill>
              </a14:hiddenFill>
            </a:ext>
          </a:extLst>
        </p:spPr>
      </p:pic>
      <p:sp>
        <p:nvSpPr>
          <p:cNvPr id="75" name="Oval 4">
            <a:extLst>
              <a:ext uri="{FF2B5EF4-FFF2-40B4-BE49-F238E27FC236}">
                <a16:creationId xmlns:a16="http://schemas.microsoft.com/office/drawing/2014/main" id="{E11452DF-284A-47DC-AECB-66B375821568}"/>
              </a:ext>
            </a:extLst>
          </p:cNvPr>
          <p:cNvSpPr/>
          <p:nvPr/>
        </p:nvSpPr>
        <p:spPr>
          <a:xfrm>
            <a:off x="4323384" y="5257141"/>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2</a:t>
            </a:r>
          </a:p>
        </p:txBody>
      </p:sp>
      <p:pic>
        <p:nvPicPr>
          <p:cNvPr id="76" name="Picture 14" descr="https://static.thenounproject.com/png/1236139-200.png">
            <a:extLst>
              <a:ext uri="{FF2B5EF4-FFF2-40B4-BE49-F238E27FC236}">
                <a16:creationId xmlns:a16="http://schemas.microsoft.com/office/drawing/2014/main" id="{B05005FA-B127-4E47-A4FE-C79162D2AB9E}"/>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43528" y="5388761"/>
            <a:ext cx="594610" cy="594610"/>
          </a:xfrm>
          <a:prstGeom prst="rect">
            <a:avLst/>
          </a:prstGeom>
          <a:noFill/>
          <a:extLst>
            <a:ext uri="{909E8E84-426E-40DD-AFC4-6F175D3DCCD1}">
              <a14:hiddenFill xmlns:a14="http://schemas.microsoft.com/office/drawing/2010/main">
                <a:solidFill>
                  <a:srgbClr val="FFFFFF"/>
                </a:solidFill>
              </a14:hiddenFill>
            </a:ext>
          </a:extLst>
        </p:spPr>
      </p:pic>
      <p:cxnSp>
        <p:nvCxnSpPr>
          <p:cNvPr id="78" name="Gerader Verbinder 63">
            <a:extLst>
              <a:ext uri="{FF2B5EF4-FFF2-40B4-BE49-F238E27FC236}">
                <a16:creationId xmlns:a16="http://schemas.microsoft.com/office/drawing/2014/main" id="{ED89226D-02AA-4DDE-BB79-FEF25B55A682}"/>
              </a:ext>
            </a:extLst>
          </p:cNvPr>
          <p:cNvCxnSpPr>
            <a:cxnSpLocks/>
          </p:cNvCxnSpPr>
          <p:nvPr/>
        </p:nvCxnSpPr>
        <p:spPr>
          <a:xfrm flipH="1" flipV="1">
            <a:off x="407368" y="5119275"/>
            <a:ext cx="11441366" cy="2286"/>
          </a:xfrm>
          <a:prstGeom prst="line">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cxnSp>
      <p:sp>
        <p:nvSpPr>
          <p:cNvPr id="91" name="Isosceles Triangle 42">
            <a:extLst>
              <a:ext uri="{FF2B5EF4-FFF2-40B4-BE49-F238E27FC236}">
                <a16:creationId xmlns:a16="http://schemas.microsoft.com/office/drawing/2014/main" id="{792BA80F-4C1F-42F3-9DF8-CCD775E43075}"/>
              </a:ext>
            </a:extLst>
          </p:cNvPr>
          <p:cNvSpPr/>
          <p:nvPr/>
        </p:nvSpPr>
        <p:spPr>
          <a:xfrm rot="10800000">
            <a:off x="5541084" y="5121560"/>
            <a:ext cx="1109825" cy="107639"/>
          </a:xfrm>
          <a:prstGeom prst="triangle">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306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C62747-B227-4530-839A-E00ECEE74EF1}"/>
              </a:ext>
            </a:extLst>
          </p:cNvPr>
          <p:cNvSpPr>
            <a:spLocks noGrp="1"/>
          </p:cNvSpPr>
          <p:nvPr>
            <p:ph type="title"/>
          </p:nvPr>
        </p:nvSpPr>
        <p:spPr/>
        <p:txBody>
          <a:bodyPr/>
          <a:lstStyle/>
          <a:p>
            <a:r>
              <a:rPr lang="de-DE" dirty="0" err="1"/>
              <a:t>Taxonomy</a:t>
            </a:r>
            <a:r>
              <a:rPr lang="de-DE" dirty="0"/>
              <a:t> - The Case </a:t>
            </a:r>
            <a:r>
              <a:rPr lang="de-DE" dirty="0" err="1"/>
              <a:t>for</a:t>
            </a:r>
            <a:r>
              <a:rPr lang="de-DE" dirty="0"/>
              <a:t> an EU </a:t>
            </a:r>
            <a:r>
              <a:rPr lang="de-DE" dirty="0" err="1"/>
              <a:t>Taxonomy</a:t>
            </a:r>
            <a:endParaRPr lang="de-DE" dirty="0"/>
          </a:p>
        </p:txBody>
      </p:sp>
      <p:sp>
        <p:nvSpPr>
          <p:cNvPr id="3" name="Rechteck 2">
            <a:extLst>
              <a:ext uri="{FF2B5EF4-FFF2-40B4-BE49-F238E27FC236}">
                <a16:creationId xmlns:a16="http://schemas.microsoft.com/office/drawing/2014/main" id="{9D86CE1F-AA08-4997-A86C-56BAC4D745C3}"/>
              </a:ext>
            </a:extLst>
          </p:cNvPr>
          <p:cNvSpPr/>
          <p:nvPr/>
        </p:nvSpPr>
        <p:spPr>
          <a:xfrm>
            <a:off x="343265" y="1124744"/>
            <a:ext cx="3871976" cy="504056"/>
          </a:xfrm>
          <a:prstGeom prst="rect">
            <a:avLst/>
          </a:prstGeom>
          <a:solidFill>
            <a:srgbClr val="0F5494"/>
          </a:solidFill>
          <a:ln>
            <a:solidFill>
              <a:srgbClr val="0F5494"/>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err="1"/>
              <a:t>Current</a:t>
            </a:r>
            <a:r>
              <a:rPr lang="de-DE" sz="1600" dirty="0"/>
              <a:t> </a:t>
            </a:r>
            <a:r>
              <a:rPr lang="de-DE" sz="1600" dirty="0" err="1"/>
              <a:t>market</a:t>
            </a:r>
            <a:r>
              <a:rPr lang="de-DE" sz="1600" dirty="0"/>
              <a:t> </a:t>
            </a:r>
            <a:r>
              <a:rPr lang="de-DE" sz="1600" dirty="0" err="1"/>
              <a:t>practice</a:t>
            </a:r>
            <a:endParaRPr lang="de-DE" sz="1600" dirty="0"/>
          </a:p>
        </p:txBody>
      </p:sp>
      <p:sp>
        <p:nvSpPr>
          <p:cNvPr id="4" name="Rechteck 3">
            <a:extLst>
              <a:ext uri="{FF2B5EF4-FFF2-40B4-BE49-F238E27FC236}">
                <a16:creationId xmlns:a16="http://schemas.microsoft.com/office/drawing/2014/main" id="{EDEF82D8-F5C4-490B-88A5-55E2EB517407}"/>
              </a:ext>
            </a:extLst>
          </p:cNvPr>
          <p:cNvSpPr/>
          <p:nvPr/>
        </p:nvSpPr>
        <p:spPr>
          <a:xfrm>
            <a:off x="7824192" y="1124744"/>
            <a:ext cx="4032448" cy="504056"/>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a:t>Value-</a:t>
            </a:r>
            <a:r>
              <a:rPr lang="de-DE" sz="1600" dirty="0" err="1"/>
              <a:t>add</a:t>
            </a:r>
            <a:r>
              <a:rPr lang="de-DE" sz="1600" dirty="0"/>
              <a:t> </a:t>
            </a:r>
            <a:r>
              <a:rPr lang="de-DE" sz="1600" dirty="0" err="1"/>
              <a:t>of</a:t>
            </a:r>
            <a:r>
              <a:rPr lang="de-DE" sz="1600" dirty="0"/>
              <a:t> </a:t>
            </a:r>
            <a:r>
              <a:rPr lang="de-DE" sz="1600" dirty="0" err="1"/>
              <a:t>the</a:t>
            </a:r>
            <a:r>
              <a:rPr lang="de-DE" sz="1600" dirty="0"/>
              <a:t> </a:t>
            </a:r>
            <a:r>
              <a:rPr lang="de-DE" sz="1600" dirty="0" err="1"/>
              <a:t>taxonomy</a:t>
            </a:r>
            <a:r>
              <a:rPr lang="de-DE" sz="1600" dirty="0"/>
              <a:t> </a:t>
            </a:r>
            <a:r>
              <a:rPr lang="de-DE" sz="1600" dirty="0" err="1"/>
              <a:t>for</a:t>
            </a:r>
            <a:r>
              <a:rPr lang="de-DE" sz="1600" dirty="0"/>
              <a:t> </a:t>
            </a:r>
            <a:r>
              <a:rPr lang="de-DE" sz="1600" dirty="0" err="1"/>
              <a:t>the</a:t>
            </a:r>
            <a:r>
              <a:rPr lang="de-DE" sz="1600" dirty="0"/>
              <a:t> </a:t>
            </a:r>
            <a:r>
              <a:rPr lang="de-DE" sz="1600" dirty="0" err="1"/>
              <a:t>market</a:t>
            </a:r>
            <a:r>
              <a:rPr lang="de-DE" sz="1600" dirty="0"/>
              <a:t> </a:t>
            </a:r>
            <a:r>
              <a:rPr lang="de-DE" sz="1600" dirty="0" err="1"/>
              <a:t>practice</a:t>
            </a:r>
            <a:endParaRPr lang="de-DE" sz="1600" dirty="0"/>
          </a:p>
        </p:txBody>
      </p:sp>
      <p:sp>
        <p:nvSpPr>
          <p:cNvPr id="5" name="Rechteck 4">
            <a:extLst>
              <a:ext uri="{FF2B5EF4-FFF2-40B4-BE49-F238E27FC236}">
                <a16:creationId xmlns:a16="http://schemas.microsoft.com/office/drawing/2014/main" id="{7A6C3186-1A55-4AF2-BB14-78F8A9982004}"/>
              </a:ext>
            </a:extLst>
          </p:cNvPr>
          <p:cNvSpPr/>
          <p:nvPr/>
        </p:nvSpPr>
        <p:spPr>
          <a:xfrm>
            <a:off x="4460522" y="2236335"/>
            <a:ext cx="2867638" cy="3384991"/>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en-US" sz="1600" b="0" dirty="0">
                <a:solidFill>
                  <a:schemeClr val="tx1"/>
                </a:solidFill>
              </a:rPr>
              <a:t>Bridging the gap by developing</a:t>
            </a:r>
          </a:p>
          <a:p>
            <a:pPr algn="ctr">
              <a:spcBef>
                <a:spcPts val="0"/>
              </a:spcBef>
              <a:spcAft>
                <a:spcPts val="1200"/>
              </a:spcAft>
              <a:buClr>
                <a:srgbClr val="00B050"/>
              </a:buClr>
            </a:pPr>
            <a:r>
              <a:rPr lang="en-US" sz="1600" dirty="0">
                <a:solidFill>
                  <a:schemeClr val="tx1"/>
                </a:solidFill>
              </a:rPr>
              <a:t>a harmonized list of economic activities that can be considered “environmentally sustainable”</a:t>
            </a:r>
          </a:p>
          <a:p>
            <a:pPr algn="ctr">
              <a:spcBef>
                <a:spcPts val="0"/>
              </a:spcBef>
              <a:spcAft>
                <a:spcPts val="1200"/>
              </a:spcAft>
              <a:buClr>
                <a:srgbClr val="00B050"/>
              </a:buClr>
            </a:pPr>
            <a:r>
              <a:rPr lang="en-US" sz="1600" b="0" dirty="0">
                <a:solidFill>
                  <a:schemeClr val="tx1"/>
                </a:solidFill>
              </a:rPr>
              <a:t>for investment purposes.</a:t>
            </a:r>
            <a:endParaRPr lang="it-IT" sz="1600" b="0" dirty="0">
              <a:solidFill>
                <a:schemeClr val="tx1"/>
              </a:solidFill>
            </a:endParaRPr>
          </a:p>
        </p:txBody>
      </p:sp>
      <p:sp>
        <p:nvSpPr>
          <p:cNvPr id="22" name="Rechteck 15">
            <a:extLst>
              <a:ext uri="{FF2B5EF4-FFF2-40B4-BE49-F238E27FC236}">
                <a16:creationId xmlns:a16="http://schemas.microsoft.com/office/drawing/2014/main" id="{E51A0DC7-FEDD-472F-9730-FEC9FE4D0C9D}"/>
              </a:ext>
            </a:extLst>
          </p:cNvPr>
          <p:cNvSpPr/>
          <p:nvPr/>
        </p:nvSpPr>
        <p:spPr>
          <a:xfrm>
            <a:off x="695399" y="2675903"/>
            <a:ext cx="3355311" cy="486327"/>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dirty="0" err="1">
                <a:solidFill>
                  <a:schemeClr val="tx1"/>
                </a:solidFill>
              </a:rPr>
              <a:t>Costly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raise</a:t>
            </a:r>
            <a:r>
              <a:rPr lang="de-DE" sz="1200" dirty="0">
                <a:solidFill>
                  <a:schemeClr val="tx1"/>
                </a:solidFill>
              </a:rPr>
              <a:t> </a:t>
            </a:r>
            <a:r>
              <a:rPr lang="de-DE" sz="1200" dirty="0" err="1">
                <a:solidFill>
                  <a:schemeClr val="tx1"/>
                </a:solidFill>
              </a:rPr>
              <a:t>capital</a:t>
            </a:r>
            <a:r>
              <a:rPr lang="de-DE" sz="1200" dirty="0">
                <a:solidFill>
                  <a:schemeClr val="tx1"/>
                </a:solidFill>
              </a:rPr>
              <a:t> </a:t>
            </a:r>
            <a:r>
              <a:rPr lang="de-DE" sz="1200" dirty="0" err="1">
                <a:solidFill>
                  <a:schemeClr val="tx1"/>
                </a:solidFill>
              </a:rPr>
              <a:t>for</a:t>
            </a:r>
            <a:r>
              <a:rPr lang="de-DE" sz="1200" dirty="0">
                <a:solidFill>
                  <a:schemeClr val="tx1"/>
                </a:solidFill>
              </a:rPr>
              <a:t> real </a:t>
            </a:r>
            <a:r>
              <a:rPr lang="de-DE" sz="1200" dirty="0" err="1">
                <a:solidFill>
                  <a:schemeClr val="tx1"/>
                </a:solidFill>
              </a:rPr>
              <a:t>economy</a:t>
            </a:r>
            <a:endParaRPr lang="de-DE" sz="1200" dirty="0">
              <a:solidFill>
                <a:schemeClr val="tx1"/>
              </a:solidFill>
            </a:endParaRPr>
          </a:p>
        </p:txBody>
      </p:sp>
      <p:sp>
        <p:nvSpPr>
          <p:cNvPr id="23" name="Rechteck 15">
            <a:extLst>
              <a:ext uri="{FF2B5EF4-FFF2-40B4-BE49-F238E27FC236}">
                <a16:creationId xmlns:a16="http://schemas.microsoft.com/office/drawing/2014/main" id="{44458D84-A2D4-4C74-A2D8-BFFEC12B001B}"/>
              </a:ext>
            </a:extLst>
          </p:cNvPr>
          <p:cNvSpPr/>
          <p:nvPr/>
        </p:nvSpPr>
        <p:spPr>
          <a:xfrm>
            <a:off x="343266" y="2015443"/>
            <a:ext cx="3736512" cy="41165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it-IT" sz="1200" dirty="0" err="1">
                <a:solidFill>
                  <a:schemeClr val="tx1"/>
                </a:solidFill>
                <a:sym typeface="Wingdings" panose="05000000000000000000" pitchFamily="2" charset="2"/>
              </a:rPr>
              <a:t>Different</a:t>
            </a:r>
            <a:r>
              <a:rPr lang="it-IT" sz="1200" dirty="0">
                <a:solidFill>
                  <a:schemeClr val="tx1"/>
                </a:solidFill>
                <a:sym typeface="Wingdings" panose="05000000000000000000" pitchFamily="2" charset="2"/>
              </a:rPr>
              <a:t> </a:t>
            </a:r>
            <a:r>
              <a:rPr lang="it-IT" sz="1200" dirty="0" err="1">
                <a:solidFill>
                  <a:schemeClr val="tx1"/>
                </a:solidFill>
                <a:sym typeface="Wingdings" panose="05000000000000000000" pitchFamily="2" charset="2"/>
              </a:rPr>
              <a:t>taxonomies</a:t>
            </a:r>
            <a:r>
              <a:rPr lang="it-IT" sz="1200" dirty="0">
                <a:solidFill>
                  <a:schemeClr val="tx1"/>
                </a:solidFill>
                <a:sym typeface="Wingdings" panose="05000000000000000000" pitchFamily="2" charset="2"/>
              </a:rPr>
              <a:t> </a:t>
            </a:r>
            <a:r>
              <a:rPr lang="it-IT" sz="1200" b="0" dirty="0" err="1">
                <a:solidFill>
                  <a:schemeClr val="tx1"/>
                </a:solidFill>
                <a:sym typeface="Wingdings" panose="05000000000000000000" pitchFamily="2" charset="2"/>
              </a:rPr>
              <a:t>among</a:t>
            </a:r>
            <a:r>
              <a:rPr lang="it-IT" sz="1200" b="0" dirty="0">
                <a:solidFill>
                  <a:schemeClr val="tx1"/>
                </a:solidFill>
                <a:sym typeface="Wingdings" panose="05000000000000000000" pitchFamily="2" charset="2"/>
              </a:rPr>
              <a:t> </a:t>
            </a:r>
            <a:r>
              <a:rPr lang="it-IT" sz="1200" b="0" dirty="0" err="1">
                <a:solidFill>
                  <a:schemeClr val="tx1"/>
                </a:solidFill>
                <a:sym typeface="Wingdings" panose="05000000000000000000" pitchFamily="2" charset="2"/>
              </a:rPr>
              <a:t>different</a:t>
            </a:r>
            <a:r>
              <a:rPr lang="it-IT" sz="1200" b="0" dirty="0">
                <a:solidFill>
                  <a:schemeClr val="tx1"/>
                </a:solidFill>
                <a:sym typeface="Wingdings" panose="05000000000000000000" pitchFamily="2" charset="2"/>
              </a:rPr>
              <a:t> </a:t>
            </a:r>
            <a:r>
              <a:rPr lang="it-IT" sz="1200" dirty="0">
                <a:solidFill>
                  <a:schemeClr val="tx1"/>
                </a:solidFill>
                <a:sym typeface="Wingdings" panose="05000000000000000000" pitchFamily="2" charset="2"/>
              </a:rPr>
              <a:t>Member </a:t>
            </a:r>
            <a:r>
              <a:rPr lang="it-IT" sz="1200" dirty="0" err="1">
                <a:solidFill>
                  <a:schemeClr val="tx1"/>
                </a:solidFill>
                <a:sym typeface="Wingdings" panose="05000000000000000000" pitchFamily="2" charset="2"/>
              </a:rPr>
              <a:t>States</a:t>
            </a:r>
            <a:r>
              <a:rPr lang="it-IT" sz="1200" dirty="0">
                <a:solidFill>
                  <a:schemeClr val="tx1"/>
                </a:solidFill>
                <a:sym typeface="Wingdings" panose="05000000000000000000" pitchFamily="2" charset="2"/>
              </a:rPr>
              <a:t> </a:t>
            </a:r>
            <a:r>
              <a:rPr lang="it-IT" sz="1200" b="0" dirty="0">
                <a:solidFill>
                  <a:schemeClr val="tx1"/>
                </a:solidFill>
                <a:sym typeface="Wingdings" panose="05000000000000000000" pitchFamily="2" charset="2"/>
              </a:rPr>
              <a:t>and </a:t>
            </a:r>
            <a:r>
              <a:rPr lang="it-IT" sz="1200" dirty="0" err="1">
                <a:solidFill>
                  <a:schemeClr val="tx1"/>
                </a:solidFill>
                <a:sym typeface="Wingdings" panose="05000000000000000000" pitchFamily="2" charset="2"/>
              </a:rPr>
              <a:t>financial</a:t>
            </a:r>
            <a:r>
              <a:rPr lang="it-IT" sz="1200" dirty="0">
                <a:solidFill>
                  <a:schemeClr val="tx1"/>
                </a:solidFill>
                <a:sym typeface="Wingdings" panose="05000000000000000000" pitchFamily="2" charset="2"/>
              </a:rPr>
              <a:t> institutions</a:t>
            </a:r>
            <a:endParaRPr lang="de-DE" sz="1200" dirty="0">
              <a:solidFill>
                <a:schemeClr val="tx1"/>
              </a:solidFill>
            </a:endParaRPr>
          </a:p>
        </p:txBody>
      </p:sp>
      <p:sp>
        <p:nvSpPr>
          <p:cNvPr id="25" name="Rechteck 15">
            <a:extLst>
              <a:ext uri="{FF2B5EF4-FFF2-40B4-BE49-F238E27FC236}">
                <a16:creationId xmlns:a16="http://schemas.microsoft.com/office/drawing/2014/main" id="{E4D06CA1-8F1B-4680-9F0D-E74AA64EDEF8}"/>
              </a:ext>
            </a:extLst>
          </p:cNvPr>
          <p:cNvSpPr/>
          <p:nvPr/>
        </p:nvSpPr>
        <p:spPr>
          <a:xfrm>
            <a:off x="8256240" y="2211786"/>
            <a:ext cx="3600400" cy="411659"/>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b="0" dirty="0" err="1">
                <a:solidFill>
                  <a:schemeClr val="tx1"/>
                </a:solidFill>
              </a:rPr>
              <a:t>Provide</a:t>
            </a:r>
            <a:r>
              <a:rPr lang="de-DE" sz="1200" b="0" dirty="0">
                <a:solidFill>
                  <a:schemeClr val="tx1"/>
                </a:solidFill>
              </a:rPr>
              <a:t> </a:t>
            </a:r>
            <a:r>
              <a:rPr lang="de-DE" sz="1200" b="0" dirty="0" err="1">
                <a:solidFill>
                  <a:schemeClr val="tx1"/>
                </a:solidFill>
              </a:rPr>
              <a:t>appropriate</a:t>
            </a:r>
            <a:r>
              <a:rPr lang="de-DE" sz="1200" b="0" dirty="0">
                <a:solidFill>
                  <a:schemeClr val="tx1"/>
                </a:solidFill>
              </a:rPr>
              <a:t> </a:t>
            </a:r>
            <a:r>
              <a:rPr lang="de-DE" sz="1200" b="0" dirty="0" err="1">
                <a:solidFill>
                  <a:schemeClr val="tx1"/>
                </a:solidFill>
              </a:rPr>
              <a:t>signals</a:t>
            </a:r>
            <a:r>
              <a:rPr lang="de-DE" sz="1200" b="0" dirty="0">
                <a:solidFill>
                  <a:schemeClr val="tx1"/>
                </a:solidFill>
              </a:rPr>
              <a:t> </a:t>
            </a:r>
            <a:r>
              <a:rPr lang="de-DE" sz="1200" b="0" dirty="0" err="1">
                <a:solidFill>
                  <a:schemeClr val="tx1"/>
                </a:solidFill>
              </a:rPr>
              <a:t>and</a:t>
            </a:r>
            <a:r>
              <a:rPr lang="de-DE" sz="1200" b="0" dirty="0">
                <a:solidFill>
                  <a:schemeClr val="tx1"/>
                </a:solidFill>
              </a:rPr>
              <a:t> </a:t>
            </a:r>
            <a:r>
              <a:rPr lang="de-DE" sz="1200" b="0" dirty="0" err="1">
                <a:solidFill>
                  <a:schemeClr val="tx1"/>
                </a:solidFill>
              </a:rPr>
              <a:t>more</a:t>
            </a:r>
            <a:r>
              <a:rPr lang="de-DE" sz="1200" b="0" dirty="0">
                <a:solidFill>
                  <a:schemeClr val="tx1"/>
                </a:solidFill>
              </a:rPr>
              <a:t> </a:t>
            </a:r>
            <a:r>
              <a:rPr lang="de-DE" sz="1200" b="0" dirty="0" err="1">
                <a:solidFill>
                  <a:schemeClr val="tx1"/>
                </a:solidFill>
              </a:rPr>
              <a:t>certainty</a:t>
            </a:r>
            <a:r>
              <a:rPr lang="de-DE" sz="1200" b="0" dirty="0">
                <a:solidFill>
                  <a:schemeClr val="tx1"/>
                </a:solidFill>
              </a:rPr>
              <a:t> </a:t>
            </a:r>
            <a:r>
              <a:rPr lang="de-DE" sz="1200" b="0" dirty="0" err="1">
                <a:solidFill>
                  <a:schemeClr val="tx1"/>
                </a:solidFill>
              </a:rPr>
              <a:t>to</a:t>
            </a:r>
            <a:r>
              <a:rPr lang="de-DE" sz="1200" b="0" dirty="0">
                <a:solidFill>
                  <a:schemeClr val="tx1"/>
                </a:solidFill>
              </a:rPr>
              <a:t> </a:t>
            </a:r>
            <a:r>
              <a:rPr lang="de-DE" sz="1200" b="0" dirty="0" err="1">
                <a:solidFill>
                  <a:schemeClr val="tx1"/>
                </a:solidFill>
              </a:rPr>
              <a:t>economic</a:t>
            </a:r>
            <a:r>
              <a:rPr lang="de-DE" sz="1200" b="0" dirty="0">
                <a:solidFill>
                  <a:schemeClr val="tx1"/>
                </a:solidFill>
              </a:rPr>
              <a:t> </a:t>
            </a:r>
            <a:r>
              <a:rPr lang="de-DE" sz="1200" b="0" dirty="0" err="1">
                <a:solidFill>
                  <a:schemeClr val="tx1"/>
                </a:solidFill>
              </a:rPr>
              <a:t>actors</a:t>
            </a:r>
            <a:r>
              <a:rPr lang="de-DE" sz="1200" b="0" dirty="0">
                <a:solidFill>
                  <a:schemeClr val="tx1"/>
                </a:solidFill>
              </a:rPr>
              <a:t>.</a:t>
            </a:r>
          </a:p>
        </p:txBody>
      </p:sp>
      <p:pic>
        <p:nvPicPr>
          <p:cNvPr id="31" name="Picture 145">
            <a:extLst>
              <a:ext uri="{FF2B5EF4-FFF2-40B4-BE49-F238E27FC236}">
                <a16:creationId xmlns:a16="http://schemas.microsoft.com/office/drawing/2014/main" id="{7C1EC76C-F500-4897-9A27-200AD6528073}"/>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752184" y="2204864"/>
            <a:ext cx="469413" cy="396393"/>
          </a:xfrm>
          <a:prstGeom prst="rect">
            <a:avLst/>
          </a:prstGeom>
          <a:effectLst/>
        </p:spPr>
      </p:pic>
      <p:sp>
        <p:nvSpPr>
          <p:cNvPr id="26" name="Rechteck 15">
            <a:extLst>
              <a:ext uri="{FF2B5EF4-FFF2-40B4-BE49-F238E27FC236}">
                <a16:creationId xmlns:a16="http://schemas.microsoft.com/office/drawing/2014/main" id="{2E514493-28CA-42B2-9405-3846F5DDD8F6}"/>
              </a:ext>
            </a:extLst>
          </p:cNvPr>
          <p:cNvSpPr/>
          <p:nvPr/>
        </p:nvSpPr>
        <p:spPr>
          <a:xfrm>
            <a:off x="8256240" y="2795842"/>
            <a:ext cx="3600400" cy="411659"/>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dirty="0" err="1">
                <a:solidFill>
                  <a:schemeClr val="tx1"/>
                </a:solidFill>
              </a:rPr>
              <a:t>Protect</a:t>
            </a:r>
            <a:r>
              <a:rPr lang="de-DE" sz="1200" dirty="0">
                <a:solidFill>
                  <a:schemeClr val="tx1"/>
                </a:solidFill>
              </a:rPr>
              <a:t> private </a:t>
            </a:r>
            <a:r>
              <a:rPr lang="de-DE" sz="1200" dirty="0" err="1">
                <a:solidFill>
                  <a:schemeClr val="tx1"/>
                </a:solidFill>
              </a:rPr>
              <a:t>investors</a:t>
            </a:r>
            <a:r>
              <a:rPr lang="de-DE" sz="1200" dirty="0">
                <a:solidFill>
                  <a:schemeClr val="tx1"/>
                </a:solidFill>
              </a:rPr>
              <a:t> </a:t>
            </a:r>
            <a:r>
              <a:rPr lang="de-DE" sz="1200" b="0" dirty="0">
                <a:solidFill>
                  <a:schemeClr val="tx1"/>
                </a:solidFill>
              </a:rPr>
              <a:t>and </a:t>
            </a:r>
            <a:r>
              <a:rPr lang="de-DE" sz="1200" b="0" dirty="0" err="1">
                <a:solidFill>
                  <a:schemeClr val="tx1"/>
                </a:solidFill>
              </a:rPr>
              <a:t>mitigate</a:t>
            </a:r>
            <a:r>
              <a:rPr lang="de-DE" sz="1200" b="0" dirty="0">
                <a:solidFill>
                  <a:schemeClr val="tx1"/>
                </a:solidFill>
              </a:rPr>
              <a:t> </a:t>
            </a:r>
            <a:r>
              <a:rPr lang="de-DE" sz="1200" b="0" dirty="0" err="1">
                <a:solidFill>
                  <a:schemeClr val="tx1"/>
                </a:solidFill>
              </a:rPr>
              <a:t>the</a:t>
            </a:r>
            <a:r>
              <a:rPr lang="de-DE" sz="1200" b="0" dirty="0">
                <a:solidFill>
                  <a:schemeClr val="tx1"/>
                </a:solidFill>
              </a:rPr>
              <a:t> </a:t>
            </a:r>
            <a:r>
              <a:rPr lang="de-DE" sz="1200" b="0" dirty="0" err="1">
                <a:solidFill>
                  <a:schemeClr val="tx1"/>
                </a:solidFill>
              </a:rPr>
              <a:t>risk</a:t>
            </a:r>
            <a:r>
              <a:rPr lang="de-DE" sz="1200" b="0" dirty="0">
                <a:solidFill>
                  <a:schemeClr val="tx1"/>
                </a:solidFill>
              </a:rPr>
              <a:t> </a:t>
            </a:r>
            <a:r>
              <a:rPr lang="de-DE" sz="1200" b="0" dirty="0" err="1">
                <a:solidFill>
                  <a:schemeClr val="tx1"/>
                </a:solidFill>
              </a:rPr>
              <a:t>of</a:t>
            </a:r>
            <a:r>
              <a:rPr lang="de-DE" sz="1200" b="0" dirty="0">
                <a:solidFill>
                  <a:schemeClr val="tx1"/>
                </a:solidFill>
              </a:rPr>
              <a:t> </a:t>
            </a:r>
            <a:r>
              <a:rPr lang="de-DE" sz="1200" b="0" dirty="0" err="1">
                <a:solidFill>
                  <a:schemeClr val="tx1"/>
                </a:solidFill>
              </a:rPr>
              <a:t>greenwashing</a:t>
            </a:r>
            <a:r>
              <a:rPr lang="de-DE" sz="1200" b="0" dirty="0">
                <a:solidFill>
                  <a:schemeClr val="tx1"/>
                </a:solidFill>
              </a:rPr>
              <a:t>.</a:t>
            </a:r>
          </a:p>
        </p:txBody>
      </p:sp>
      <p:pic>
        <p:nvPicPr>
          <p:cNvPr id="32" name="Picture 145">
            <a:extLst>
              <a:ext uri="{FF2B5EF4-FFF2-40B4-BE49-F238E27FC236}">
                <a16:creationId xmlns:a16="http://schemas.microsoft.com/office/drawing/2014/main" id="{1E9A24DE-CCAA-42C1-BB21-6D4ABD21F038}"/>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752184" y="2780928"/>
            <a:ext cx="469413" cy="396393"/>
          </a:xfrm>
          <a:prstGeom prst="rect">
            <a:avLst/>
          </a:prstGeom>
          <a:effectLst/>
        </p:spPr>
      </p:pic>
      <p:sp>
        <p:nvSpPr>
          <p:cNvPr id="27" name="Rechteck 15">
            <a:extLst>
              <a:ext uri="{FF2B5EF4-FFF2-40B4-BE49-F238E27FC236}">
                <a16:creationId xmlns:a16="http://schemas.microsoft.com/office/drawing/2014/main" id="{C89A6214-D2DB-457F-A3AA-B684D0008CB1}"/>
              </a:ext>
            </a:extLst>
          </p:cNvPr>
          <p:cNvSpPr/>
          <p:nvPr/>
        </p:nvSpPr>
        <p:spPr>
          <a:xfrm>
            <a:off x="8256240" y="3379898"/>
            <a:ext cx="3600400" cy="352600"/>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b="0" dirty="0" err="1">
                <a:solidFill>
                  <a:schemeClr val="tx1"/>
                </a:solidFill>
              </a:rPr>
              <a:t>Make</a:t>
            </a:r>
            <a:r>
              <a:rPr lang="de-DE" sz="1200" b="0" dirty="0">
                <a:solidFill>
                  <a:schemeClr val="tx1"/>
                </a:solidFill>
              </a:rPr>
              <a:t> </a:t>
            </a:r>
            <a:r>
              <a:rPr lang="de-DE" sz="1200" b="0" dirty="0" err="1">
                <a:solidFill>
                  <a:schemeClr val="tx1"/>
                </a:solidFill>
              </a:rPr>
              <a:t>it</a:t>
            </a:r>
            <a:r>
              <a:rPr lang="de-DE" sz="1200" b="0" dirty="0">
                <a:solidFill>
                  <a:schemeClr val="tx1"/>
                </a:solidFill>
              </a:rPr>
              <a:t> </a:t>
            </a:r>
            <a:r>
              <a:rPr lang="de-DE" sz="1200" dirty="0" err="1">
                <a:solidFill>
                  <a:schemeClr val="tx1"/>
                </a:solidFill>
              </a:rPr>
              <a:t>easier</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raise</a:t>
            </a:r>
            <a:r>
              <a:rPr lang="de-DE" sz="1200" dirty="0">
                <a:solidFill>
                  <a:schemeClr val="tx1"/>
                </a:solidFill>
              </a:rPr>
              <a:t> </a:t>
            </a:r>
            <a:r>
              <a:rPr lang="de-DE" sz="1200" dirty="0" err="1">
                <a:solidFill>
                  <a:schemeClr val="tx1"/>
                </a:solidFill>
              </a:rPr>
              <a:t>capital</a:t>
            </a:r>
            <a:r>
              <a:rPr lang="de-DE" sz="1200" dirty="0">
                <a:solidFill>
                  <a:schemeClr val="tx1"/>
                </a:solidFill>
              </a:rPr>
              <a:t>.</a:t>
            </a:r>
          </a:p>
        </p:txBody>
      </p:sp>
      <p:pic>
        <p:nvPicPr>
          <p:cNvPr id="33" name="Picture 145">
            <a:extLst>
              <a:ext uri="{FF2B5EF4-FFF2-40B4-BE49-F238E27FC236}">
                <a16:creationId xmlns:a16="http://schemas.microsoft.com/office/drawing/2014/main" id="{75F78620-45D9-47AB-AA75-477A30EFE9BB}"/>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752184" y="3356992"/>
            <a:ext cx="469413" cy="396393"/>
          </a:xfrm>
          <a:prstGeom prst="rect">
            <a:avLst/>
          </a:prstGeom>
          <a:effectLst/>
        </p:spPr>
      </p:pic>
      <p:sp>
        <p:nvSpPr>
          <p:cNvPr id="52" name="Rechteck 15">
            <a:extLst>
              <a:ext uri="{FF2B5EF4-FFF2-40B4-BE49-F238E27FC236}">
                <a16:creationId xmlns:a16="http://schemas.microsoft.com/office/drawing/2014/main" id="{3ADF97D3-14E6-4A82-B700-98BDBB7E938F}"/>
              </a:ext>
            </a:extLst>
          </p:cNvPr>
          <p:cNvSpPr/>
          <p:nvPr/>
        </p:nvSpPr>
        <p:spPr>
          <a:xfrm>
            <a:off x="4497896" y="1556019"/>
            <a:ext cx="2844184" cy="596953"/>
          </a:xfrm>
          <a:prstGeom prst="rect">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defTabSz="457200" fontAlgn="auto">
              <a:spcBef>
                <a:spcPts val="0"/>
              </a:spcBef>
              <a:spcAft>
                <a:spcPts val="0"/>
              </a:spcAft>
            </a:pPr>
            <a:endParaRPr lang="de-DE" sz="1200" b="0" dirty="0">
              <a:solidFill>
                <a:schemeClr val="bg1"/>
              </a:solidFill>
            </a:endParaRPr>
          </a:p>
        </p:txBody>
      </p:sp>
      <p:pic>
        <p:nvPicPr>
          <p:cNvPr id="53" name="Picture 2" descr="https://static.thenounproject.com/png/1472743-200.png">
            <a:extLst>
              <a:ext uri="{FF2B5EF4-FFF2-40B4-BE49-F238E27FC236}">
                <a16:creationId xmlns:a16="http://schemas.microsoft.com/office/drawing/2014/main" id="{3091EDE7-E3D1-47FA-BE58-8B991E5E6F5D}"/>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633360" y="1689451"/>
            <a:ext cx="415593" cy="380596"/>
          </a:xfrm>
          <a:prstGeom prst="rect">
            <a:avLst/>
          </a:prstGeom>
          <a:solidFill>
            <a:srgbClr val="88AC2E"/>
          </a:solidFill>
          <a:ln>
            <a:noFill/>
          </a:ln>
          <a:extLst/>
        </p:spPr>
      </p:pic>
      <p:sp>
        <p:nvSpPr>
          <p:cNvPr id="55" name="Textfeld 18">
            <a:extLst>
              <a:ext uri="{FF2B5EF4-FFF2-40B4-BE49-F238E27FC236}">
                <a16:creationId xmlns:a16="http://schemas.microsoft.com/office/drawing/2014/main" id="{920FAD59-F802-46BB-9680-91BC8051E8E6}"/>
              </a:ext>
            </a:extLst>
          </p:cNvPr>
          <p:cNvSpPr txBox="1"/>
          <p:nvPr/>
        </p:nvSpPr>
        <p:spPr>
          <a:xfrm>
            <a:off x="5048953" y="1648917"/>
            <a:ext cx="2410217" cy="461665"/>
          </a:xfrm>
          <a:prstGeom prst="rect">
            <a:avLst/>
          </a:prstGeom>
          <a:noFill/>
          <a:ln>
            <a:noFill/>
          </a:ln>
        </p:spPr>
        <p:txBody>
          <a:bodyPr wrap="square" rtlCol="0">
            <a:spAutoFit/>
          </a:bodyPr>
          <a:lstStyle/>
          <a:p>
            <a:r>
              <a:rPr lang="de-DE" sz="1200" dirty="0" err="1">
                <a:solidFill>
                  <a:schemeClr val="bg1"/>
                </a:solidFill>
              </a:rPr>
              <a:t>Establish</a:t>
            </a:r>
            <a:r>
              <a:rPr lang="de-DE" sz="1200" dirty="0">
                <a:solidFill>
                  <a:schemeClr val="bg1"/>
                </a:solidFill>
              </a:rPr>
              <a:t> an EU </a:t>
            </a:r>
          </a:p>
          <a:p>
            <a:r>
              <a:rPr lang="de-DE" sz="1200" dirty="0" err="1">
                <a:solidFill>
                  <a:schemeClr val="bg1"/>
                </a:solidFill>
              </a:rPr>
              <a:t>Sustainable</a:t>
            </a:r>
            <a:r>
              <a:rPr lang="de-DE" sz="1200" dirty="0">
                <a:solidFill>
                  <a:schemeClr val="bg1"/>
                </a:solidFill>
              </a:rPr>
              <a:t> </a:t>
            </a:r>
            <a:r>
              <a:rPr lang="de-DE" sz="1200" dirty="0" err="1">
                <a:solidFill>
                  <a:schemeClr val="bg1"/>
                </a:solidFill>
              </a:rPr>
              <a:t>Taxonomy</a:t>
            </a:r>
            <a:endParaRPr lang="de-DE" sz="1200" dirty="0">
              <a:solidFill>
                <a:schemeClr val="bg1"/>
              </a:solidFill>
            </a:endParaRPr>
          </a:p>
        </p:txBody>
      </p:sp>
      <p:sp>
        <p:nvSpPr>
          <p:cNvPr id="28" name="Rechteck 15">
            <a:extLst>
              <a:ext uri="{FF2B5EF4-FFF2-40B4-BE49-F238E27FC236}">
                <a16:creationId xmlns:a16="http://schemas.microsoft.com/office/drawing/2014/main" id="{C89A6214-D2DB-457F-A3AA-B684D0008CB1}"/>
              </a:ext>
            </a:extLst>
          </p:cNvPr>
          <p:cNvSpPr/>
          <p:nvPr/>
        </p:nvSpPr>
        <p:spPr>
          <a:xfrm>
            <a:off x="8257662" y="3876682"/>
            <a:ext cx="3617545" cy="411659"/>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b="0" dirty="0" err="1">
                <a:solidFill>
                  <a:schemeClr val="tx1"/>
                </a:solidFill>
              </a:rPr>
              <a:t>Adress</a:t>
            </a:r>
            <a:r>
              <a:rPr lang="de-DE" sz="1200" b="0" dirty="0">
                <a:solidFill>
                  <a:schemeClr val="tx1"/>
                </a:solidFill>
              </a:rPr>
              <a:t> </a:t>
            </a:r>
            <a:r>
              <a:rPr lang="de-DE" sz="1200" b="0" dirty="0" err="1">
                <a:solidFill>
                  <a:schemeClr val="tx1"/>
                </a:solidFill>
              </a:rPr>
              <a:t>and</a:t>
            </a:r>
            <a:r>
              <a:rPr lang="de-DE" sz="1200" b="0" dirty="0">
                <a:solidFill>
                  <a:schemeClr val="tx1"/>
                </a:solidFill>
              </a:rPr>
              <a:t> </a:t>
            </a:r>
            <a:r>
              <a:rPr lang="de-DE" sz="1200" b="0" dirty="0" err="1">
                <a:solidFill>
                  <a:schemeClr val="tx1"/>
                </a:solidFill>
              </a:rPr>
              <a:t>avoid</a:t>
            </a:r>
            <a:r>
              <a:rPr lang="de-DE" sz="1200" b="0" dirty="0">
                <a:solidFill>
                  <a:schemeClr val="tx1"/>
                </a:solidFill>
              </a:rPr>
              <a:t> </a:t>
            </a:r>
            <a:r>
              <a:rPr lang="de-DE" sz="1200" dirty="0" err="1">
                <a:solidFill>
                  <a:schemeClr val="tx1"/>
                </a:solidFill>
              </a:rPr>
              <a:t>market</a:t>
            </a:r>
            <a:r>
              <a:rPr lang="de-DE" sz="1200" dirty="0">
                <a:solidFill>
                  <a:schemeClr val="tx1"/>
                </a:solidFill>
              </a:rPr>
              <a:t> </a:t>
            </a:r>
            <a:r>
              <a:rPr lang="de-DE" sz="1200" dirty="0" err="1">
                <a:solidFill>
                  <a:schemeClr val="tx1"/>
                </a:solidFill>
              </a:rPr>
              <a:t>fragmentation</a:t>
            </a:r>
            <a:r>
              <a:rPr lang="de-DE" sz="1200" dirty="0">
                <a:solidFill>
                  <a:schemeClr val="tx1"/>
                </a:solidFill>
              </a:rPr>
              <a:t> </a:t>
            </a:r>
            <a:r>
              <a:rPr lang="de-DE" sz="1200" b="0" dirty="0" err="1">
                <a:solidFill>
                  <a:schemeClr val="tx1"/>
                </a:solidFill>
              </a:rPr>
              <a:t>and</a:t>
            </a:r>
            <a:r>
              <a:rPr lang="de-DE" sz="1200" b="0" dirty="0">
                <a:solidFill>
                  <a:schemeClr val="tx1"/>
                </a:solidFill>
              </a:rPr>
              <a:t> </a:t>
            </a:r>
            <a:r>
              <a:rPr lang="de-DE" sz="1200" b="0" dirty="0" err="1">
                <a:solidFill>
                  <a:schemeClr val="tx1"/>
                </a:solidFill>
              </a:rPr>
              <a:t>barriers</a:t>
            </a:r>
            <a:r>
              <a:rPr lang="de-DE" sz="1200" b="0" dirty="0">
                <a:solidFill>
                  <a:schemeClr val="tx1"/>
                </a:solidFill>
              </a:rPr>
              <a:t> </a:t>
            </a:r>
            <a:r>
              <a:rPr lang="de-DE" sz="1200" b="0" dirty="0" err="1">
                <a:solidFill>
                  <a:schemeClr val="tx1"/>
                </a:solidFill>
              </a:rPr>
              <a:t>to</a:t>
            </a:r>
            <a:r>
              <a:rPr lang="de-DE" sz="1200" b="0" dirty="0">
                <a:solidFill>
                  <a:schemeClr val="tx1"/>
                </a:solidFill>
              </a:rPr>
              <a:t> </a:t>
            </a:r>
            <a:r>
              <a:rPr lang="de-DE" sz="1200" b="0" dirty="0" err="1">
                <a:solidFill>
                  <a:schemeClr val="tx1"/>
                </a:solidFill>
              </a:rPr>
              <a:t>cross</a:t>
            </a:r>
            <a:r>
              <a:rPr lang="de-DE" sz="1200" b="0" dirty="0">
                <a:solidFill>
                  <a:schemeClr val="tx1"/>
                </a:solidFill>
              </a:rPr>
              <a:t> </a:t>
            </a:r>
            <a:r>
              <a:rPr lang="de-DE" sz="1200" b="0" dirty="0" err="1">
                <a:solidFill>
                  <a:schemeClr val="tx1"/>
                </a:solidFill>
              </a:rPr>
              <a:t>border</a:t>
            </a:r>
            <a:r>
              <a:rPr lang="de-DE" sz="1200" b="0" dirty="0">
                <a:solidFill>
                  <a:schemeClr val="tx1"/>
                </a:solidFill>
              </a:rPr>
              <a:t> </a:t>
            </a:r>
            <a:r>
              <a:rPr lang="de-DE" sz="1200" b="0" dirty="0" err="1">
                <a:solidFill>
                  <a:schemeClr val="tx1"/>
                </a:solidFill>
              </a:rPr>
              <a:t>capital</a:t>
            </a:r>
            <a:r>
              <a:rPr lang="de-DE" sz="1200" b="0" dirty="0">
                <a:solidFill>
                  <a:schemeClr val="tx1"/>
                </a:solidFill>
              </a:rPr>
              <a:t> </a:t>
            </a:r>
            <a:r>
              <a:rPr lang="de-DE" sz="1200" b="0" dirty="0" err="1">
                <a:solidFill>
                  <a:schemeClr val="tx1"/>
                </a:solidFill>
              </a:rPr>
              <a:t>flows</a:t>
            </a:r>
            <a:r>
              <a:rPr lang="de-DE" sz="1200" b="0" dirty="0">
                <a:solidFill>
                  <a:schemeClr val="tx1"/>
                </a:solidFill>
              </a:rPr>
              <a:t>.</a:t>
            </a:r>
          </a:p>
        </p:txBody>
      </p:sp>
      <p:pic>
        <p:nvPicPr>
          <p:cNvPr id="30" name="Picture 145">
            <a:extLst>
              <a:ext uri="{FF2B5EF4-FFF2-40B4-BE49-F238E27FC236}">
                <a16:creationId xmlns:a16="http://schemas.microsoft.com/office/drawing/2014/main" id="{A374C905-6BBA-45BF-951A-F71689D58E44}"/>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752184" y="3861048"/>
            <a:ext cx="469413" cy="396393"/>
          </a:xfrm>
          <a:prstGeom prst="rect">
            <a:avLst/>
          </a:prstGeom>
          <a:effectLst/>
        </p:spPr>
      </p:pic>
      <p:sp>
        <p:nvSpPr>
          <p:cNvPr id="34" name="Rechteck 15">
            <a:extLst>
              <a:ext uri="{FF2B5EF4-FFF2-40B4-BE49-F238E27FC236}">
                <a16:creationId xmlns:a16="http://schemas.microsoft.com/office/drawing/2014/main" id="{2EA1CDF9-CC3D-42F6-AFA5-3DF6108A0E01}"/>
              </a:ext>
            </a:extLst>
          </p:cNvPr>
          <p:cNvSpPr/>
          <p:nvPr/>
        </p:nvSpPr>
        <p:spPr>
          <a:xfrm>
            <a:off x="695400" y="3249091"/>
            <a:ext cx="3355310" cy="59603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dirty="0" err="1">
                <a:solidFill>
                  <a:schemeClr val="tx1"/>
                </a:solidFill>
              </a:rPr>
              <a:t>Burdensome</a:t>
            </a:r>
            <a:r>
              <a:rPr lang="de-DE" sz="1200" dirty="0">
                <a:solidFill>
                  <a:schemeClr val="tx1"/>
                </a:solidFill>
              </a:rPr>
              <a:t> </a:t>
            </a:r>
            <a:r>
              <a:rPr lang="de-DE" sz="1200" dirty="0" err="1">
                <a:solidFill>
                  <a:schemeClr val="tx1"/>
                </a:solidFill>
              </a:rPr>
              <a:t>to</a:t>
            </a:r>
            <a:r>
              <a:rPr lang="de-DE" sz="1200" dirty="0">
                <a:solidFill>
                  <a:schemeClr val="tx1"/>
                </a:solidFill>
              </a:rPr>
              <a:t> check </a:t>
            </a:r>
            <a:r>
              <a:rPr lang="de-DE" sz="1200" dirty="0" err="1">
                <a:solidFill>
                  <a:schemeClr val="tx1"/>
                </a:solidFill>
              </a:rPr>
              <a:t>and</a:t>
            </a:r>
            <a:r>
              <a:rPr lang="de-DE" sz="1200" dirty="0">
                <a:solidFill>
                  <a:schemeClr val="tx1"/>
                </a:solidFill>
              </a:rPr>
              <a:t> </a:t>
            </a:r>
            <a:r>
              <a:rPr lang="de-DE" sz="1200" dirty="0" err="1">
                <a:solidFill>
                  <a:schemeClr val="tx1"/>
                </a:solidFill>
              </a:rPr>
              <a:t>compare</a:t>
            </a:r>
            <a:r>
              <a:rPr lang="de-DE" sz="1200" dirty="0">
                <a:solidFill>
                  <a:schemeClr val="tx1"/>
                </a:solidFill>
              </a:rPr>
              <a:t> </a:t>
            </a:r>
            <a:r>
              <a:rPr lang="de-DE" sz="1200" dirty="0" err="1">
                <a:solidFill>
                  <a:schemeClr val="tx1"/>
                </a:solidFill>
              </a:rPr>
              <a:t>information</a:t>
            </a:r>
            <a:r>
              <a:rPr lang="de-DE" sz="1200" dirty="0">
                <a:solidFill>
                  <a:schemeClr val="tx1"/>
                </a:solidFill>
              </a:rPr>
              <a:t> </a:t>
            </a:r>
            <a:r>
              <a:rPr lang="de-DE" sz="1200" dirty="0" err="1">
                <a:solidFill>
                  <a:schemeClr val="tx1"/>
                </a:solidFill>
              </a:rPr>
              <a:t>for</a:t>
            </a:r>
            <a:r>
              <a:rPr lang="de-DE" sz="1200" dirty="0">
                <a:solidFill>
                  <a:schemeClr val="tx1"/>
                </a:solidFill>
              </a:rPr>
              <a:t> </a:t>
            </a:r>
            <a:r>
              <a:rPr lang="de-DE" sz="1200" dirty="0" err="1">
                <a:solidFill>
                  <a:schemeClr val="tx1"/>
                </a:solidFill>
              </a:rPr>
              <a:t>investors</a:t>
            </a:r>
            <a:endParaRPr lang="it-IT" sz="1200" dirty="0">
              <a:solidFill>
                <a:schemeClr val="tx1"/>
              </a:solidFill>
              <a:sym typeface="Wingdings" panose="05000000000000000000" pitchFamily="2" charset="2"/>
            </a:endParaRPr>
          </a:p>
        </p:txBody>
      </p:sp>
      <p:sp>
        <p:nvSpPr>
          <p:cNvPr id="35" name="Rechteck 15">
            <a:extLst>
              <a:ext uri="{FF2B5EF4-FFF2-40B4-BE49-F238E27FC236}">
                <a16:creationId xmlns:a16="http://schemas.microsoft.com/office/drawing/2014/main" id="{2EA1CDF9-CC3D-42F6-AFA5-3DF6108A0E01}"/>
              </a:ext>
            </a:extLst>
          </p:cNvPr>
          <p:cNvSpPr/>
          <p:nvPr/>
        </p:nvSpPr>
        <p:spPr>
          <a:xfrm>
            <a:off x="695400" y="3932642"/>
            <a:ext cx="3355310" cy="648486"/>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dirty="0" err="1">
                <a:solidFill>
                  <a:schemeClr val="tx1"/>
                </a:solidFill>
              </a:rPr>
              <a:t>Costly</a:t>
            </a:r>
            <a:r>
              <a:rPr lang="de-DE" sz="1200" dirty="0">
                <a:solidFill>
                  <a:schemeClr val="tx1"/>
                </a:solidFill>
              </a:rPr>
              <a:t> </a:t>
            </a:r>
            <a:r>
              <a:rPr lang="de-DE" sz="1200" dirty="0" err="1">
                <a:solidFill>
                  <a:schemeClr val="tx1"/>
                </a:solidFill>
              </a:rPr>
              <a:t>for</a:t>
            </a:r>
            <a:r>
              <a:rPr lang="de-DE" sz="1200" dirty="0">
                <a:solidFill>
                  <a:schemeClr val="tx1"/>
                </a:solidFill>
              </a:rPr>
              <a:t> </a:t>
            </a:r>
            <a:r>
              <a:rPr lang="de-DE" sz="1200" dirty="0" err="1">
                <a:solidFill>
                  <a:schemeClr val="tx1"/>
                </a:solidFill>
              </a:rPr>
              <a:t>financial</a:t>
            </a:r>
            <a:r>
              <a:rPr lang="de-DE" sz="1200" dirty="0">
                <a:solidFill>
                  <a:schemeClr val="tx1"/>
                </a:solidFill>
              </a:rPr>
              <a:t> </a:t>
            </a:r>
            <a:r>
              <a:rPr lang="de-DE" sz="1200" dirty="0" err="1">
                <a:solidFill>
                  <a:schemeClr val="tx1"/>
                </a:solidFill>
              </a:rPr>
              <a:t>institutions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provide</a:t>
            </a:r>
            <a:r>
              <a:rPr lang="de-DE" sz="1200" dirty="0">
                <a:solidFill>
                  <a:schemeClr val="tx1"/>
                </a:solidFill>
              </a:rPr>
              <a:t> </a:t>
            </a:r>
            <a:r>
              <a:rPr lang="de-DE" sz="1200" dirty="0" err="1">
                <a:solidFill>
                  <a:schemeClr val="tx1"/>
                </a:solidFill>
              </a:rPr>
              <a:t>clarity</a:t>
            </a:r>
            <a:r>
              <a:rPr lang="de-DE" sz="1200" dirty="0">
                <a:solidFill>
                  <a:schemeClr val="tx1"/>
                </a:solidFill>
              </a:rPr>
              <a:t> on a </a:t>
            </a:r>
            <a:r>
              <a:rPr lang="de-DE" sz="1200" dirty="0" err="1">
                <a:solidFill>
                  <a:schemeClr val="tx1"/>
                </a:solidFill>
              </a:rPr>
              <a:t>voluntary</a:t>
            </a:r>
            <a:r>
              <a:rPr lang="de-DE" sz="1200" dirty="0">
                <a:solidFill>
                  <a:schemeClr val="tx1"/>
                </a:solidFill>
              </a:rPr>
              <a:t> </a:t>
            </a:r>
            <a:r>
              <a:rPr lang="de-DE" sz="1200" dirty="0" err="1">
                <a:solidFill>
                  <a:schemeClr val="tx1"/>
                </a:solidFill>
              </a:rPr>
              <a:t>basis</a:t>
            </a:r>
            <a:endParaRPr lang="de-DE" sz="1200" dirty="0">
              <a:solidFill>
                <a:schemeClr val="tx1"/>
              </a:solidFill>
            </a:endParaRPr>
          </a:p>
        </p:txBody>
      </p:sp>
      <p:grpSp>
        <p:nvGrpSpPr>
          <p:cNvPr id="36" name="Group 35"/>
          <p:cNvGrpSpPr/>
          <p:nvPr/>
        </p:nvGrpSpPr>
        <p:grpSpPr>
          <a:xfrm>
            <a:off x="261366" y="4113187"/>
            <a:ext cx="356336" cy="380964"/>
            <a:chOff x="306912" y="2924944"/>
            <a:chExt cx="356336" cy="366596"/>
          </a:xfrm>
        </p:grpSpPr>
        <p:sp>
          <p:nvSpPr>
            <p:cNvPr id="37" name="Oval 36"/>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38"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grpSp>
        <p:nvGrpSpPr>
          <p:cNvPr id="39" name="Group 38"/>
          <p:cNvGrpSpPr/>
          <p:nvPr/>
        </p:nvGrpSpPr>
        <p:grpSpPr>
          <a:xfrm>
            <a:off x="261366" y="3393107"/>
            <a:ext cx="356336" cy="380964"/>
            <a:chOff x="306912" y="2924944"/>
            <a:chExt cx="356336" cy="366596"/>
          </a:xfrm>
        </p:grpSpPr>
        <p:sp>
          <p:nvSpPr>
            <p:cNvPr id="40" name="Oval 39"/>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41" name="Picture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grpSp>
        <p:nvGrpSpPr>
          <p:cNvPr id="42" name="Group 41"/>
          <p:cNvGrpSpPr/>
          <p:nvPr/>
        </p:nvGrpSpPr>
        <p:grpSpPr>
          <a:xfrm>
            <a:off x="261366" y="2745035"/>
            <a:ext cx="356336" cy="380964"/>
            <a:chOff x="306912" y="2924944"/>
            <a:chExt cx="356336" cy="366596"/>
          </a:xfrm>
        </p:grpSpPr>
        <p:sp>
          <p:nvSpPr>
            <p:cNvPr id="43" name="Oval 42"/>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44" name="Picture 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sp>
        <p:nvSpPr>
          <p:cNvPr id="45" name="Rechteck 15">
            <a:extLst>
              <a:ext uri="{FF2B5EF4-FFF2-40B4-BE49-F238E27FC236}">
                <a16:creationId xmlns:a16="http://schemas.microsoft.com/office/drawing/2014/main" id="{2EA1CDF9-CC3D-42F6-AFA5-3DF6108A0E01}"/>
              </a:ext>
            </a:extLst>
          </p:cNvPr>
          <p:cNvSpPr/>
          <p:nvPr/>
        </p:nvSpPr>
        <p:spPr>
          <a:xfrm>
            <a:off x="343266" y="5229200"/>
            <a:ext cx="3707444" cy="704602"/>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600" dirty="0" err="1">
                <a:solidFill>
                  <a:schemeClr val="tx1"/>
                </a:solidFill>
              </a:rPr>
              <a:t>Hampering</a:t>
            </a:r>
            <a:r>
              <a:rPr lang="de-DE" sz="1600" dirty="0">
                <a:solidFill>
                  <a:schemeClr val="tx1"/>
                </a:solidFill>
              </a:rPr>
              <a:t> </a:t>
            </a:r>
            <a:r>
              <a:rPr lang="de-DE" sz="1600" dirty="0" err="1">
                <a:solidFill>
                  <a:schemeClr val="tx1"/>
                </a:solidFill>
              </a:rPr>
              <a:t>investments</a:t>
            </a:r>
            <a:r>
              <a:rPr lang="de-DE" sz="1600" dirty="0">
                <a:solidFill>
                  <a:schemeClr val="tx1"/>
                </a:solidFill>
              </a:rPr>
              <a:t> </a:t>
            </a:r>
            <a:r>
              <a:rPr lang="de-DE" sz="1600" dirty="0" err="1">
                <a:solidFill>
                  <a:schemeClr val="tx1"/>
                </a:solidFill>
              </a:rPr>
              <a:t>into</a:t>
            </a:r>
            <a:r>
              <a:rPr lang="de-DE" sz="1600" dirty="0">
                <a:solidFill>
                  <a:schemeClr val="tx1"/>
                </a:solidFill>
              </a:rPr>
              <a:t> a </a:t>
            </a:r>
            <a:r>
              <a:rPr lang="de-DE" sz="1600" dirty="0" err="1">
                <a:solidFill>
                  <a:schemeClr val="tx1"/>
                </a:solidFill>
              </a:rPr>
              <a:t>low-carbon</a:t>
            </a:r>
            <a:r>
              <a:rPr lang="de-DE" sz="1600" dirty="0">
                <a:solidFill>
                  <a:schemeClr val="tx1"/>
                </a:solidFill>
              </a:rPr>
              <a:t> </a:t>
            </a:r>
            <a:r>
              <a:rPr lang="de-DE" sz="1600" dirty="0" err="1">
                <a:solidFill>
                  <a:schemeClr val="tx1"/>
                </a:solidFill>
              </a:rPr>
              <a:t>economy</a:t>
            </a:r>
            <a:endParaRPr lang="de-DE" sz="1600" dirty="0">
              <a:solidFill>
                <a:schemeClr val="tx1"/>
              </a:solidFill>
            </a:endParaRPr>
          </a:p>
        </p:txBody>
      </p:sp>
      <p:sp>
        <p:nvSpPr>
          <p:cNvPr id="46" name="Isosceles Triangle 42">
            <a:extLst>
              <a:ext uri="{FF2B5EF4-FFF2-40B4-BE49-F238E27FC236}">
                <a16:creationId xmlns:a16="http://schemas.microsoft.com/office/drawing/2014/main" id="{792BA80F-4C1F-42F3-9DF8-CCD775E43075}"/>
              </a:ext>
            </a:extLst>
          </p:cNvPr>
          <p:cNvSpPr/>
          <p:nvPr/>
        </p:nvSpPr>
        <p:spPr>
          <a:xfrm rot="10800000">
            <a:off x="1775520" y="4869161"/>
            <a:ext cx="1109825" cy="107639"/>
          </a:xfrm>
          <a:prstGeom prst="triangle">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hteck 15">
            <a:extLst>
              <a:ext uri="{FF2B5EF4-FFF2-40B4-BE49-F238E27FC236}">
                <a16:creationId xmlns:a16="http://schemas.microsoft.com/office/drawing/2014/main" id="{2EA1CDF9-CC3D-42F6-AFA5-3DF6108A0E01}"/>
              </a:ext>
            </a:extLst>
          </p:cNvPr>
          <p:cNvSpPr/>
          <p:nvPr/>
        </p:nvSpPr>
        <p:spPr>
          <a:xfrm>
            <a:off x="7975936" y="5301208"/>
            <a:ext cx="3899272" cy="704602"/>
          </a:xfrm>
          <a:prstGeom prst="rect">
            <a:avLst/>
          </a:prstGeom>
          <a:solidFill>
            <a:srgbClr val="E8EED8"/>
          </a:solidFill>
          <a:ln>
            <a:solidFill>
              <a:srgbClr val="5EC45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de-DE" sz="1600" dirty="0" err="1">
                <a:solidFill>
                  <a:schemeClr val="tx1"/>
                </a:solidFill>
              </a:rPr>
              <a:t>Reorienting</a:t>
            </a:r>
            <a:r>
              <a:rPr lang="de-DE" sz="1600" dirty="0">
                <a:solidFill>
                  <a:schemeClr val="tx1"/>
                </a:solidFill>
              </a:rPr>
              <a:t> </a:t>
            </a:r>
            <a:r>
              <a:rPr lang="de-DE" sz="1600" dirty="0" err="1">
                <a:solidFill>
                  <a:schemeClr val="tx1"/>
                </a:solidFill>
              </a:rPr>
              <a:t>capital</a:t>
            </a:r>
            <a:r>
              <a:rPr lang="de-DE" sz="1600" dirty="0">
                <a:solidFill>
                  <a:schemeClr val="tx1"/>
                </a:solidFill>
              </a:rPr>
              <a:t> </a:t>
            </a:r>
            <a:r>
              <a:rPr lang="de-DE" sz="1600" dirty="0" err="1">
                <a:solidFill>
                  <a:schemeClr val="tx1"/>
                </a:solidFill>
              </a:rPr>
              <a:t>flows</a:t>
            </a:r>
            <a:r>
              <a:rPr lang="de-DE" sz="1600" dirty="0">
                <a:solidFill>
                  <a:schemeClr val="tx1"/>
                </a:solidFill>
              </a:rPr>
              <a:t> </a:t>
            </a:r>
            <a:r>
              <a:rPr lang="de-DE" sz="1600" dirty="0" err="1">
                <a:solidFill>
                  <a:schemeClr val="tx1"/>
                </a:solidFill>
              </a:rPr>
              <a:t>towards</a:t>
            </a:r>
            <a:r>
              <a:rPr lang="de-DE" sz="1600" dirty="0">
                <a:solidFill>
                  <a:schemeClr val="tx1"/>
                </a:solidFill>
              </a:rPr>
              <a:t> </a:t>
            </a:r>
            <a:r>
              <a:rPr lang="de-DE" sz="1600" dirty="0" err="1">
                <a:solidFill>
                  <a:schemeClr val="tx1"/>
                </a:solidFill>
              </a:rPr>
              <a:t>sustainable</a:t>
            </a:r>
            <a:r>
              <a:rPr lang="de-DE" sz="1600" dirty="0">
                <a:solidFill>
                  <a:schemeClr val="tx1"/>
                </a:solidFill>
              </a:rPr>
              <a:t> </a:t>
            </a:r>
            <a:r>
              <a:rPr lang="de-DE" sz="1600" dirty="0" err="1">
                <a:solidFill>
                  <a:schemeClr val="tx1"/>
                </a:solidFill>
              </a:rPr>
              <a:t>investment</a:t>
            </a:r>
            <a:endParaRPr lang="de-DE" sz="1600" dirty="0">
              <a:solidFill>
                <a:schemeClr val="tx1"/>
              </a:solidFill>
            </a:endParaRPr>
          </a:p>
        </p:txBody>
      </p:sp>
      <p:sp>
        <p:nvSpPr>
          <p:cNvPr id="50" name="Isosceles Triangle 42">
            <a:extLst>
              <a:ext uri="{FF2B5EF4-FFF2-40B4-BE49-F238E27FC236}">
                <a16:creationId xmlns:a16="http://schemas.microsoft.com/office/drawing/2014/main" id="{792BA80F-4C1F-42F3-9DF8-CCD775E43075}"/>
              </a:ext>
            </a:extLst>
          </p:cNvPr>
          <p:cNvSpPr/>
          <p:nvPr/>
        </p:nvSpPr>
        <p:spPr>
          <a:xfrm rot="10800000">
            <a:off x="9192344" y="4869160"/>
            <a:ext cx="1109825" cy="107639"/>
          </a:xfrm>
          <a:prstGeom prst="triangle">
            <a:avLst/>
          </a:prstGeom>
          <a:solidFill>
            <a:schemeClr val="bg1">
              <a:lumMod val="95000"/>
            </a:schemeClr>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Isosceles Triangle 42">
            <a:extLst>
              <a:ext uri="{FF2B5EF4-FFF2-40B4-BE49-F238E27FC236}">
                <a16:creationId xmlns:a16="http://schemas.microsoft.com/office/drawing/2014/main" id="{792BA80F-4C1F-42F3-9DF8-CCD775E43075}"/>
              </a:ext>
            </a:extLst>
          </p:cNvPr>
          <p:cNvSpPr/>
          <p:nvPr/>
        </p:nvSpPr>
        <p:spPr>
          <a:xfrm rot="5400000">
            <a:off x="2488583" y="3742103"/>
            <a:ext cx="3605882" cy="152566"/>
          </a:xfrm>
          <a:prstGeom prst="triangle">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Isosceles Triangle 42">
            <a:extLst>
              <a:ext uri="{FF2B5EF4-FFF2-40B4-BE49-F238E27FC236}">
                <a16:creationId xmlns:a16="http://schemas.microsoft.com/office/drawing/2014/main" id="{792BA80F-4C1F-42F3-9DF8-CCD775E43075}"/>
              </a:ext>
            </a:extLst>
          </p:cNvPr>
          <p:cNvSpPr/>
          <p:nvPr/>
        </p:nvSpPr>
        <p:spPr>
          <a:xfrm rot="5400000">
            <a:off x="5842447" y="3821638"/>
            <a:ext cx="3416411" cy="182966"/>
          </a:xfrm>
          <a:prstGeom prst="triangle">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hteck 15">
            <a:extLst>
              <a:ext uri="{FF2B5EF4-FFF2-40B4-BE49-F238E27FC236}">
                <a16:creationId xmlns:a16="http://schemas.microsoft.com/office/drawing/2014/main" id="{C89A6214-D2DB-457F-A3AA-B684D0008CB1}"/>
              </a:ext>
            </a:extLst>
          </p:cNvPr>
          <p:cNvSpPr/>
          <p:nvPr/>
        </p:nvSpPr>
        <p:spPr>
          <a:xfrm>
            <a:off x="8257662" y="4401827"/>
            <a:ext cx="3617545" cy="411659"/>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b="0" dirty="0" err="1">
                <a:solidFill>
                  <a:schemeClr val="tx1"/>
                </a:solidFill>
              </a:rPr>
              <a:t>Provide</a:t>
            </a:r>
            <a:r>
              <a:rPr lang="de-DE" sz="1200" b="0" dirty="0">
                <a:solidFill>
                  <a:schemeClr val="tx1"/>
                </a:solidFill>
              </a:rPr>
              <a:t> </a:t>
            </a:r>
            <a:r>
              <a:rPr lang="de-DE" sz="1200" b="0" dirty="0" err="1">
                <a:solidFill>
                  <a:schemeClr val="tx1"/>
                </a:solidFill>
              </a:rPr>
              <a:t>the</a:t>
            </a:r>
            <a:r>
              <a:rPr lang="de-DE" sz="1200" b="0" dirty="0">
                <a:solidFill>
                  <a:schemeClr val="tx1"/>
                </a:solidFill>
              </a:rPr>
              <a:t> </a:t>
            </a:r>
            <a:r>
              <a:rPr lang="de-DE" sz="1200" dirty="0" err="1">
                <a:solidFill>
                  <a:schemeClr val="tx1"/>
                </a:solidFill>
              </a:rPr>
              <a:t>basis</a:t>
            </a:r>
            <a:r>
              <a:rPr lang="de-DE" sz="1200" dirty="0">
                <a:solidFill>
                  <a:schemeClr val="tx1"/>
                </a:solidFill>
              </a:rPr>
              <a:t> </a:t>
            </a:r>
            <a:r>
              <a:rPr lang="de-DE" sz="1200" dirty="0" err="1">
                <a:solidFill>
                  <a:schemeClr val="tx1"/>
                </a:solidFill>
              </a:rPr>
              <a:t>for</a:t>
            </a:r>
            <a:r>
              <a:rPr lang="de-DE" sz="1200" dirty="0">
                <a:solidFill>
                  <a:schemeClr val="tx1"/>
                </a:solidFill>
              </a:rPr>
              <a:t> </a:t>
            </a:r>
            <a:r>
              <a:rPr lang="de-DE" sz="1200" dirty="0" err="1">
                <a:solidFill>
                  <a:schemeClr val="tx1"/>
                </a:solidFill>
              </a:rPr>
              <a:t>further</a:t>
            </a:r>
            <a:r>
              <a:rPr lang="de-DE" sz="1200" dirty="0">
                <a:solidFill>
                  <a:schemeClr val="tx1"/>
                </a:solidFill>
              </a:rPr>
              <a:t> </a:t>
            </a:r>
            <a:r>
              <a:rPr lang="de-DE" sz="1200" dirty="0" err="1">
                <a:solidFill>
                  <a:schemeClr val="tx1"/>
                </a:solidFill>
              </a:rPr>
              <a:t>policy</a:t>
            </a:r>
            <a:r>
              <a:rPr lang="de-DE" sz="1200" dirty="0">
                <a:solidFill>
                  <a:schemeClr val="tx1"/>
                </a:solidFill>
              </a:rPr>
              <a:t> </a:t>
            </a:r>
            <a:r>
              <a:rPr lang="de-DE" sz="1200" dirty="0" err="1">
                <a:solidFill>
                  <a:schemeClr val="tx1"/>
                </a:solidFill>
              </a:rPr>
              <a:t>action</a:t>
            </a:r>
            <a:r>
              <a:rPr lang="de-DE" sz="1200" dirty="0">
                <a:solidFill>
                  <a:schemeClr val="tx1"/>
                </a:solidFill>
              </a:rPr>
              <a:t> </a:t>
            </a:r>
            <a:r>
              <a:rPr lang="de-DE" sz="1200" b="0" dirty="0">
                <a:solidFill>
                  <a:schemeClr val="tx1"/>
                </a:solidFill>
              </a:rPr>
              <a:t>in </a:t>
            </a:r>
            <a:r>
              <a:rPr lang="de-DE" sz="1200" b="0" dirty="0" err="1">
                <a:solidFill>
                  <a:schemeClr val="tx1"/>
                </a:solidFill>
              </a:rPr>
              <a:t>the</a:t>
            </a:r>
            <a:r>
              <a:rPr lang="de-DE" sz="1200" b="0" dirty="0">
                <a:solidFill>
                  <a:schemeClr val="tx1"/>
                </a:solidFill>
              </a:rPr>
              <a:t> </a:t>
            </a:r>
            <a:r>
              <a:rPr lang="de-DE" sz="1200" b="0" dirty="0" err="1">
                <a:solidFill>
                  <a:schemeClr val="tx1"/>
                </a:solidFill>
              </a:rPr>
              <a:t>area</a:t>
            </a:r>
            <a:r>
              <a:rPr lang="de-DE" sz="1200" b="0" dirty="0">
                <a:solidFill>
                  <a:schemeClr val="tx1"/>
                </a:solidFill>
              </a:rPr>
              <a:t> </a:t>
            </a:r>
            <a:r>
              <a:rPr lang="de-DE" sz="1200" b="0" dirty="0" err="1">
                <a:solidFill>
                  <a:schemeClr val="tx1"/>
                </a:solidFill>
              </a:rPr>
              <a:t>of</a:t>
            </a:r>
            <a:r>
              <a:rPr lang="de-DE" sz="1200" b="0" dirty="0">
                <a:solidFill>
                  <a:schemeClr val="tx1"/>
                </a:solidFill>
              </a:rPr>
              <a:t> </a:t>
            </a:r>
            <a:r>
              <a:rPr lang="de-DE" sz="1200" b="0" dirty="0" err="1">
                <a:solidFill>
                  <a:schemeClr val="tx1"/>
                </a:solidFill>
              </a:rPr>
              <a:t>sustainable</a:t>
            </a:r>
            <a:r>
              <a:rPr lang="de-DE" sz="1200" b="0" dirty="0">
                <a:solidFill>
                  <a:schemeClr val="tx1"/>
                </a:solidFill>
              </a:rPr>
              <a:t> </a:t>
            </a:r>
            <a:r>
              <a:rPr lang="de-DE" sz="1200" b="0" dirty="0" err="1">
                <a:solidFill>
                  <a:schemeClr val="tx1"/>
                </a:solidFill>
              </a:rPr>
              <a:t>finance</a:t>
            </a:r>
            <a:r>
              <a:rPr lang="de-DE" sz="1200" b="0" dirty="0">
                <a:solidFill>
                  <a:schemeClr val="tx1"/>
                </a:solidFill>
              </a:rPr>
              <a:t>.</a:t>
            </a:r>
          </a:p>
        </p:txBody>
      </p:sp>
      <p:pic>
        <p:nvPicPr>
          <p:cNvPr id="49" name="Picture 145">
            <a:extLst>
              <a:ext uri="{FF2B5EF4-FFF2-40B4-BE49-F238E27FC236}">
                <a16:creationId xmlns:a16="http://schemas.microsoft.com/office/drawing/2014/main" id="{A374C905-6BBA-45BF-951A-F71689D58E44}"/>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752184" y="4420406"/>
            <a:ext cx="469413" cy="396393"/>
          </a:xfrm>
          <a:prstGeom prst="rect">
            <a:avLst/>
          </a:prstGeom>
          <a:effectLst/>
        </p:spPr>
      </p:pic>
    </p:spTree>
    <p:extLst>
      <p:ext uri="{BB962C8B-B14F-4D97-AF65-F5344CB8AC3E}">
        <p14:creationId xmlns:p14="http://schemas.microsoft.com/office/powerpoint/2010/main" val="764267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Taxonomy</a:t>
            </a:r>
            <a:r>
              <a:rPr lang="de-DE" dirty="0"/>
              <a:t> - </a:t>
            </a:r>
            <a:r>
              <a:rPr lang="de-DE" dirty="0" err="1"/>
              <a:t>Some</a:t>
            </a:r>
            <a:r>
              <a:rPr lang="de-DE" dirty="0"/>
              <a:t> Features </a:t>
            </a:r>
            <a:endParaRPr lang="fr-BE" dirty="0"/>
          </a:p>
        </p:txBody>
      </p:sp>
      <p:sp>
        <p:nvSpPr>
          <p:cNvPr id="4" name="Textfeld 3">
            <a:extLst>
              <a:ext uri="{FF2B5EF4-FFF2-40B4-BE49-F238E27FC236}">
                <a16:creationId xmlns:a16="http://schemas.microsoft.com/office/drawing/2014/main" id="{2FBBD3EB-C3A6-47A7-9E2F-CD64BAA750C5}"/>
              </a:ext>
            </a:extLst>
          </p:cNvPr>
          <p:cNvSpPr txBox="1"/>
          <p:nvPr/>
        </p:nvSpPr>
        <p:spPr>
          <a:xfrm>
            <a:off x="495101" y="1700808"/>
            <a:ext cx="3111654" cy="359439"/>
          </a:xfrm>
          <a:prstGeom prst="rect">
            <a:avLst/>
          </a:prstGeom>
          <a:solidFill>
            <a:srgbClr val="A0BA63"/>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ctr" defTabSz="457200" fontAlgn="auto">
              <a:spcBef>
                <a:spcPts val="0"/>
              </a:spcBef>
              <a:spcAft>
                <a:spcPts val="0"/>
              </a:spcAft>
              <a:defRPr sz="1600">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DE" sz="1200" dirty="0" err="1"/>
              <a:t>Taxonomy</a:t>
            </a:r>
            <a:endParaRPr lang="de-DE" sz="1200" dirty="0"/>
          </a:p>
        </p:txBody>
      </p:sp>
      <p:sp>
        <p:nvSpPr>
          <p:cNvPr id="5" name="Rechteck 4">
            <a:extLst>
              <a:ext uri="{FF2B5EF4-FFF2-40B4-BE49-F238E27FC236}">
                <a16:creationId xmlns:a16="http://schemas.microsoft.com/office/drawing/2014/main" id="{3D9F74A6-29FD-4883-B501-C9A0B9DBAB98}"/>
              </a:ext>
            </a:extLst>
          </p:cNvPr>
          <p:cNvSpPr/>
          <p:nvPr/>
        </p:nvSpPr>
        <p:spPr>
          <a:xfrm>
            <a:off x="495103" y="2117917"/>
            <a:ext cx="3111653" cy="3237673"/>
          </a:xfrm>
          <a:prstGeom prst="rect">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sp>
        <p:nvSpPr>
          <p:cNvPr id="6" name="Flowchart: Process 56">
            <a:extLst>
              <a:ext uri="{FF2B5EF4-FFF2-40B4-BE49-F238E27FC236}">
                <a16:creationId xmlns:a16="http://schemas.microsoft.com/office/drawing/2014/main" id="{F46B666C-6E28-4BD9-AC9A-4F3803C78EF5}"/>
              </a:ext>
            </a:extLst>
          </p:cNvPr>
          <p:cNvSpPr/>
          <p:nvPr/>
        </p:nvSpPr>
        <p:spPr bwMode="auto">
          <a:xfrm>
            <a:off x="568497" y="2256804"/>
            <a:ext cx="1181697" cy="298868"/>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Sector Framework</a:t>
            </a:r>
          </a:p>
        </p:txBody>
      </p:sp>
      <p:sp>
        <p:nvSpPr>
          <p:cNvPr id="7" name="Flowchart: Process 56">
            <a:extLst>
              <a:ext uri="{FF2B5EF4-FFF2-40B4-BE49-F238E27FC236}">
                <a16:creationId xmlns:a16="http://schemas.microsoft.com/office/drawing/2014/main" id="{C1D5B7C6-2569-4454-8DFF-06CFF6124873}"/>
              </a:ext>
            </a:extLst>
          </p:cNvPr>
          <p:cNvSpPr/>
          <p:nvPr/>
        </p:nvSpPr>
        <p:spPr bwMode="auto">
          <a:xfrm>
            <a:off x="1818378" y="2263456"/>
            <a:ext cx="876385" cy="298868"/>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700" b="0" dirty="0">
                <a:solidFill>
                  <a:srgbClr val="000000"/>
                </a:solidFill>
              </a:rPr>
              <a:t>Substantial Contribution</a:t>
            </a:r>
          </a:p>
        </p:txBody>
      </p:sp>
      <p:sp>
        <p:nvSpPr>
          <p:cNvPr id="8" name="Flowchart: Process 56">
            <a:extLst>
              <a:ext uri="{FF2B5EF4-FFF2-40B4-BE49-F238E27FC236}">
                <a16:creationId xmlns:a16="http://schemas.microsoft.com/office/drawing/2014/main" id="{0234E449-2D0B-472A-B427-9D43F5EF7AA4}"/>
              </a:ext>
            </a:extLst>
          </p:cNvPr>
          <p:cNvSpPr/>
          <p:nvPr/>
        </p:nvSpPr>
        <p:spPr bwMode="auto">
          <a:xfrm>
            <a:off x="2737647" y="2263456"/>
            <a:ext cx="812993" cy="298868"/>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700" b="0" dirty="0">
                <a:solidFill>
                  <a:srgbClr val="000000"/>
                </a:solidFill>
              </a:rPr>
              <a:t>Do no harm</a:t>
            </a:r>
          </a:p>
        </p:txBody>
      </p:sp>
      <p:grpSp>
        <p:nvGrpSpPr>
          <p:cNvPr id="11" name="Gruppieren 10">
            <a:extLst>
              <a:ext uri="{FF2B5EF4-FFF2-40B4-BE49-F238E27FC236}">
                <a16:creationId xmlns:a16="http://schemas.microsoft.com/office/drawing/2014/main" id="{6C0A2683-3C62-4DCE-87C9-11CFA2129BA7}"/>
              </a:ext>
            </a:extLst>
          </p:cNvPr>
          <p:cNvGrpSpPr/>
          <p:nvPr/>
        </p:nvGrpSpPr>
        <p:grpSpPr>
          <a:xfrm>
            <a:off x="555655" y="2614357"/>
            <a:ext cx="1181697" cy="816976"/>
            <a:chOff x="963874" y="4818072"/>
            <a:chExt cx="1347893" cy="987192"/>
          </a:xfrm>
        </p:grpSpPr>
        <p:sp>
          <p:nvSpPr>
            <p:cNvPr id="12" name="Flowchart: Process 56">
              <a:extLst>
                <a:ext uri="{FF2B5EF4-FFF2-40B4-BE49-F238E27FC236}">
                  <a16:creationId xmlns:a16="http://schemas.microsoft.com/office/drawing/2014/main" id="{4D2ABB55-C614-434E-81C3-3D4934D3D611}"/>
                </a:ext>
              </a:extLst>
            </p:cNvPr>
            <p:cNvSpPr/>
            <p:nvPr/>
          </p:nvSpPr>
          <p:spPr bwMode="auto">
            <a:xfrm rot="16200000">
              <a:off x="554144" y="5227802"/>
              <a:ext cx="987192" cy="16773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Sector A</a:t>
              </a:r>
            </a:p>
          </p:txBody>
        </p:sp>
        <p:sp>
          <p:nvSpPr>
            <p:cNvPr id="13" name="Flowchart: Process 56">
              <a:extLst>
                <a:ext uri="{FF2B5EF4-FFF2-40B4-BE49-F238E27FC236}">
                  <a16:creationId xmlns:a16="http://schemas.microsoft.com/office/drawing/2014/main" id="{D4ED604A-98D3-44E7-9B0F-E598ED146221}"/>
                </a:ext>
              </a:extLst>
            </p:cNvPr>
            <p:cNvSpPr/>
            <p:nvPr/>
          </p:nvSpPr>
          <p:spPr bwMode="auto">
            <a:xfrm>
              <a:off x="1179896" y="5082944"/>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2</a:t>
              </a:r>
            </a:p>
          </p:txBody>
        </p:sp>
        <p:sp>
          <p:nvSpPr>
            <p:cNvPr id="14" name="Flowchart: Process 56">
              <a:extLst>
                <a:ext uri="{FF2B5EF4-FFF2-40B4-BE49-F238E27FC236}">
                  <a16:creationId xmlns:a16="http://schemas.microsoft.com/office/drawing/2014/main" id="{D3A7B825-4CB9-4AB3-85BC-73C068BB74DA}"/>
                </a:ext>
              </a:extLst>
            </p:cNvPr>
            <p:cNvSpPr/>
            <p:nvPr/>
          </p:nvSpPr>
          <p:spPr bwMode="auto">
            <a:xfrm>
              <a:off x="1179896" y="4819705"/>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1</a:t>
              </a:r>
            </a:p>
          </p:txBody>
        </p:sp>
        <p:sp>
          <p:nvSpPr>
            <p:cNvPr id="15" name="Flowchart: Process 56">
              <a:extLst>
                <a:ext uri="{FF2B5EF4-FFF2-40B4-BE49-F238E27FC236}">
                  <a16:creationId xmlns:a16="http://schemas.microsoft.com/office/drawing/2014/main" id="{160F699F-A9C0-4278-8FCC-2A14739F2D3B}"/>
                </a:ext>
              </a:extLst>
            </p:cNvPr>
            <p:cNvSpPr/>
            <p:nvPr/>
          </p:nvSpPr>
          <p:spPr bwMode="auto">
            <a:xfrm>
              <a:off x="1179896" y="5630342"/>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X</a:t>
              </a:r>
            </a:p>
          </p:txBody>
        </p:sp>
        <p:sp>
          <p:nvSpPr>
            <p:cNvPr id="16" name="Flowchart: Process 56">
              <a:extLst>
                <a:ext uri="{FF2B5EF4-FFF2-40B4-BE49-F238E27FC236}">
                  <a16:creationId xmlns:a16="http://schemas.microsoft.com/office/drawing/2014/main" id="{A05B31FC-E637-4204-8BD2-C152DE3C1CAF}"/>
                </a:ext>
              </a:extLst>
            </p:cNvPr>
            <p:cNvSpPr/>
            <p:nvPr/>
          </p:nvSpPr>
          <p:spPr bwMode="auto">
            <a:xfrm>
              <a:off x="1179896" y="5346183"/>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3</a:t>
              </a:r>
            </a:p>
          </p:txBody>
        </p:sp>
      </p:grpSp>
      <p:grpSp>
        <p:nvGrpSpPr>
          <p:cNvPr id="17" name="Gruppieren 16">
            <a:extLst>
              <a:ext uri="{FF2B5EF4-FFF2-40B4-BE49-F238E27FC236}">
                <a16:creationId xmlns:a16="http://schemas.microsoft.com/office/drawing/2014/main" id="{B760CC2C-83A8-4BF2-96CA-744C15D0C024}"/>
              </a:ext>
            </a:extLst>
          </p:cNvPr>
          <p:cNvGrpSpPr/>
          <p:nvPr/>
        </p:nvGrpSpPr>
        <p:grpSpPr>
          <a:xfrm>
            <a:off x="568497" y="3508237"/>
            <a:ext cx="1181697" cy="816976"/>
            <a:chOff x="963874" y="4818072"/>
            <a:chExt cx="1347893" cy="987192"/>
          </a:xfrm>
        </p:grpSpPr>
        <p:sp>
          <p:nvSpPr>
            <p:cNvPr id="18" name="Flowchart: Process 56">
              <a:extLst>
                <a:ext uri="{FF2B5EF4-FFF2-40B4-BE49-F238E27FC236}">
                  <a16:creationId xmlns:a16="http://schemas.microsoft.com/office/drawing/2014/main" id="{49A33E0A-B2BF-476A-9ECE-2B1C71F154B2}"/>
                </a:ext>
              </a:extLst>
            </p:cNvPr>
            <p:cNvSpPr/>
            <p:nvPr/>
          </p:nvSpPr>
          <p:spPr bwMode="auto">
            <a:xfrm rot="16200000">
              <a:off x="554144" y="5227802"/>
              <a:ext cx="987192" cy="16773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Sector B</a:t>
              </a:r>
            </a:p>
          </p:txBody>
        </p:sp>
        <p:sp>
          <p:nvSpPr>
            <p:cNvPr id="19" name="Flowchart: Process 56">
              <a:extLst>
                <a:ext uri="{FF2B5EF4-FFF2-40B4-BE49-F238E27FC236}">
                  <a16:creationId xmlns:a16="http://schemas.microsoft.com/office/drawing/2014/main" id="{69D48C79-F2C5-4F1F-9762-16D30F8E17C6}"/>
                </a:ext>
              </a:extLst>
            </p:cNvPr>
            <p:cNvSpPr/>
            <p:nvPr/>
          </p:nvSpPr>
          <p:spPr bwMode="auto">
            <a:xfrm>
              <a:off x="1179896" y="5082944"/>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2</a:t>
              </a:r>
            </a:p>
          </p:txBody>
        </p:sp>
        <p:sp>
          <p:nvSpPr>
            <p:cNvPr id="20" name="Flowchart: Process 56">
              <a:extLst>
                <a:ext uri="{FF2B5EF4-FFF2-40B4-BE49-F238E27FC236}">
                  <a16:creationId xmlns:a16="http://schemas.microsoft.com/office/drawing/2014/main" id="{CB36BE3B-21CD-4E9E-902D-C1C43FCBB1B2}"/>
                </a:ext>
              </a:extLst>
            </p:cNvPr>
            <p:cNvSpPr/>
            <p:nvPr/>
          </p:nvSpPr>
          <p:spPr bwMode="auto">
            <a:xfrm>
              <a:off x="1179896" y="4819705"/>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1</a:t>
              </a:r>
            </a:p>
          </p:txBody>
        </p:sp>
        <p:sp>
          <p:nvSpPr>
            <p:cNvPr id="21" name="Flowchart: Process 56">
              <a:extLst>
                <a:ext uri="{FF2B5EF4-FFF2-40B4-BE49-F238E27FC236}">
                  <a16:creationId xmlns:a16="http://schemas.microsoft.com/office/drawing/2014/main" id="{9C72DEE1-3F91-4F28-B69F-0D51F563EFD6}"/>
                </a:ext>
              </a:extLst>
            </p:cNvPr>
            <p:cNvSpPr/>
            <p:nvPr/>
          </p:nvSpPr>
          <p:spPr bwMode="auto">
            <a:xfrm>
              <a:off x="1179896" y="5633873"/>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X</a:t>
              </a:r>
            </a:p>
          </p:txBody>
        </p:sp>
        <p:sp>
          <p:nvSpPr>
            <p:cNvPr id="22" name="Flowchart: Process 56">
              <a:extLst>
                <a:ext uri="{FF2B5EF4-FFF2-40B4-BE49-F238E27FC236}">
                  <a16:creationId xmlns:a16="http://schemas.microsoft.com/office/drawing/2014/main" id="{66E0E83D-0A71-46B7-9355-017B6F3411C4}"/>
                </a:ext>
              </a:extLst>
            </p:cNvPr>
            <p:cNvSpPr/>
            <p:nvPr/>
          </p:nvSpPr>
          <p:spPr bwMode="auto">
            <a:xfrm>
              <a:off x="1179896" y="5346183"/>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3</a:t>
              </a:r>
            </a:p>
          </p:txBody>
        </p:sp>
      </p:grpSp>
      <p:grpSp>
        <p:nvGrpSpPr>
          <p:cNvPr id="23" name="Gruppieren 22">
            <a:extLst>
              <a:ext uri="{FF2B5EF4-FFF2-40B4-BE49-F238E27FC236}">
                <a16:creationId xmlns:a16="http://schemas.microsoft.com/office/drawing/2014/main" id="{B850CAFA-9FF2-4C47-8EC0-7F3532A21775}"/>
              </a:ext>
            </a:extLst>
          </p:cNvPr>
          <p:cNvGrpSpPr/>
          <p:nvPr/>
        </p:nvGrpSpPr>
        <p:grpSpPr>
          <a:xfrm>
            <a:off x="568497" y="4428789"/>
            <a:ext cx="1181697" cy="816976"/>
            <a:chOff x="963874" y="4818072"/>
            <a:chExt cx="1347893" cy="987192"/>
          </a:xfrm>
        </p:grpSpPr>
        <p:sp>
          <p:nvSpPr>
            <p:cNvPr id="24" name="Flowchart: Process 56">
              <a:extLst>
                <a:ext uri="{FF2B5EF4-FFF2-40B4-BE49-F238E27FC236}">
                  <a16:creationId xmlns:a16="http://schemas.microsoft.com/office/drawing/2014/main" id="{8098F030-56AD-49DD-B9D9-42695965E66B}"/>
                </a:ext>
              </a:extLst>
            </p:cNvPr>
            <p:cNvSpPr/>
            <p:nvPr/>
          </p:nvSpPr>
          <p:spPr bwMode="auto">
            <a:xfrm rot="16200000">
              <a:off x="554144" y="5227802"/>
              <a:ext cx="987192" cy="16773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Sector X</a:t>
              </a:r>
            </a:p>
          </p:txBody>
        </p:sp>
        <p:sp>
          <p:nvSpPr>
            <p:cNvPr id="25" name="Flowchart: Process 56">
              <a:extLst>
                <a:ext uri="{FF2B5EF4-FFF2-40B4-BE49-F238E27FC236}">
                  <a16:creationId xmlns:a16="http://schemas.microsoft.com/office/drawing/2014/main" id="{ADF14465-8CBE-40EF-98CC-D8FFE80EE934}"/>
                </a:ext>
              </a:extLst>
            </p:cNvPr>
            <p:cNvSpPr/>
            <p:nvPr/>
          </p:nvSpPr>
          <p:spPr bwMode="auto">
            <a:xfrm>
              <a:off x="1179896" y="5082944"/>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2</a:t>
              </a:r>
            </a:p>
          </p:txBody>
        </p:sp>
        <p:sp>
          <p:nvSpPr>
            <p:cNvPr id="26" name="Flowchart: Process 56">
              <a:extLst>
                <a:ext uri="{FF2B5EF4-FFF2-40B4-BE49-F238E27FC236}">
                  <a16:creationId xmlns:a16="http://schemas.microsoft.com/office/drawing/2014/main" id="{B52F506D-EEA5-4A11-9FE9-6F217DDEE382}"/>
                </a:ext>
              </a:extLst>
            </p:cNvPr>
            <p:cNvSpPr/>
            <p:nvPr/>
          </p:nvSpPr>
          <p:spPr bwMode="auto">
            <a:xfrm>
              <a:off x="1179896" y="4819705"/>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1</a:t>
              </a:r>
            </a:p>
          </p:txBody>
        </p:sp>
        <p:sp>
          <p:nvSpPr>
            <p:cNvPr id="27" name="Flowchart: Process 56">
              <a:extLst>
                <a:ext uri="{FF2B5EF4-FFF2-40B4-BE49-F238E27FC236}">
                  <a16:creationId xmlns:a16="http://schemas.microsoft.com/office/drawing/2014/main" id="{DEED0685-7BE3-4245-A7A6-D0D81AAE5931}"/>
                </a:ext>
              </a:extLst>
            </p:cNvPr>
            <p:cNvSpPr/>
            <p:nvPr/>
          </p:nvSpPr>
          <p:spPr bwMode="auto">
            <a:xfrm>
              <a:off x="1179896" y="5633873"/>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X</a:t>
              </a:r>
            </a:p>
          </p:txBody>
        </p:sp>
        <p:sp>
          <p:nvSpPr>
            <p:cNvPr id="28" name="Flowchart: Process 56">
              <a:extLst>
                <a:ext uri="{FF2B5EF4-FFF2-40B4-BE49-F238E27FC236}">
                  <a16:creationId xmlns:a16="http://schemas.microsoft.com/office/drawing/2014/main" id="{CE7D9D9A-18C1-42EB-9EA8-8D5D56336864}"/>
                </a:ext>
              </a:extLst>
            </p:cNvPr>
            <p:cNvSpPr/>
            <p:nvPr/>
          </p:nvSpPr>
          <p:spPr bwMode="auto">
            <a:xfrm>
              <a:off x="1179896" y="5346183"/>
              <a:ext cx="1131871" cy="171391"/>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900" b="0" dirty="0">
                  <a:solidFill>
                    <a:srgbClr val="000000"/>
                  </a:solidFill>
                </a:rPr>
                <a:t>Activity 3</a:t>
              </a:r>
            </a:p>
          </p:txBody>
        </p:sp>
      </p:grpSp>
      <p:sp>
        <p:nvSpPr>
          <p:cNvPr id="29" name="Flowchart: Process 56">
            <a:extLst>
              <a:ext uri="{FF2B5EF4-FFF2-40B4-BE49-F238E27FC236}">
                <a16:creationId xmlns:a16="http://schemas.microsoft.com/office/drawing/2014/main" id="{0DEB14F5-7827-49D5-AE96-1E706EA8B2F0}"/>
              </a:ext>
            </a:extLst>
          </p:cNvPr>
          <p:cNvSpPr/>
          <p:nvPr/>
        </p:nvSpPr>
        <p:spPr bwMode="auto">
          <a:xfrm>
            <a:off x="1812313" y="2619994"/>
            <a:ext cx="870678" cy="2625769"/>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endParaRPr lang="en-GB" sz="1000" b="0" dirty="0">
              <a:solidFill>
                <a:srgbClr val="000000"/>
              </a:solidFill>
            </a:endParaRPr>
          </a:p>
          <a:p>
            <a:pPr marL="3175" algn="ctr">
              <a:defRPr/>
            </a:pPr>
            <a:r>
              <a:rPr lang="en-GB" sz="1000" b="0" dirty="0">
                <a:solidFill>
                  <a:srgbClr val="000000"/>
                </a:solidFill>
              </a:rPr>
              <a:t>Criteria per Activity:</a:t>
            </a:r>
          </a:p>
          <a:p>
            <a:pPr marL="3175" algn="ctr">
              <a:defRPr/>
            </a:pPr>
            <a:r>
              <a:rPr lang="en-GB" sz="1000" b="0" dirty="0">
                <a:solidFill>
                  <a:srgbClr val="000000"/>
                </a:solidFill>
              </a:rPr>
              <a:t>Thresholds, Principles, Metrics</a:t>
            </a:r>
          </a:p>
        </p:txBody>
      </p:sp>
      <p:sp>
        <p:nvSpPr>
          <p:cNvPr id="30" name="Flowchart: Process 56">
            <a:extLst>
              <a:ext uri="{FF2B5EF4-FFF2-40B4-BE49-F238E27FC236}">
                <a16:creationId xmlns:a16="http://schemas.microsoft.com/office/drawing/2014/main" id="{0FFC0F63-5851-4E55-A1A9-4CF23C476CA1}"/>
              </a:ext>
            </a:extLst>
          </p:cNvPr>
          <p:cNvSpPr/>
          <p:nvPr/>
        </p:nvSpPr>
        <p:spPr bwMode="auto">
          <a:xfrm>
            <a:off x="2725873" y="2619994"/>
            <a:ext cx="812994" cy="2625770"/>
          </a:xfrm>
          <a:prstGeom prst="flowChartProcess">
            <a:avLst/>
          </a:prstGeom>
          <a:solidFill>
            <a:srgbClr val="DCDDD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3175" algn="ctr">
              <a:defRPr/>
            </a:pPr>
            <a:r>
              <a:rPr lang="en-GB" sz="1000" b="0" dirty="0">
                <a:solidFill>
                  <a:srgbClr val="000000"/>
                </a:solidFill>
              </a:rPr>
              <a:t>Do No Harm Evaluation/</a:t>
            </a:r>
            <a:endParaRPr lang="de-DE" sz="1000" b="0" dirty="0">
              <a:solidFill>
                <a:srgbClr val="000000"/>
              </a:solidFill>
            </a:endParaRPr>
          </a:p>
          <a:p>
            <a:pPr marL="3175" algn="ctr">
              <a:defRPr/>
            </a:pPr>
            <a:r>
              <a:rPr lang="de-DE" sz="1000" b="0" dirty="0">
                <a:solidFill>
                  <a:srgbClr val="000000"/>
                </a:solidFill>
              </a:rPr>
              <a:t>Hotspot Analysis</a:t>
            </a:r>
            <a:endParaRPr lang="en-GB" sz="1000" b="0" dirty="0">
              <a:solidFill>
                <a:srgbClr val="000000"/>
              </a:solidFill>
            </a:endParaRPr>
          </a:p>
        </p:txBody>
      </p:sp>
      <p:sp>
        <p:nvSpPr>
          <p:cNvPr id="32" name="TextBox 42">
            <a:extLst>
              <a:ext uri="{FF2B5EF4-FFF2-40B4-BE49-F238E27FC236}">
                <a16:creationId xmlns:a16="http://schemas.microsoft.com/office/drawing/2014/main" id="{9DBD0C79-ADB2-4792-A1CE-71110AFE8404}"/>
              </a:ext>
            </a:extLst>
          </p:cNvPr>
          <p:cNvSpPr txBox="1"/>
          <p:nvPr/>
        </p:nvSpPr>
        <p:spPr>
          <a:xfrm>
            <a:off x="1807088" y="2130610"/>
            <a:ext cx="1752288" cy="126194"/>
          </a:xfrm>
          <a:prstGeom prst="rect">
            <a:avLst/>
          </a:prstGeom>
          <a:solidFill>
            <a:srgbClr val="A0BA63"/>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GB"/>
            </a:defPPr>
            <a:lvl1pPr algn="ctr" defTabSz="457200" fontAlgn="auto">
              <a:spcBef>
                <a:spcPts val="0"/>
              </a:spcBef>
              <a:spcAft>
                <a:spcPts val="0"/>
              </a:spcAft>
              <a:defRPr sz="1600" u="sng">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sz="900" u="none" dirty="0">
                <a:solidFill>
                  <a:schemeClr val="bg1"/>
                </a:solidFill>
                <a:latin typeface="Arial Narrow" panose="020B0606020202030204" pitchFamily="34" charset="0"/>
              </a:rPr>
              <a:t>Technical</a:t>
            </a:r>
            <a:r>
              <a:rPr lang="en-US" sz="1000" u="none" dirty="0">
                <a:solidFill>
                  <a:schemeClr val="bg1"/>
                </a:solidFill>
                <a:latin typeface="Arial Narrow" panose="020B0606020202030204" pitchFamily="34" charset="0"/>
              </a:rPr>
              <a:t> Screening Criteria</a:t>
            </a:r>
            <a:endParaRPr lang="en-SG" sz="1000" u="none" dirty="0">
              <a:solidFill>
                <a:schemeClr val="bg1"/>
              </a:solidFill>
              <a:latin typeface="Arial Narrow" panose="020B0606020202030204" pitchFamily="34" charset="0"/>
            </a:endParaRPr>
          </a:p>
        </p:txBody>
      </p:sp>
      <p:grpSp>
        <p:nvGrpSpPr>
          <p:cNvPr id="59" name="Group 58"/>
          <p:cNvGrpSpPr/>
          <p:nvPr/>
        </p:nvGrpSpPr>
        <p:grpSpPr>
          <a:xfrm>
            <a:off x="4312967" y="1496397"/>
            <a:ext cx="6565413" cy="492443"/>
            <a:chOff x="4328401" y="2127325"/>
            <a:chExt cx="6565413" cy="492443"/>
          </a:xfrm>
        </p:grpSpPr>
        <p:pic>
          <p:nvPicPr>
            <p:cNvPr id="38" name="Picture 145">
              <a:extLst>
                <a:ext uri="{FF2B5EF4-FFF2-40B4-BE49-F238E27FC236}">
                  <a16:creationId xmlns:a16="http://schemas.microsoft.com/office/drawing/2014/main" id="{8AA0CFF6-E1A6-4766-8C59-6C07C60DEE9A}"/>
                </a:ext>
              </a:extLst>
            </p:cNvPr>
            <p:cNvPicPr>
              <a:picLocks noChangeAspect="1"/>
            </p:cNvPicPr>
            <p:nvPr/>
          </p:nvPicPr>
          <p:blipFill rotWithShape="1">
            <a:blip r:embed="rId2"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4328401" y="2175349"/>
              <a:ext cx="469413" cy="396393"/>
            </a:xfrm>
            <a:prstGeom prst="rect">
              <a:avLst/>
            </a:prstGeom>
          </p:spPr>
        </p:pic>
        <p:sp>
          <p:nvSpPr>
            <p:cNvPr id="10" name="Rectangle 9"/>
            <p:cNvSpPr/>
            <p:nvPr/>
          </p:nvSpPr>
          <p:spPr>
            <a:xfrm>
              <a:off x="4797814" y="2127325"/>
              <a:ext cx="6096000" cy="492443"/>
            </a:xfrm>
            <a:prstGeom prst="rect">
              <a:avLst/>
            </a:prstGeom>
          </p:spPr>
          <p:txBody>
            <a:bodyPr>
              <a:spAutoFit/>
            </a:bodyPr>
            <a:lstStyle/>
            <a:p>
              <a:r>
                <a:rPr lang="en-US" sz="1300" b="0" dirty="0">
                  <a:solidFill>
                    <a:schemeClr val="tx1">
                      <a:lumMod val="85000"/>
                      <a:lumOff val="15000"/>
                    </a:schemeClr>
                  </a:solidFill>
                </a:rPr>
                <a:t>Focus not only on purely green sectors, but also set thresholds to enable the </a:t>
              </a:r>
              <a:r>
                <a:rPr lang="en-US" sz="1300" dirty="0">
                  <a:solidFill>
                    <a:schemeClr val="tx1">
                      <a:lumMod val="85000"/>
                      <a:lumOff val="15000"/>
                    </a:schemeClr>
                  </a:solidFill>
                </a:rPr>
                <a:t>greening of polluting sectors</a:t>
              </a:r>
              <a:endParaRPr lang="fr-BE" sz="1300" dirty="0"/>
            </a:p>
          </p:txBody>
        </p:sp>
      </p:grpSp>
      <p:grpSp>
        <p:nvGrpSpPr>
          <p:cNvPr id="58" name="Group 57"/>
          <p:cNvGrpSpPr/>
          <p:nvPr/>
        </p:nvGrpSpPr>
        <p:grpSpPr>
          <a:xfrm>
            <a:off x="4328401" y="2370496"/>
            <a:ext cx="7670213" cy="492443"/>
            <a:chOff x="4328401" y="2923697"/>
            <a:chExt cx="7670213" cy="492443"/>
          </a:xfrm>
        </p:grpSpPr>
        <p:pic>
          <p:nvPicPr>
            <p:cNvPr id="39" name="Picture 145">
              <a:extLst>
                <a:ext uri="{FF2B5EF4-FFF2-40B4-BE49-F238E27FC236}">
                  <a16:creationId xmlns:a16="http://schemas.microsoft.com/office/drawing/2014/main" id="{B85A8EEE-A00A-4D67-8CC5-21C70C445CFC}"/>
                </a:ext>
              </a:extLst>
            </p:cNvPr>
            <p:cNvPicPr>
              <a:picLocks noChangeAspect="1"/>
            </p:cNvPicPr>
            <p:nvPr/>
          </p:nvPicPr>
          <p:blipFill rotWithShape="1">
            <a:blip r:embed="rId2"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4328401" y="2948537"/>
              <a:ext cx="469413" cy="396393"/>
            </a:xfrm>
            <a:prstGeom prst="rect">
              <a:avLst/>
            </a:prstGeom>
          </p:spPr>
        </p:pic>
        <p:sp>
          <p:nvSpPr>
            <p:cNvPr id="48" name="Rectangle 47"/>
            <p:cNvSpPr/>
            <p:nvPr/>
          </p:nvSpPr>
          <p:spPr>
            <a:xfrm>
              <a:off x="4797814" y="2923697"/>
              <a:ext cx="7200800" cy="492443"/>
            </a:xfrm>
            <a:prstGeom prst="rect">
              <a:avLst/>
            </a:prstGeom>
          </p:spPr>
          <p:txBody>
            <a:bodyPr wrap="square">
              <a:spAutoFit/>
            </a:bodyPr>
            <a:lstStyle/>
            <a:p>
              <a:r>
                <a:rPr lang="en-US" sz="1300" dirty="0">
                  <a:solidFill>
                    <a:schemeClr val="tx1">
                      <a:lumMod val="85000"/>
                      <a:lumOff val="15000"/>
                    </a:schemeClr>
                  </a:solidFill>
                </a:rPr>
                <a:t>Dynamic character</a:t>
              </a:r>
              <a:r>
                <a:rPr lang="en-US" sz="1300" b="0" dirty="0">
                  <a:solidFill>
                    <a:schemeClr val="tx1">
                      <a:lumMod val="85000"/>
                      <a:lumOff val="15000"/>
                    </a:schemeClr>
                  </a:solidFill>
                </a:rPr>
                <a:t>: The taxonomy will have to be kept up to date, taking into account the latest </a:t>
              </a:r>
              <a:r>
                <a:rPr lang="en-US" sz="1300" dirty="0">
                  <a:solidFill>
                    <a:schemeClr val="tx1">
                      <a:lumMod val="85000"/>
                      <a:lumOff val="15000"/>
                    </a:schemeClr>
                  </a:solidFill>
                </a:rPr>
                <a:t>policy- and technological developments and innovation</a:t>
              </a:r>
              <a:r>
                <a:rPr lang="en-US" sz="1300" b="0" dirty="0">
                  <a:solidFill>
                    <a:schemeClr val="tx1">
                      <a:lumMod val="85000"/>
                      <a:lumOff val="15000"/>
                    </a:schemeClr>
                  </a:solidFill>
                </a:rPr>
                <a:t>.</a:t>
              </a:r>
            </a:p>
          </p:txBody>
        </p:sp>
      </p:grpSp>
      <p:grpSp>
        <p:nvGrpSpPr>
          <p:cNvPr id="57" name="Group 56"/>
          <p:cNvGrpSpPr/>
          <p:nvPr/>
        </p:nvGrpSpPr>
        <p:grpSpPr>
          <a:xfrm>
            <a:off x="4329254" y="3244595"/>
            <a:ext cx="7597352" cy="396393"/>
            <a:chOff x="4329254" y="3640492"/>
            <a:chExt cx="7597352" cy="396393"/>
          </a:xfrm>
        </p:grpSpPr>
        <p:pic>
          <p:nvPicPr>
            <p:cNvPr id="40" name="Picture 145">
              <a:extLst>
                <a:ext uri="{FF2B5EF4-FFF2-40B4-BE49-F238E27FC236}">
                  <a16:creationId xmlns:a16="http://schemas.microsoft.com/office/drawing/2014/main" id="{BB4C41DA-C3FF-4AC2-AFC5-C831DC8FD30D}"/>
                </a:ext>
              </a:extLst>
            </p:cNvPr>
            <p:cNvPicPr>
              <a:picLocks noChangeAspect="1"/>
            </p:cNvPicPr>
            <p:nvPr/>
          </p:nvPicPr>
          <p:blipFill rotWithShape="1">
            <a:blip r:embed="rId2"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4329254" y="3640492"/>
              <a:ext cx="469413" cy="396393"/>
            </a:xfrm>
            <a:prstGeom prst="rect">
              <a:avLst/>
            </a:prstGeom>
          </p:spPr>
        </p:pic>
        <p:sp>
          <p:nvSpPr>
            <p:cNvPr id="49" name="Rectangle 48"/>
            <p:cNvSpPr/>
            <p:nvPr/>
          </p:nvSpPr>
          <p:spPr>
            <a:xfrm>
              <a:off x="4797814" y="3692495"/>
              <a:ext cx="7128792" cy="292388"/>
            </a:xfrm>
            <a:prstGeom prst="rect">
              <a:avLst/>
            </a:prstGeom>
          </p:spPr>
          <p:txBody>
            <a:bodyPr wrap="square">
              <a:spAutoFit/>
            </a:bodyPr>
            <a:lstStyle/>
            <a:p>
              <a:r>
                <a:rPr lang="en-US" sz="1300" b="0" dirty="0">
                  <a:solidFill>
                    <a:schemeClr val="tx1">
                      <a:lumMod val="85000"/>
                      <a:lumOff val="15000"/>
                    </a:schemeClr>
                  </a:solidFill>
                </a:rPr>
                <a:t>Built as much as possible </a:t>
              </a:r>
              <a:r>
                <a:rPr lang="en-US" sz="1300" dirty="0">
                  <a:solidFill>
                    <a:schemeClr val="tx1">
                      <a:lumMod val="85000"/>
                      <a:lumOff val="15000"/>
                    </a:schemeClr>
                  </a:solidFill>
                </a:rPr>
                <a:t>on existing initiatives</a:t>
              </a:r>
            </a:p>
          </p:txBody>
        </p:sp>
      </p:grpSp>
      <p:grpSp>
        <p:nvGrpSpPr>
          <p:cNvPr id="56" name="Group 55"/>
          <p:cNvGrpSpPr/>
          <p:nvPr/>
        </p:nvGrpSpPr>
        <p:grpSpPr>
          <a:xfrm>
            <a:off x="4329254" y="4022644"/>
            <a:ext cx="7597352" cy="692497"/>
            <a:chOff x="4329254" y="4215715"/>
            <a:chExt cx="7597352" cy="692497"/>
          </a:xfrm>
        </p:grpSpPr>
        <p:pic>
          <p:nvPicPr>
            <p:cNvPr id="42" name="Picture 145">
              <a:extLst>
                <a:ext uri="{FF2B5EF4-FFF2-40B4-BE49-F238E27FC236}">
                  <a16:creationId xmlns:a16="http://schemas.microsoft.com/office/drawing/2014/main" id="{117D6130-C5F4-451F-B4FB-0B5F370CC01D}"/>
                </a:ext>
              </a:extLst>
            </p:cNvPr>
            <p:cNvPicPr>
              <a:picLocks noChangeAspect="1"/>
            </p:cNvPicPr>
            <p:nvPr/>
          </p:nvPicPr>
          <p:blipFill rotWithShape="1">
            <a:blip r:embed="rId2"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4329254" y="4410446"/>
              <a:ext cx="469413" cy="396393"/>
            </a:xfrm>
            <a:prstGeom prst="rect">
              <a:avLst/>
            </a:prstGeom>
          </p:spPr>
        </p:pic>
        <p:sp>
          <p:nvSpPr>
            <p:cNvPr id="52" name="Rectangle 51"/>
            <p:cNvSpPr/>
            <p:nvPr/>
          </p:nvSpPr>
          <p:spPr>
            <a:xfrm>
              <a:off x="4797814" y="4215715"/>
              <a:ext cx="7128792" cy="692497"/>
            </a:xfrm>
            <a:prstGeom prst="rect">
              <a:avLst/>
            </a:prstGeom>
          </p:spPr>
          <p:txBody>
            <a:bodyPr wrap="square">
              <a:spAutoFit/>
            </a:bodyPr>
            <a:lstStyle/>
            <a:p>
              <a:r>
                <a:rPr lang="en-US" sz="1300" b="0" dirty="0">
                  <a:solidFill>
                    <a:schemeClr val="tx1">
                      <a:lumMod val="85000"/>
                      <a:lumOff val="15000"/>
                    </a:schemeClr>
                  </a:solidFill>
                </a:rPr>
                <a:t>What’s not green is not necessarily brown. Activities that are not on the list, are not necessarily polluting activities. Focus on activities that contribute </a:t>
              </a:r>
              <a:r>
                <a:rPr lang="en-US" sz="1300" dirty="0">
                  <a:solidFill>
                    <a:schemeClr val="tx1">
                      <a:lumMod val="85000"/>
                      <a:lumOff val="15000"/>
                    </a:schemeClr>
                  </a:solidFill>
                </a:rPr>
                <a:t>substantially </a:t>
              </a:r>
              <a:r>
                <a:rPr lang="en-US" sz="1300" b="0" dirty="0">
                  <a:solidFill>
                    <a:schemeClr val="tx1">
                      <a:lumMod val="85000"/>
                      <a:lumOff val="15000"/>
                    </a:schemeClr>
                  </a:solidFill>
                </a:rPr>
                <a:t>to environmental objectives.</a:t>
              </a:r>
              <a:endParaRPr lang="de-DE" sz="1300" b="0" dirty="0">
                <a:solidFill>
                  <a:schemeClr val="tx1">
                    <a:lumMod val="85000"/>
                    <a:lumOff val="15000"/>
                  </a:schemeClr>
                </a:solidFill>
              </a:endParaRPr>
            </a:p>
          </p:txBody>
        </p:sp>
      </p:grpSp>
      <p:grpSp>
        <p:nvGrpSpPr>
          <p:cNvPr id="55" name="Group 54"/>
          <p:cNvGrpSpPr/>
          <p:nvPr/>
        </p:nvGrpSpPr>
        <p:grpSpPr>
          <a:xfrm>
            <a:off x="4329254" y="5096797"/>
            <a:ext cx="7599394" cy="492443"/>
            <a:chOff x="4329254" y="5085184"/>
            <a:chExt cx="7599394" cy="492443"/>
          </a:xfrm>
        </p:grpSpPr>
        <p:sp>
          <p:nvSpPr>
            <p:cNvPr id="53" name="Rectangle 52"/>
            <p:cNvSpPr/>
            <p:nvPr/>
          </p:nvSpPr>
          <p:spPr>
            <a:xfrm>
              <a:off x="4799856" y="5085184"/>
              <a:ext cx="7128792" cy="492443"/>
            </a:xfrm>
            <a:prstGeom prst="rect">
              <a:avLst/>
            </a:prstGeom>
          </p:spPr>
          <p:txBody>
            <a:bodyPr wrap="square">
              <a:spAutoFit/>
            </a:bodyPr>
            <a:lstStyle/>
            <a:p>
              <a:r>
                <a:rPr lang="en-US" sz="1300" dirty="0">
                  <a:solidFill>
                    <a:schemeClr val="tx1">
                      <a:lumMod val="85000"/>
                      <a:lumOff val="15000"/>
                    </a:schemeClr>
                  </a:solidFill>
                </a:rPr>
                <a:t>Granular </a:t>
              </a:r>
              <a:r>
                <a:rPr lang="en-US" sz="1300" b="0" dirty="0">
                  <a:solidFill>
                    <a:schemeClr val="tx1">
                      <a:lumMod val="85000"/>
                      <a:lumOff val="15000"/>
                    </a:schemeClr>
                  </a:solidFill>
                </a:rPr>
                <a:t>enough to minimize ambiguity about "greenness" of an activity and </a:t>
              </a:r>
              <a:r>
                <a:rPr lang="en-US" sz="1300" dirty="0">
                  <a:solidFill>
                    <a:schemeClr val="tx1">
                      <a:lumMod val="85000"/>
                      <a:lumOff val="15000"/>
                    </a:schemeClr>
                  </a:solidFill>
                </a:rPr>
                <a:t>flexible</a:t>
              </a:r>
              <a:r>
                <a:rPr lang="en-US" sz="1300" b="0" dirty="0">
                  <a:solidFill>
                    <a:schemeClr val="tx1">
                      <a:lumMod val="85000"/>
                      <a:lumOff val="15000"/>
                    </a:schemeClr>
                  </a:solidFill>
                </a:rPr>
                <a:t> enough to cater to technological and market developments</a:t>
              </a:r>
            </a:p>
          </p:txBody>
        </p:sp>
        <p:pic>
          <p:nvPicPr>
            <p:cNvPr id="54" name="Picture 145">
              <a:extLst>
                <a:ext uri="{FF2B5EF4-FFF2-40B4-BE49-F238E27FC236}">
                  <a16:creationId xmlns:a16="http://schemas.microsoft.com/office/drawing/2014/main" id="{117D6130-C5F4-451F-B4FB-0B5F370CC01D}"/>
                </a:ext>
              </a:extLst>
            </p:cNvPr>
            <p:cNvPicPr>
              <a:picLocks noChangeAspect="1"/>
            </p:cNvPicPr>
            <p:nvPr/>
          </p:nvPicPr>
          <p:blipFill rotWithShape="1">
            <a:blip r:embed="rId2"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4329254" y="5133208"/>
              <a:ext cx="469413" cy="396393"/>
            </a:xfrm>
            <a:prstGeom prst="rect">
              <a:avLst/>
            </a:prstGeom>
          </p:spPr>
        </p:pic>
      </p:grpSp>
    </p:spTree>
    <p:extLst>
      <p:ext uri="{BB962C8B-B14F-4D97-AF65-F5344CB8AC3E}">
        <p14:creationId xmlns:p14="http://schemas.microsoft.com/office/powerpoint/2010/main" val="309587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E3AD09-E57B-4A23-9B7C-676E0D95A54C}"/>
              </a:ext>
            </a:extLst>
          </p:cNvPr>
          <p:cNvSpPr>
            <a:spLocks noGrp="1"/>
          </p:cNvSpPr>
          <p:nvPr>
            <p:ph type="title"/>
          </p:nvPr>
        </p:nvSpPr>
        <p:spPr/>
        <p:txBody>
          <a:bodyPr/>
          <a:lstStyle/>
          <a:p>
            <a:r>
              <a:rPr lang="en-GB" dirty="0"/>
              <a:t>The Benchmark proposal: The case for Benchmarks</a:t>
            </a:r>
            <a:endParaRPr lang="de-DE" dirty="0"/>
          </a:p>
        </p:txBody>
      </p:sp>
      <p:sp>
        <p:nvSpPr>
          <p:cNvPr id="3" name="Rechteck 2">
            <a:extLst>
              <a:ext uri="{FF2B5EF4-FFF2-40B4-BE49-F238E27FC236}">
                <a16:creationId xmlns:a16="http://schemas.microsoft.com/office/drawing/2014/main" id="{FD2714FC-D2E1-4AF0-BCAB-82DBE67DAB67}"/>
              </a:ext>
            </a:extLst>
          </p:cNvPr>
          <p:cNvSpPr/>
          <p:nvPr/>
        </p:nvSpPr>
        <p:spPr>
          <a:xfrm>
            <a:off x="343265" y="1268760"/>
            <a:ext cx="3600400" cy="504056"/>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err="1"/>
              <a:t>Current</a:t>
            </a:r>
            <a:r>
              <a:rPr lang="de-DE" sz="1600" dirty="0"/>
              <a:t> </a:t>
            </a:r>
            <a:r>
              <a:rPr lang="de-DE" sz="1600" dirty="0" err="1"/>
              <a:t>market</a:t>
            </a:r>
            <a:r>
              <a:rPr lang="de-DE" sz="1600" dirty="0"/>
              <a:t> </a:t>
            </a:r>
            <a:r>
              <a:rPr lang="de-DE" sz="1600" dirty="0" err="1"/>
              <a:t>practice</a:t>
            </a:r>
            <a:endParaRPr lang="de-DE" sz="1600" dirty="0"/>
          </a:p>
        </p:txBody>
      </p:sp>
      <p:sp>
        <p:nvSpPr>
          <p:cNvPr id="4" name="Rechteck 3">
            <a:extLst>
              <a:ext uri="{FF2B5EF4-FFF2-40B4-BE49-F238E27FC236}">
                <a16:creationId xmlns:a16="http://schemas.microsoft.com/office/drawing/2014/main" id="{060651DA-88B4-4F89-BC8E-BDBE38170047}"/>
              </a:ext>
            </a:extLst>
          </p:cNvPr>
          <p:cNvSpPr/>
          <p:nvPr/>
        </p:nvSpPr>
        <p:spPr>
          <a:xfrm>
            <a:off x="7824192" y="1268760"/>
            <a:ext cx="3960438" cy="504056"/>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err="1"/>
              <a:t>Added</a:t>
            </a:r>
            <a:r>
              <a:rPr lang="de-DE" sz="1600" dirty="0"/>
              <a:t> </a:t>
            </a:r>
            <a:r>
              <a:rPr lang="de-DE" sz="1600" dirty="0" err="1"/>
              <a:t>value</a:t>
            </a:r>
            <a:r>
              <a:rPr lang="de-DE" sz="1600" dirty="0"/>
              <a:t> </a:t>
            </a:r>
            <a:r>
              <a:rPr lang="de-DE" sz="1600" dirty="0" err="1"/>
              <a:t>of</a:t>
            </a:r>
            <a:r>
              <a:rPr lang="de-DE" sz="1600" dirty="0"/>
              <a:t> </a:t>
            </a:r>
          </a:p>
          <a:p>
            <a:pPr algn="ctr" defTabSz="457200" fontAlgn="auto">
              <a:spcBef>
                <a:spcPts val="0"/>
              </a:spcBef>
              <a:spcAft>
                <a:spcPts val="0"/>
              </a:spcAft>
            </a:pPr>
            <a:r>
              <a:rPr lang="de-DE" sz="1600" dirty="0"/>
              <a:t>The COM </a:t>
            </a:r>
            <a:r>
              <a:rPr lang="de-DE" sz="1600" dirty="0" err="1"/>
              <a:t>Proposal</a:t>
            </a:r>
            <a:endParaRPr lang="de-DE" sz="1600" dirty="0"/>
          </a:p>
        </p:txBody>
      </p:sp>
      <p:sp>
        <p:nvSpPr>
          <p:cNvPr id="5" name="Rechteck 4">
            <a:extLst>
              <a:ext uri="{FF2B5EF4-FFF2-40B4-BE49-F238E27FC236}">
                <a16:creationId xmlns:a16="http://schemas.microsoft.com/office/drawing/2014/main" id="{106F3E37-B25E-432C-86DC-AF943ED32E59}"/>
              </a:ext>
            </a:extLst>
          </p:cNvPr>
          <p:cNvSpPr/>
          <p:nvPr/>
        </p:nvSpPr>
        <p:spPr>
          <a:xfrm>
            <a:off x="4524506" y="2494870"/>
            <a:ext cx="2867638" cy="2864676"/>
          </a:xfrm>
          <a:prstGeom prst="rect">
            <a:avLst/>
          </a:prstGeom>
          <a:solidFill>
            <a:srgbClr val="E8EED8"/>
          </a:solidFill>
          <a:ln>
            <a:solidFill>
              <a:srgbClr val="5EC45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en-US" sz="1600" dirty="0">
                <a:solidFill>
                  <a:schemeClr val="tx1"/>
                </a:solidFill>
              </a:rPr>
              <a:t>Bridging the gap by:</a:t>
            </a:r>
          </a:p>
          <a:p>
            <a:pPr marL="285750" indent="-285750" defTabSz="1219170" fontAlgn="auto">
              <a:spcBef>
                <a:spcPts val="0"/>
              </a:spcBef>
              <a:spcAft>
                <a:spcPts val="0"/>
              </a:spcAft>
              <a:buClr>
                <a:srgbClr val="4BACC6"/>
              </a:buClr>
              <a:buFont typeface="Arial" panose="020B0604020202020204" pitchFamily="34" charset="0"/>
              <a:buChar char="•"/>
            </a:pPr>
            <a:r>
              <a:rPr lang="en-US" sz="1400" b="0" dirty="0">
                <a:solidFill>
                  <a:schemeClr val="tx1"/>
                </a:solidFill>
              </a:rPr>
              <a:t>Creating </a:t>
            </a:r>
            <a:r>
              <a:rPr lang="en-US" sz="1400" dirty="0">
                <a:solidFill>
                  <a:schemeClr val="tx1"/>
                </a:solidFill>
              </a:rPr>
              <a:t>two categories of benchmarks: </a:t>
            </a:r>
            <a:r>
              <a:rPr lang="en-US" sz="1400" b="0" dirty="0">
                <a:solidFill>
                  <a:schemeClr val="tx1"/>
                </a:solidFill>
              </a:rPr>
              <a:t>1. Low Carbon benchmark (LCB) 2. Positive Carbon Impact benchmark (PCIB)</a:t>
            </a:r>
          </a:p>
          <a:p>
            <a:pPr marL="285750" indent="-285750" defTabSz="1219170" fontAlgn="auto">
              <a:spcBef>
                <a:spcPts val="0"/>
              </a:spcBef>
              <a:spcAft>
                <a:spcPts val="0"/>
              </a:spcAft>
              <a:buClr>
                <a:srgbClr val="4BACC6"/>
              </a:buClr>
              <a:buFont typeface="Arial" panose="020B0604020202020204" pitchFamily="34" charset="0"/>
              <a:buChar char="•"/>
            </a:pPr>
            <a:r>
              <a:rPr lang="en-US" sz="1400" dirty="0">
                <a:solidFill>
                  <a:schemeClr val="tx1"/>
                </a:solidFill>
              </a:rPr>
              <a:t>Enhancing  disclosure: </a:t>
            </a:r>
            <a:r>
              <a:rPr lang="en-US" sz="1400" b="0" dirty="0">
                <a:solidFill>
                  <a:schemeClr val="tx1"/>
                </a:solidFill>
              </a:rPr>
              <a:t>Disclosure requirements for ESG benchmarks</a:t>
            </a:r>
          </a:p>
        </p:txBody>
      </p:sp>
      <p:sp>
        <p:nvSpPr>
          <p:cNvPr id="13" name="Rechteck 15">
            <a:extLst>
              <a:ext uri="{FF2B5EF4-FFF2-40B4-BE49-F238E27FC236}">
                <a16:creationId xmlns:a16="http://schemas.microsoft.com/office/drawing/2014/main" id="{44699AD9-99E1-435E-96AE-403E091A07E8}"/>
              </a:ext>
            </a:extLst>
          </p:cNvPr>
          <p:cNvSpPr/>
          <p:nvPr/>
        </p:nvSpPr>
        <p:spPr>
          <a:xfrm>
            <a:off x="343265" y="1988840"/>
            <a:ext cx="3592496" cy="41165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de-DE" sz="1200" dirty="0" err="1">
                <a:solidFill>
                  <a:schemeClr val="tx1"/>
                </a:solidFill>
              </a:rPr>
              <a:t>Existence</a:t>
            </a:r>
            <a:r>
              <a:rPr lang="de-DE" sz="1200" dirty="0">
                <a:solidFill>
                  <a:schemeClr val="tx1"/>
                </a:solidFill>
              </a:rPr>
              <a:t> </a:t>
            </a:r>
            <a:r>
              <a:rPr lang="de-DE" sz="1200" dirty="0" err="1">
                <a:solidFill>
                  <a:schemeClr val="tx1"/>
                </a:solidFill>
              </a:rPr>
              <a:t>of</a:t>
            </a:r>
            <a:r>
              <a:rPr lang="de-DE" sz="1200" dirty="0">
                <a:solidFill>
                  <a:schemeClr val="tx1"/>
                </a:solidFill>
              </a:rPr>
              <a:t> </a:t>
            </a:r>
            <a:r>
              <a:rPr lang="de-DE" sz="1200" dirty="0" err="1">
                <a:solidFill>
                  <a:schemeClr val="tx1"/>
                </a:solidFill>
              </a:rPr>
              <a:t>many</a:t>
            </a:r>
            <a:r>
              <a:rPr lang="de-DE" sz="1200" dirty="0">
                <a:solidFill>
                  <a:schemeClr val="tx1"/>
                </a:solidFill>
              </a:rPr>
              <a:t> different so-</a:t>
            </a:r>
            <a:r>
              <a:rPr lang="de-DE" sz="1200" dirty="0" err="1">
                <a:solidFill>
                  <a:schemeClr val="tx1"/>
                </a:solidFill>
              </a:rPr>
              <a:t>called</a:t>
            </a:r>
            <a:r>
              <a:rPr lang="de-DE" sz="1200" dirty="0">
                <a:solidFill>
                  <a:schemeClr val="tx1"/>
                </a:solidFill>
              </a:rPr>
              <a:t> </a:t>
            </a:r>
            <a:r>
              <a:rPr lang="de-DE" sz="1200" dirty="0" err="1">
                <a:solidFill>
                  <a:schemeClr val="tx1"/>
                </a:solidFill>
              </a:rPr>
              <a:t>low-carbon</a:t>
            </a:r>
            <a:r>
              <a:rPr lang="de-DE" sz="1200" dirty="0">
                <a:solidFill>
                  <a:schemeClr val="tx1"/>
                </a:solidFill>
              </a:rPr>
              <a:t> Benchmarks…but:</a:t>
            </a:r>
          </a:p>
        </p:txBody>
      </p:sp>
      <p:sp>
        <p:nvSpPr>
          <p:cNvPr id="14" name="Rechteck 15">
            <a:extLst>
              <a:ext uri="{FF2B5EF4-FFF2-40B4-BE49-F238E27FC236}">
                <a16:creationId xmlns:a16="http://schemas.microsoft.com/office/drawing/2014/main" id="{A0A6F852-AB25-4005-8125-727A54A6A951}"/>
              </a:ext>
            </a:extLst>
          </p:cNvPr>
          <p:cNvSpPr/>
          <p:nvPr/>
        </p:nvSpPr>
        <p:spPr>
          <a:xfrm>
            <a:off x="767408" y="2587779"/>
            <a:ext cx="3168352" cy="50447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IE" sz="1200" dirty="0">
                <a:solidFill>
                  <a:schemeClr val="tx1"/>
                </a:solidFill>
              </a:rPr>
              <a:t>Not widely used by investors</a:t>
            </a:r>
            <a:endParaRPr lang="fr-BE" sz="1200" dirty="0">
              <a:solidFill>
                <a:schemeClr val="tx1"/>
              </a:solidFill>
            </a:endParaRPr>
          </a:p>
        </p:txBody>
      </p:sp>
      <p:sp>
        <p:nvSpPr>
          <p:cNvPr id="15" name="Rechteck 15">
            <a:extLst>
              <a:ext uri="{FF2B5EF4-FFF2-40B4-BE49-F238E27FC236}">
                <a16:creationId xmlns:a16="http://schemas.microsoft.com/office/drawing/2014/main" id="{2EA1CDF9-CC3D-42F6-AFA5-3DF6108A0E01}"/>
              </a:ext>
            </a:extLst>
          </p:cNvPr>
          <p:cNvSpPr/>
          <p:nvPr/>
        </p:nvSpPr>
        <p:spPr>
          <a:xfrm>
            <a:off x="767408" y="3186718"/>
            <a:ext cx="3168352" cy="50447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IE" sz="1200" dirty="0">
                <a:solidFill>
                  <a:schemeClr val="tx1"/>
                </a:solidFill>
              </a:rPr>
              <a:t>Lack of harmonization: Different categories of low-carbon indices</a:t>
            </a:r>
            <a:endParaRPr lang="fr-BE" sz="1200" dirty="0">
              <a:solidFill>
                <a:schemeClr val="tx1"/>
              </a:solidFill>
            </a:endParaRPr>
          </a:p>
        </p:txBody>
      </p:sp>
      <p:sp>
        <p:nvSpPr>
          <p:cNvPr id="16" name="Rechteck 15">
            <a:extLst>
              <a:ext uri="{FF2B5EF4-FFF2-40B4-BE49-F238E27FC236}">
                <a16:creationId xmlns:a16="http://schemas.microsoft.com/office/drawing/2014/main" id="{395F410C-3E04-48EE-A1DD-46F352CE7A0D}"/>
              </a:ext>
            </a:extLst>
          </p:cNvPr>
          <p:cNvSpPr/>
          <p:nvPr/>
        </p:nvSpPr>
        <p:spPr>
          <a:xfrm>
            <a:off x="767408" y="3800674"/>
            <a:ext cx="3176258" cy="50447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IE" sz="1200" dirty="0">
                <a:solidFill>
                  <a:schemeClr val="tx1"/>
                </a:solidFill>
              </a:rPr>
              <a:t>Significance in overall portfolio allocation remains limited</a:t>
            </a:r>
            <a:endParaRPr lang="fr-BE" sz="1200" dirty="0">
              <a:solidFill>
                <a:schemeClr val="tx1"/>
              </a:solidFill>
            </a:endParaRPr>
          </a:p>
        </p:txBody>
      </p:sp>
      <p:sp>
        <p:nvSpPr>
          <p:cNvPr id="17" name="Rechteck 15">
            <a:extLst>
              <a:ext uri="{FF2B5EF4-FFF2-40B4-BE49-F238E27FC236}">
                <a16:creationId xmlns:a16="http://schemas.microsoft.com/office/drawing/2014/main" id="{8A724DDD-CEF4-4DBC-B9DB-1CAC746817E6}"/>
              </a:ext>
            </a:extLst>
          </p:cNvPr>
          <p:cNvSpPr/>
          <p:nvPr/>
        </p:nvSpPr>
        <p:spPr>
          <a:xfrm>
            <a:off x="7856784" y="2060848"/>
            <a:ext cx="3927848" cy="488976"/>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US" sz="1200" dirty="0">
                <a:solidFill>
                  <a:schemeClr val="tx1"/>
                </a:solidFill>
              </a:rPr>
              <a:t>Introducing minimum standards for the two categories of low-carbon benchmarks</a:t>
            </a:r>
          </a:p>
        </p:txBody>
      </p:sp>
      <p:sp>
        <p:nvSpPr>
          <p:cNvPr id="18" name="Rechteck 15">
            <a:extLst>
              <a:ext uri="{FF2B5EF4-FFF2-40B4-BE49-F238E27FC236}">
                <a16:creationId xmlns:a16="http://schemas.microsoft.com/office/drawing/2014/main" id="{947A34CF-C889-4232-A8CA-164E39DE5522}"/>
              </a:ext>
            </a:extLst>
          </p:cNvPr>
          <p:cNvSpPr/>
          <p:nvPr/>
        </p:nvSpPr>
        <p:spPr>
          <a:xfrm>
            <a:off x="7870309" y="3809016"/>
            <a:ext cx="3936138" cy="556088"/>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US" sz="1200" dirty="0">
                <a:solidFill>
                  <a:schemeClr val="tx1"/>
                </a:solidFill>
              </a:rPr>
              <a:t>Introducing minimum requirement on disclosure for ESG benchmarks</a:t>
            </a:r>
          </a:p>
        </p:txBody>
      </p:sp>
      <p:pic>
        <p:nvPicPr>
          <p:cNvPr id="21" name="Picture 145">
            <a:extLst>
              <a:ext uri="{FF2B5EF4-FFF2-40B4-BE49-F238E27FC236}">
                <a16:creationId xmlns:a16="http://schemas.microsoft.com/office/drawing/2014/main" id="{DD0C80BB-F717-4DFF-8B39-A44B763E01B3}"/>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849759" y="2610019"/>
            <a:ext cx="469413" cy="396393"/>
          </a:xfrm>
          <a:prstGeom prst="rect">
            <a:avLst/>
          </a:prstGeom>
          <a:effectLst/>
        </p:spPr>
      </p:pic>
      <p:pic>
        <p:nvPicPr>
          <p:cNvPr id="24" name="Picture 145">
            <a:extLst>
              <a:ext uri="{FF2B5EF4-FFF2-40B4-BE49-F238E27FC236}">
                <a16:creationId xmlns:a16="http://schemas.microsoft.com/office/drawing/2014/main" id="{5C7F43C1-D848-4E6C-88B0-4D09E208367E}"/>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849759" y="3134598"/>
            <a:ext cx="469413" cy="396393"/>
          </a:xfrm>
          <a:prstGeom prst="rect">
            <a:avLst/>
          </a:prstGeom>
          <a:effectLst/>
        </p:spPr>
      </p:pic>
      <p:sp>
        <p:nvSpPr>
          <p:cNvPr id="26" name="Rechteck 70">
            <a:extLst>
              <a:ext uri="{FF2B5EF4-FFF2-40B4-BE49-F238E27FC236}">
                <a16:creationId xmlns:a16="http://schemas.microsoft.com/office/drawing/2014/main" id="{8D71910B-B22E-4122-B8ED-7E76F5C33035}"/>
              </a:ext>
            </a:extLst>
          </p:cNvPr>
          <p:cNvSpPr/>
          <p:nvPr/>
        </p:nvSpPr>
        <p:spPr>
          <a:xfrm>
            <a:off x="4524506" y="1763961"/>
            <a:ext cx="2867638" cy="621287"/>
          </a:xfrm>
          <a:prstGeom prst="rect">
            <a:avLst/>
          </a:prstGeom>
          <a:solidFill>
            <a:srgbClr val="88AC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400" b="0" dirty="0">
              <a:solidFill>
                <a:schemeClr val="bg1"/>
              </a:solidFill>
            </a:endParaRPr>
          </a:p>
        </p:txBody>
      </p:sp>
      <p:pic>
        <p:nvPicPr>
          <p:cNvPr id="27" name="Picture 18" descr="https://static.thenounproject.com/png/1326055-200.png">
            <a:extLst>
              <a:ext uri="{FF2B5EF4-FFF2-40B4-BE49-F238E27FC236}">
                <a16:creationId xmlns:a16="http://schemas.microsoft.com/office/drawing/2014/main" id="{5FE316B8-BF2F-489B-9CE0-B836B9644C64}"/>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655840" y="1899654"/>
            <a:ext cx="378243" cy="374961"/>
          </a:xfrm>
          <a:prstGeom prst="rect">
            <a:avLst/>
          </a:prstGeom>
          <a:solidFill>
            <a:srgbClr val="88AC2E"/>
          </a:solidFill>
          <a:ln>
            <a:noFill/>
          </a:ln>
          <a:effectLst/>
          <a:extLst/>
        </p:spPr>
      </p:pic>
      <p:sp>
        <p:nvSpPr>
          <p:cNvPr id="28" name="Textfeld 72">
            <a:extLst>
              <a:ext uri="{FF2B5EF4-FFF2-40B4-BE49-F238E27FC236}">
                <a16:creationId xmlns:a16="http://schemas.microsoft.com/office/drawing/2014/main" id="{F4DC1801-3A40-4B80-B683-FB38C434E570}"/>
              </a:ext>
            </a:extLst>
          </p:cNvPr>
          <p:cNvSpPr txBox="1"/>
          <p:nvPr/>
        </p:nvSpPr>
        <p:spPr>
          <a:xfrm>
            <a:off x="4959909" y="1825525"/>
            <a:ext cx="3008299" cy="523220"/>
          </a:xfrm>
          <a:prstGeom prst="rect">
            <a:avLst/>
          </a:prstGeom>
          <a:noFill/>
          <a:ln>
            <a:noFill/>
          </a:ln>
          <a:effectLst/>
        </p:spPr>
        <p:txBody>
          <a:bodyPr wrap="square" rtlCol="0">
            <a:spAutoFit/>
          </a:bodyPr>
          <a:lstStyle/>
          <a:p>
            <a:r>
              <a:rPr lang="en-US" sz="1400" dirty="0">
                <a:solidFill>
                  <a:schemeClr val="bg1"/>
                </a:solidFill>
              </a:rPr>
              <a:t>Develop Sustainability Benchmarks</a:t>
            </a:r>
          </a:p>
        </p:txBody>
      </p:sp>
      <p:sp>
        <p:nvSpPr>
          <p:cNvPr id="29" name="Oval 12">
            <a:extLst>
              <a:ext uri="{FF2B5EF4-FFF2-40B4-BE49-F238E27FC236}">
                <a16:creationId xmlns:a16="http://schemas.microsoft.com/office/drawing/2014/main" id="{6BE33495-7C18-4719-9CE9-63C81F5938FE}"/>
              </a:ext>
            </a:extLst>
          </p:cNvPr>
          <p:cNvSpPr/>
          <p:nvPr/>
        </p:nvSpPr>
        <p:spPr bwMode="ltGray">
          <a:xfrm>
            <a:off x="4457019" y="1653902"/>
            <a:ext cx="270240" cy="262930"/>
          </a:xfrm>
          <a:prstGeom prst="ellipse">
            <a:avLst/>
          </a:prstGeom>
          <a:solidFill>
            <a:srgbClr val="88AC2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bg1"/>
                </a:solidFill>
              </a:rPr>
              <a:t>5</a:t>
            </a:r>
          </a:p>
        </p:txBody>
      </p:sp>
      <p:sp>
        <p:nvSpPr>
          <p:cNvPr id="25" name="Rechteck 24">
            <a:extLst>
              <a:ext uri="{FF2B5EF4-FFF2-40B4-BE49-F238E27FC236}">
                <a16:creationId xmlns:a16="http://schemas.microsoft.com/office/drawing/2014/main" id="{5B929076-4B17-4F65-9023-E7D70AC8BA22}"/>
              </a:ext>
            </a:extLst>
          </p:cNvPr>
          <p:cNvSpPr/>
          <p:nvPr/>
        </p:nvSpPr>
        <p:spPr>
          <a:xfrm>
            <a:off x="759502" y="4414630"/>
            <a:ext cx="3176258" cy="84190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IE" sz="1200" dirty="0">
                <a:solidFill>
                  <a:schemeClr val="tx1"/>
                </a:solidFill>
              </a:rPr>
              <a:t>Lack of transparency: </a:t>
            </a:r>
            <a:r>
              <a:rPr lang="en-US" sz="1200" dirty="0">
                <a:solidFill>
                  <a:schemeClr val="tx1"/>
                </a:solidFill>
              </a:rPr>
              <a:t>benchmark methodologies sometimes lack appropriate disclosure which may lead to green washing</a:t>
            </a:r>
          </a:p>
        </p:txBody>
      </p:sp>
      <p:sp>
        <p:nvSpPr>
          <p:cNvPr id="30" name="Rechteck 15">
            <a:extLst>
              <a:ext uri="{FF2B5EF4-FFF2-40B4-BE49-F238E27FC236}">
                <a16:creationId xmlns:a16="http://schemas.microsoft.com/office/drawing/2014/main" id="{8A724DDD-CEF4-4DBC-B9DB-1CAC746817E6}"/>
              </a:ext>
            </a:extLst>
          </p:cNvPr>
          <p:cNvSpPr/>
          <p:nvPr/>
        </p:nvSpPr>
        <p:spPr>
          <a:xfrm>
            <a:off x="8328248" y="2658748"/>
            <a:ext cx="3456383" cy="347858"/>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US" sz="1200" dirty="0">
                <a:solidFill>
                  <a:schemeClr val="tx1"/>
                </a:solidFill>
              </a:rPr>
              <a:t>Mitigate the risk of greenwashing</a:t>
            </a:r>
          </a:p>
        </p:txBody>
      </p:sp>
      <p:sp>
        <p:nvSpPr>
          <p:cNvPr id="32" name="Rechteck 15">
            <a:extLst>
              <a:ext uri="{FF2B5EF4-FFF2-40B4-BE49-F238E27FC236}">
                <a16:creationId xmlns:a16="http://schemas.microsoft.com/office/drawing/2014/main" id="{8A724DDD-CEF4-4DBC-B9DB-1CAC746817E6}"/>
              </a:ext>
            </a:extLst>
          </p:cNvPr>
          <p:cNvSpPr/>
          <p:nvPr/>
        </p:nvSpPr>
        <p:spPr>
          <a:xfrm>
            <a:off x="8328247" y="3225158"/>
            <a:ext cx="3456383" cy="347858"/>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IE" sz="1200" dirty="0">
                <a:solidFill>
                  <a:schemeClr val="tx1"/>
                </a:solidFill>
              </a:rPr>
              <a:t>Reliable reference tool for green investment strategies</a:t>
            </a:r>
            <a:endParaRPr lang="fr-BE" sz="1200" dirty="0">
              <a:solidFill>
                <a:schemeClr val="tx1"/>
              </a:solidFill>
            </a:endParaRPr>
          </a:p>
        </p:txBody>
      </p:sp>
      <p:sp>
        <p:nvSpPr>
          <p:cNvPr id="33" name="Rechteck 15">
            <a:extLst>
              <a:ext uri="{FF2B5EF4-FFF2-40B4-BE49-F238E27FC236}">
                <a16:creationId xmlns:a16="http://schemas.microsoft.com/office/drawing/2014/main" id="{8A724DDD-CEF4-4DBC-B9DB-1CAC746817E6}"/>
              </a:ext>
            </a:extLst>
          </p:cNvPr>
          <p:cNvSpPr/>
          <p:nvPr/>
        </p:nvSpPr>
        <p:spPr>
          <a:xfrm>
            <a:off x="8328247" y="4581244"/>
            <a:ext cx="3456383" cy="431932"/>
          </a:xfrm>
          <a:prstGeom prst="rect">
            <a:avLst/>
          </a:prstGeom>
          <a:solidFill>
            <a:srgbClr val="DCE8B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fontAlgn="auto">
              <a:spcBef>
                <a:spcPts val="0"/>
              </a:spcBef>
              <a:spcAft>
                <a:spcPts val="0"/>
              </a:spcAft>
            </a:pPr>
            <a:r>
              <a:rPr lang="en-US" sz="1200" dirty="0">
                <a:solidFill>
                  <a:schemeClr val="tx1"/>
                </a:solidFill>
              </a:rPr>
              <a:t>Increase the level of transparency of ESG benchmarks</a:t>
            </a:r>
          </a:p>
        </p:txBody>
      </p:sp>
      <p:grpSp>
        <p:nvGrpSpPr>
          <p:cNvPr id="10" name="Group 9"/>
          <p:cNvGrpSpPr/>
          <p:nvPr/>
        </p:nvGrpSpPr>
        <p:grpSpPr>
          <a:xfrm>
            <a:off x="261366" y="2708920"/>
            <a:ext cx="356336" cy="366596"/>
            <a:chOff x="306912" y="2924944"/>
            <a:chExt cx="356336" cy="366596"/>
          </a:xfrm>
          <a:effectLst/>
        </p:grpSpPr>
        <p:sp>
          <p:nvSpPr>
            <p:cNvPr id="7" name="Oval 6"/>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grpSp>
        <p:nvGrpSpPr>
          <p:cNvPr id="38" name="Group 37"/>
          <p:cNvGrpSpPr/>
          <p:nvPr/>
        </p:nvGrpSpPr>
        <p:grpSpPr>
          <a:xfrm>
            <a:off x="261366" y="3371250"/>
            <a:ext cx="356336" cy="366596"/>
            <a:chOff x="306912" y="2924944"/>
            <a:chExt cx="356336" cy="366596"/>
          </a:xfrm>
          <a:effectLst/>
        </p:grpSpPr>
        <p:sp>
          <p:nvSpPr>
            <p:cNvPr id="39" name="Oval 38"/>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grpSp>
        <p:nvGrpSpPr>
          <p:cNvPr id="41" name="Group 40"/>
          <p:cNvGrpSpPr/>
          <p:nvPr/>
        </p:nvGrpSpPr>
        <p:grpSpPr>
          <a:xfrm>
            <a:off x="261366" y="4033580"/>
            <a:ext cx="356336" cy="366596"/>
            <a:chOff x="306912" y="2924944"/>
            <a:chExt cx="356336" cy="366596"/>
          </a:xfrm>
          <a:effectLst/>
        </p:grpSpPr>
        <p:sp>
          <p:nvSpPr>
            <p:cNvPr id="42" name="Oval 41"/>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43" name="Picture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grpSp>
        <p:nvGrpSpPr>
          <p:cNvPr id="44" name="Group 43"/>
          <p:cNvGrpSpPr/>
          <p:nvPr/>
        </p:nvGrpSpPr>
        <p:grpSpPr>
          <a:xfrm>
            <a:off x="261366" y="4695910"/>
            <a:ext cx="356336" cy="380964"/>
            <a:chOff x="306912" y="2924944"/>
            <a:chExt cx="356336" cy="366596"/>
          </a:xfrm>
          <a:effectLst/>
        </p:grpSpPr>
        <p:sp>
          <p:nvSpPr>
            <p:cNvPr id="45" name="Oval 44"/>
            <p:cNvSpPr/>
            <p:nvPr/>
          </p:nvSpPr>
          <p:spPr>
            <a:xfrm>
              <a:off x="311113" y="2924944"/>
              <a:ext cx="352135" cy="366596"/>
            </a:xfrm>
            <a:prstGeom prst="ellipse">
              <a:avLst/>
            </a:prstGeom>
            <a:solidFill>
              <a:srgbClr val="F4823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fr-BE" sz="1800" b="0"/>
            </a:p>
          </p:txBody>
        </p:sp>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6912" y="2948389"/>
              <a:ext cx="343151" cy="343151"/>
            </a:xfrm>
            <a:prstGeom prst="rect">
              <a:avLst/>
            </a:prstGeom>
          </p:spPr>
        </p:pic>
      </p:grpSp>
      <p:pic>
        <p:nvPicPr>
          <p:cNvPr id="47" name="Picture 145">
            <a:extLst>
              <a:ext uri="{FF2B5EF4-FFF2-40B4-BE49-F238E27FC236}">
                <a16:creationId xmlns:a16="http://schemas.microsoft.com/office/drawing/2014/main" id="{5C7F43C1-D848-4E6C-88B0-4D09E208367E}"/>
              </a:ext>
            </a:extLst>
          </p:cNvPr>
          <p:cNvPicPr>
            <a:picLocks noChangeAspect="1"/>
          </p:cNvPicPr>
          <p:nvPr/>
        </p:nvPicPr>
        <p:blipFill rotWithShape="1">
          <a:blip r:embed="rId3" cstate="print">
            <a:duotone>
              <a:srgbClr val="9BBB59">
                <a:shade val="45000"/>
                <a:satMod val="135000"/>
              </a:srgbClr>
              <a:prstClr val="white"/>
            </a:duotone>
            <a:extLst>
              <a:ext uri="{28A0092B-C50C-407E-A947-70E740481C1C}">
                <a14:useLocalDpi xmlns:a14="http://schemas.microsoft.com/office/drawing/2010/main" val="0"/>
              </a:ext>
            </a:extLst>
          </a:blip>
          <a:srcRect b="15556"/>
          <a:stretch/>
        </p:blipFill>
        <p:spPr>
          <a:xfrm>
            <a:off x="7849759" y="4563986"/>
            <a:ext cx="469413" cy="396393"/>
          </a:xfrm>
          <a:prstGeom prst="rect">
            <a:avLst/>
          </a:prstGeom>
          <a:effectLst/>
        </p:spPr>
      </p:pic>
      <p:sp>
        <p:nvSpPr>
          <p:cNvPr id="49" name="Rechteck 15">
            <a:extLst>
              <a:ext uri="{FF2B5EF4-FFF2-40B4-BE49-F238E27FC236}">
                <a16:creationId xmlns:a16="http://schemas.microsoft.com/office/drawing/2014/main" id="{2EA1CDF9-CC3D-42F6-AFA5-3DF6108A0E01}"/>
              </a:ext>
            </a:extLst>
          </p:cNvPr>
          <p:cNvSpPr/>
          <p:nvPr/>
        </p:nvSpPr>
        <p:spPr>
          <a:xfrm>
            <a:off x="335360" y="5373216"/>
            <a:ext cx="3608305" cy="704602"/>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de-DE" sz="1600" dirty="0" err="1">
                <a:solidFill>
                  <a:schemeClr val="tx1"/>
                </a:solidFill>
              </a:rPr>
              <a:t>Hindering</a:t>
            </a:r>
            <a:r>
              <a:rPr lang="de-DE" sz="1600" dirty="0">
                <a:solidFill>
                  <a:schemeClr val="tx1"/>
                </a:solidFill>
              </a:rPr>
              <a:t> </a:t>
            </a:r>
            <a:r>
              <a:rPr lang="de-DE" sz="1600" dirty="0" err="1">
                <a:solidFill>
                  <a:schemeClr val="tx1"/>
                </a:solidFill>
              </a:rPr>
              <a:t>market</a:t>
            </a:r>
            <a:r>
              <a:rPr lang="de-DE" sz="1600" dirty="0">
                <a:solidFill>
                  <a:schemeClr val="tx1"/>
                </a:solidFill>
              </a:rPr>
              <a:t> </a:t>
            </a:r>
            <a:r>
              <a:rPr lang="de-DE" sz="1600" dirty="0" err="1">
                <a:solidFill>
                  <a:schemeClr val="tx1"/>
                </a:solidFill>
              </a:rPr>
              <a:t>development</a:t>
            </a:r>
            <a:endParaRPr lang="de-DE" sz="1600" dirty="0">
              <a:solidFill>
                <a:schemeClr val="tx1"/>
              </a:solidFill>
            </a:endParaRPr>
          </a:p>
        </p:txBody>
      </p:sp>
      <p:sp>
        <p:nvSpPr>
          <p:cNvPr id="50" name="Rechteck 15">
            <a:extLst>
              <a:ext uri="{FF2B5EF4-FFF2-40B4-BE49-F238E27FC236}">
                <a16:creationId xmlns:a16="http://schemas.microsoft.com/office/drawing/2014/main" id="{2EA1CDF9-CC3D-42F6-AFA5-3DF6108A0E01}"/>
              </a:ext>
            </a:extLst>
          </p:cNvPr>
          <p:cNvSpPr/>
          <p:nvPr/>
        </p:nvSpPr>
        <p:spPr>
          <a:xfrm>
            <a:off x="7741040" y="5373216"/>
            <a:ext cx="3899272" cy="704602"/>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de-DE" sz="1600" dirty="0" err="1">
                <a:solidFill>
                  <a:schemeClr val="tx1"/>
                </a:solidFill>
              </a:rPr>
              <a:t>Reorienting</a:t>
            </a:r>
            <a:r>
              <a:rPr lang="de-DE" sz="1600" dirty="0">
                <a:solidFill>
                  <a:schemeClr val="tx1"/>
                </a:solidFill>
              </a:rPr>
              <a:t> </a:t>
            </a:r>
            <a:r>
              <a:rPr lang="de-DE" sz="1600" dirty="0" err="1">
                <a:solidFill>
                  <a:schemeClr val="tx1"/>
                </a:solidFill>
              </a:rPr>
              <a:t>capital</a:t>
            </a:r>
            <a:r>
              <a:rPr lang="de-DE" sz="1600" dirty="0">
                <a:solidFill>
                  <a:schemeClr val="tx1"/>
                </a:solidFill>
              </a:rPr>
              <a:t> </a:t>
            </a:r>
            <a:r>
              <a:rPr lang="de-DE" sz="1600" dirty="0" err="1">
                <a:solidFill>
                  <a:schemeClr val="tx1"/>
                </a:solidFill>
              </a:rPr>
              <a:t>flows</a:t>
            </a:r>
            <a:r>
              <a:rPr lang="de-DE" sz="1600" dirty="0">
                <a:solidFill>
                  <a:schemeClr val="tx1"/>
                </a:solidFill>
              </a:rPr>
              <a:t> </a:t>
            </a:r>
            <a:r>
              <a:rPr lang="de-DE" sz="1600" dirty="0" err="1">
                <a:solidFill>
                  <a:schemeClr val="tx1"/>
                </a:solidFill>
              </a:rPr>
              <a:t>towards</a:t>
            </a:r>
            <a:r>
              <a:rPr lang="de-DE" sz="1600" dirty="0">
                <a:solidFill>
                  <a:schemeClr val="tx1"/>
                </a:solidFill>
              </a:rPr>
              <a:t> </a:t>
            </a:r>
            <a:r>
              <a:rPr lang="de-DE" sz="1600" dirty="0" err="1">
                <a:solidFill>
                  <a:schemeClr val="tx1"/>
                </a:solidFill>
              </a:rPr>
              <a:t>sustainable</a:t>
            </a:r>
            <a:r>
              <a:rPr lang="de-DE" sz="1600" dirty="0">
                <a:solidFill>
                  <a:schemeClr val="tx1"/>
                </a:solidFill>
              </a:rPr>
              <a:t> </a:t>
            </a:r>
            <a:r>
              <a:rPr lang="de-DE" sz="1600" dirty="0" err="1">
                <a:solidFill>
                  <a:schemeClr val="tx1"/>
                </a:solidFill>
              </a:rPr>
              <a:t>investment</a:t>
            </a:r>
            <a:endParaRPr lang="de-DE" sz="1600" dirty="0">
              <a:solidFill>
                <a:schemeClr val="tx1"/>
              </a:solidFill>
            </a:endParaRPr>
          </a:p>
        </p:txBody>
      </p:sp>
      <p:sp>
        <p:nvSpPr>
          <p:cNvPr id="52" name="Isosceles Triangle 42">
            <a:extLst>
              <a:ext uri="{FF2B5EF4-FFF2-40B4-BE49-F238E27FC236}">
                <a16:creationId xmlns:a16="http://schemas.microsoft.com/office/drawing/2014/main" id="{792BA80F-4C1F-42F3-9DF8-CCD775E43075}"/>
              </a:ext>
            </a:extLst>
          </p:cNvPr>
          <p:cNvSpPr/>
          <p:nvPr/>
        </p:nvSpPr>
        <p:spPr>
          <a:xfrm rot="5400000">
            <a:off x="2215499" y="3896112"/>
            <a:ext cx="3992526" cy="177983"/>
          </a:xfrm>
          <a:prstGeom prst="triangle">
            <a:avLst/>
          </a:prstGeom>
          <a:solidFill>
            <a:schemeClr val="bg1">
              <a:lumMod val="95000"/>
            </a:schemeClr>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Isosceles Triangle 42">
            <a:extLst>
              <a:ext uri="{FF2B5EF4-FFF2-40B4-BE49-F238E27FC236}">
                <a16:creationId xmlns:a16="http://schemas.microsoft.com/office/drawing/2014/main" id="{792BA80F-4C1F-42F3-9DF8-CCD775E43075}"/>
              </a:ext>
            </a:extLst>
          </p:cNvPr>
          <p:cNvSpPr/>
          <p:nvPr/>
        </p:nvSpPr>
        <p:spPr>
          <a:xfrm rot="5400000">
            <a:off x="5655785" y="3896112"/>
            <a:ext cx="3992526" cy="177983"/>
          </a:xfrm>
          <a:prstGeom prst="triangle">
            <a:avLst/>
          </a:prstGeom>
          <a:solidFill>
            <a:schemeClr val="bg1">
              <a:lumMod val="95000"/>
            </a:schemeClr>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21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llipse 41">
            <a:extLst>
              <a:ext uri="{FF2B5EF4-FFF2-40B4-BE49-F238E27FC236}">
                <a16:creationId xmlns:a16="http://schemas.microsoft.com/office/drawing/2014/main" id="{0D6A27A9-BA11-4CCD-946D-1A0B719AAD68}"/>
              </a:ext>
            </a:extLst>
          </p:cNvPr>
          <p:cNvSpPr/>
          <p:nvPr/>
        </p:nvSpPr>
        <p:spPr>
          <a:xfrm>
            <a:off x="9568705" y="1820046"/>
            <a:ext cx="1279452" cy="1224136"/>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endParaRPr lang="de-DE" sz="1600" b="0">
              <a:solidFill>
                <a:schemeClr val="tx1"/>
              </a:solidFill>
            </a:endParaRPr>
          </a:p>
        </p:txBody>
      </p:sp>
      <p:sp>
        <p:nvSpPr>
          <p:cNvPr id="41" name="Ellipse 40">
            <a:extLst>
              <a:ext uri="{FF2B5EF4-FFF2-40B4-BE49-F238E27FC236}">
                <a16:creationId xmlns:a16="http://schemas.microsoft.com/office/drawing/2014/main" id="{9DC39F70-13E2-43FB-8467-C3F7BEBBC890}"/>
              </a:ext>
            </a:extLst>
          </p:cNvPr>
          <p:cNvSpPr/>
          <p:nvPr/>
        </p:nvSpPr>
        <p:spPr>
          <a:xfrm>
            <a:off x="5361158" y="1823442"/>
            <a:ext cx="1279452" cy="1224136"/>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endParaRPr lang="de-DE" sz="1600" b="0">
              <a:solidFill>
                <a:schemeClr val="tx1"/>
              </a:solidFill>
            </a:endParaRPr>
          </a:p>
        </p:txBody>
      </p:sp>
      <p:sp>
        <p:nvSpPr>
          <p:cNvPr id="27" name="Ellipse 26">
            <a:extLst>
              <a:ext uri="{FF2B5EF4-FFF2-40B4-BE49-F238E27FC236}">
                <a16:creationId xmlns:a16="http://schemas.microsoft.com/office/drawing/2014/main" id="{B90C6AF7-D9B2-4B86-ABB9-58989FF44CB0}"/>
              </a:ext>
            </a:extLst>
          </p:cNvPr>
          <p:cNvSpPr/>
          <p:nvPr/>
        </p:nvSpPr>
        <p:spPr>
          <a:xfrm>
            <a:off x="1127448" y="1786797"/>
            <a:ext cx="1279452" cy="1224136"/>
          </a:xfrm>
          <a:prstGeom prst="ellipse">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endParaRPr lang="de-DE" sz="1600" b="0">
              <a:solidFill>
                <a:schemeClr val="tx1"/>
              </a:solidFill>
            </a:endParaRPr>
          </a:p>
        </p:txBody>
      </p:sp>
      <p:sp>
        <p:nvSpPr>
          <p:cNvPr id="4" name="Rechteck 3">
            <a:extLst>
              <a:ext uri="{FF2B5EF4-FFF2-40B4-BE49-F238E27FC236}">
                <a16:creationId xmlns:a16="http://schemas.microsoft.com/office/drawing/2014/main" id="{F8DCEA5B-10D9-41C8-8010-8B03C59790E6}"/>
              </a:ext>
            </a:extLst>
          </p:cNvPr>
          <p:cNvSpPr/>
          <p:nvPr/>
        </p:nvSpPr>
        <p:spPr>
          <a:xfrm>
            <a:off x="4620527" y="2926830"/>
            <a:ext cx="2880000" cy="1080000"/>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GB" sz="1600" b="0" dirty="0">
                <a:solidFill>
                  <a:schemeClr val="tx1"/>
                </a:solidFill>
              </a:rPr>
              <a:t>At least a </a:t>
            </a:r>
            <a:r>
              <a:rPr lang="en-GB" sz="1600" dirty="0">
                <a:solidFill>
                  <a:srgbClr val="88AC2E"/>
                </a:solidFill>
              </a:rPr>
              <a:t>27%</a:t>
            </a:r>
            <a:r>
              <a:rPr lang="en-GB" sz="1600" b="0" dirty="0">
                <a:solidFill>
                  <a:schemeClr val="tx1"/>
                </a:solidFill>
              </a:rPr>
              <a:t> share of renewables in final energy consumption</a:t>
            </a:r>
          </a:p>
        </p:txBody>
      </p:sp>
      <p:sp>
        <p:nvSpPr>
          <p:cNvPr id="5" name="Rechteck 4">
            <a:extLst>
              <a:ext uri="{FF2B5EF4-FFF2-40B4-BE49-F238E27FC236}">
                <a16:creationId xmlns:a16="http://schemas.microsoft.com/office/drawing/2014/main" id="{81655DCC-2B3A-49F0-9245-C1AF6847AC5D}"/>
              </a:ext>
            </a:extLst>
          </p:cNvPr>
          <p:cNvSpPr/>
          <p:nvPr/>
        </p:nvSpPr>
        <p:spPr>
          <a:xfrm>
            <a:off x="8953768" y="2919491"/>
            <a:ext cx="2880000" cy="1080000"/>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GB" sz="1600" b="0" dirty="0">
                <a:solidFill>
                  <a:schemeClr val="tx1"/>
                </a:solidFill>
              </a:rPr>
              <a:t>At least </a:t>
            </a:r>
            <a:r>
              <a:rPr lang="en-GB" sz="1600" dirty="0">
                <a:solidFill>
                  <a:srgbClr val="88AC2E"/>
                </a:solidFill>
              </a:rPr>
              <a:t>30%</a:t>
            </a:r>
            <a:r>
              <a:rPr lang="en-GB" sz="1600" b="0" dirty="0">
                <a:solidFill>
                  <a:schemeClr val="tx1"/>
                </a:solidFill>
              </a:rPr>
              <a:t> energy savings compared with the business-as-usual scenario</a:t>
            </a:r>
          </a:p>
        </p:txBody>
      </p:sp>
      <p:sp>
        <p:nvSpPr>
          <p:cNvPr id="8" name="Textfeld 7">
            <a:extLst>
              <a:ext uri="{FF2B5EF4-FFF2-40B4-BE49-F238E27FC236}">
                <a16:creationId xmlns:a16="http://schemas.microsoft.com/office/drawing/2014/main" id="{1C5F32EC-6091-4837-BAD9-D663112A212F}"/>
              </a:ext>
            </a:extLst>
          </p:cNvPr>
          <p:cNvSpPr txBox="1"/>
          <p:nvPr/>
        </p:nvSpPr>
        <p:spPr>
          <a:xfrm>
            <a:off x="213651" y="920914"/>
            <a:ext cx="11775393" cy="707886"/>
          </a:xfrm>
          <a:prstGeom prst="rect">
            <a:avLst/>
          </a:prstGeom>
          <a:solidFill>
            <a:schemeClr val="bg2">
              <a:lumMod val="20000"/>
              <a:lumOff val="80000"/>
            </a:schemeClr>
          </a:solidFill>
        </p:spPr>
        <p:txBody>
          <a:bodyPr wrap="square" rtlCol="0">
            <a:spAutoFit/>
          </a:bodyPr>
          <a:lstStyle/>
          <a:p>
            <a:pPr algn="ctr"/>
            <a:r>
              <a:rPr lang="de-DE" sz="2000" b="0" dirty="0">
                <a:solidFill>
                  <a:srgbClr val="0F5494"/>
                </a:solidFill>
              </a:rPr>
              <a:t>The EU </a:t>
            </a:r>
            <a:r>
              <a:rPr lang="de-DE" sz="2000" b="0" dirty="0" err="1">
                <a:solidFill>
                  <a:srgbClr val="0F5494"/>
                </a:solidFill>
              </a:rPr>
              <a:t>committed</a:t>
            </a:r>
            <a:r>
              <a:rPr lang="de-DE" sz="2000" b="0" dirty="0">
                <a:solidFill>
                  <a:srgbClr val="0F5494"/>
                </a:solidFill>
              </a:rPr>
              <a:t> </a:t>
            </a:r>
            <a:r>
              <a:rPr lang="de-DE" sz="2000" b="0" dirty="0" err="1">
                <a:solidFill>
                  <a:srgbClr val="0F5494"/>
                </a:solidFill>
              </a:rPr>
              <a:t>to</a:t>
            </a:r>
            <a:r>
              <a:rPr lang="de-DE" sz="2000" b="0" dirty="0">
                <a:solidFill>
                  <a:srgbClr val="0F5494"/>
                </a:solidFill>
              </a:rPr>
              <a:t> </a:t>
            </a:r>
            <a:r>
              <a:rPr lang="de-DE" sz="2000" dirty="0" err="1">
                <a:solidFill>
                  <a:srgbClr val="0F5494"/>
                </a:solidFill>
              </a:rPr>
              <a:t>three</a:t>
            </a:r>
            <a:r>
              <a:rPr lang="de-DE" sz="2000" dirty="0">
                <a:solidFill>
                  <a:srgbClr val="0F5494"/>
                </a:solidFill>
              </a:rPr>
              <a:t> </a:t>
            </a:r>
            <a:r>
              <a:rPr lang="de-DE" sz="2000" dirty="0" err="1">
                <a:solidFill>
                  <a:srgbClr val="0F5494"/>
                </a:solidFill>
              </a:rPr>
              <a:t>ambitous</a:t>
            </a:r>
            <a:r>
              <a:rPr lang="de-DE" sz="2000" dirty="0">
                <a:solidFill>
                  <a:srgbClr val="0F5494"/>
                </a:solidFill>
              </a:rPr>
              <a:t> </a:t>
            </a:r>
            <a:r>
              <a:rPr lang="de-DE" sz="2000" dirty="0" err="1">
                <a:solidFill>
                  <a:srgbClr val="0F5494"/>
                </a:solidFill>
              </a:rPr>
              <a:t>climate</a:t>
            </a:r>
            <a:r>
              <a:rPr lang="de-DE" sz="2000" dirty="0">
                <a:solidFill>
                  <a:srgbClr val="0F5494"/>
                </a:solidFill>
              </a:rPr>
              <a:t> and </a:t>
            </a:r>
            <a:r>
              <a:rPr lang="de-DE" sz="2000" dirty="0" err="1">
                <a:solidFill>
                  <a:srgbClr val="0F5494"/>
                </a:solidFill>
              </a:rPr>
              <a:t>energy</a:t>
            </a:r>
            <a:r>
              <a:rPr lang="de-DE" sz="2000" dirty="0">
                <a:solidFill>
                  <a:srgbClr val="0F5494"/>
                </a:solidFill>
              </a:rPr>
              <a:t> </a:t>
            </a:r>
            <a:r>
              <a:rPr lang="de-DE" sz="2000" dirty="0" err="1">
                <a:solidFill>
                  <a:srgbClr val="0F5494"/>
                </a:solidFill>
              </a:rPr>
              <a:t>targets</a:t>
            </a:r>
            <a:r>
              <a:rPr lang="de-DE" sz="2000" dirty="0">
                <a:solidFill>
                  <a:srgbClr val="0F5494"/>
                </a:solidFill>
              </a:rPr>
              <a:t> </a:t>
            </a:r>
            <a:r>
              <a:rPr lang="de-DE" sz="2000" dirty="0" err="1">
                <a:solidFill>
                  <a:srgbClr val="0F5494"/>
                </a:solidFill>
              </a:rPr>
              <a:t>for</a:t>
            </a:r>
            <a:r>
              <a:rPr lang="de-DE" sz="2000" dirty="0">
                <a:solidFill>
                  <a:srgbClr val="0F5494"/>
                </a:solidFill>
              </a:rPr>
              <a:t> </a:t>
            </a:r>
          </a:p>
          <a:p>
            <a:pPr algn="ctr"/>
            <a:r>
              <a:rPr lang="de-DE" sz="2000" dirty="0">
                <a:solidFill>
                  <a:srgbClr val="0F5494"/>
                </a:solidFill>
              </a:rPr>
              <a:t>2030 </a:t>
            </a:r>
            <a:r>
              <a:rPr lang="de-DE" sz="2000" b="0" dirty="0">
                <a:solidFill>
                  <a:srgbClr val="0F5494"/>
                </a:solidFill>
              </a:rPr>
              <a:t>in </a:t>
            </a:r>
            <a:r>
              <a:rPr lang="de-DE" sz="2000" b="0" dirty="0" err="1">
                <a:solidFill>
                  <a:srgbClr val="0F5494"/>
                </a:solidFill>
              </a:rPr>
              <a:t>line</a:t>
            </a:r>
            <a:r>
              <a:rPr lang="de-DE" sz="2000" b="0" dirty="0">
                <a:solidFill>
                  <a:srgbClr val="0F5494"/>
                </a:solidFill>
              </a:rPr>
              <a:t> </a:t>
            </a:r>
            <a:r>
              <a:rPr lang="de-DE" sz="2000" b="0" dirty="0" err="1">
                <a:solidFill>
                  <a:srgbClr val="0F5494"/>
                </a:solidFill>
              </a:rPr>
              <a:t>with</a:t>
            </a:r>
            <a:r>
              <a:rPr lang="de-DE" sz="2000" b="0" dirty="0">
                <a:solidFill>
                  <a:srgbClr val="0F5494"/>
                </a:solidFill>
              </a:rPr>
              <a:t> </a:t>
            </a:r>
            <a:r>
              <a:rPr lang="de-DE" sz="2000" b="0" dirty="0" err="1">
                <a:solidFill>
                  <a:srgbClr val="0F5494"/>
                </a:solidFill>
              </a:rPr>
              <a:t>the</a:t>
            </a:r>
            <a:r>
              <a:rPr lang="de-DE" sz="2000" b="0" dirty="0">
                <a:solidFill>
                  <a:srgbClr val="0F5494"/>
                </a:solidFill>
              </a:rPr>
              <a:t> Paris Agreement</a:t>
            </a:r>
          </a:p>
        </p:txBody>
      </p:sp>
      <p:sp>
        <p:nvSpPr>
          <p:cNvPr id="13" name="Rechteck 12">
            <a:extLst>
              <a:ext uri="{FF2B5EF4-FFF2-40B4-BE49-F238E27FC236}">
                <a16:creationId xmlns:a16="http://schemas.microsoft.com/office/drawing/2014/main" id="{08020FCC-0394-4480-B209-7F2584398F6A}"/>
              </a:ext>
            </a:extLst>
          </p:cNvPr>
          <p:cNvSpPr/>
          <p:nvPr/>
        </p:nvSpPr>
        <p:spPr>
          <a:xfrm>
            <a:off x="3048000" y="2011240"/>
            <a:ext cx="6096000" cy="2431435"/>
          </a:xfrm>
          <a:prstGeom prst="rect">
            <a:avLst/>
          </a:prstGeom>
        </p:spPr>
        <p:txBody>
          <a:bodyPr>
            <a:spAutoFit/>
          </a:bodyPr>
          <a:lstStyle/>
          <a:p>
            <a:br>
              <a:rPr lang="de-DE" dirty="0"/>
            </a:br>
            <a:endParaRPr lang="de-DE" dirty="0"/>
          </a:p>
        </p:txBody>
      </p:sp>
      <p:sp>
        <p:nvSpPr>
          <p:cNvPr id="3" name="Rechteck 2">
            <a:extLst>
              <a:ext uri="{FF2B5EF4-FFF2-40B4-BE49-F238E27FC236}">
                <a16:creationId xmlns:a16="http://schemas.microsoft.com/office/drawing/2014/main" id="{ECE5BAA6-BCA0-4D2E-91A9-7316B9B1B7EA}"/>
              </a:ext>
            </a:extLst>
          </p:cNvPr>
          <p:cNvSpPr/>
          <p:nvPr/>
        </p:nvSpPr>
        <p:spPr>
          <a:xfrm>
            <a:off x="407368" y="2926830"/>
            <a:ext cx="2880000" cy="1080000"/>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tlCol="0" anchor="ctr"/>
          <a:lstStyle/>
          <a:p>
            <a:pPr>
              <a:spcBef>
                <a:spcPts val="0"/>
              </a:spcBef>
              <a:spcAft>
                <a:spcPts val="1200"/>
              </a:spcAft>
              <a:buClr>
                <a:srgbClr val="00B050"/>
              </a:buClr>
            </a:pPr>
            <a:r>
              <a:rPr lang="en-GB" sz="1600" b="0" dirty="0">
                <a:solidFill>
                  <a:schemeClr val="tx1"/>
                </a:solidFill>
              </a:rPr>
              <a:t>Minimum</a:t>
            </a:r>
            <a:r>
              <a:rPr lang="en-GB" sz="1600" dirty="0">
                <a:solidFill>
                  <a:srgbClr val="5EC457"/>
                </a:solidFill>
              </a:rPr>
              <a:t> </a:t>
            </a:r>
            <a:r>
              <a:rPr lang="en-GB" sz="1600" dirty="0">
                <a:solidFill>
                  <a:srgbClr val="88AC2E"/>
                </a:solidFill>
              </a:rPr>
              <a:t>40%</a:t>
            </a:r>
            <a:r>
              <a:rPr lang="en-GB" sz="1600" dirty="0">
                <a:solidFill>
                  <a:srgbClr val="5EC457"/>
                </a:solidFill>
              </a:rPr>
              <a:t> </a:t>
            </a:r>
            <a:r>
              <a:rPr lang="en-GB" sz="1600" b="0" dirty="0">
                <a:solidFill>
                  <a:schemeClr val="tx1"/>
                </a:solidFill>
              </a:rPr>
              <a:t>cut in greenhouse gas emissions compared to 1990 levels</a:t>
            </a:r>
          </a:p>
        </p:txBody>
      </p:sp>
      <p:pic>
        <p:nvPicPr>
          <p:cNvPr id="1028" name="Picture 4" descr="https://static.thenounproject.com/png/153802-200.png">
            <a:extLst>
              <a:ext uri="{FF2B5EF4-FFF2-40B4-BE49-F238E27FC236}">
                <a16:creationId xmlns:a16="http://schemas.microsoft.com/office/drawing/2014/main" id="{980EB897-1664-4550-A7D7-B457002C8B01}"/>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214594" y="1940282"/>
            <a:ext cx="966274" cy="966274"/>
          </a:xfrm>
          <a:prstGeom prst="rect">
            <a:avLst/>
          </a:prstGeom>
          <a:noFill/>
          <a:extLst>
            <a:ext uri="{909E8E84-426E-40DD-AFC4-6F175D3DCCD1}">
              <a14:hiddenFill xmlns:a14="http://schemas.microsoft.com/office/drawing/2010/main">
                <a:solidFill>
                  <a:srgbClr val="FFFFFF"/>
                </a:solidFill>
              </a14:hiddenFill>
            </a:ext>
          </a:extLst>
        </p:spPr>
      </p:pic>
      <p:sp>
        <p:nvSpPr>
          <p:cNvPr id="20" name="AutoShape 8" descr="https://static.thenounproject.com/png/988506-200.png">
            <a:extLst>
              <a:ext uri="{FF2B5EF4-FFF2-40B4-BE49-F238E27FC236}">
                <a16:creationId xmlns:a16="http://schemas.microsoft.com/office/drawing/2014/main" id="{4A215D4A-AE34-4744-890F-B18E67E87903}"/>
              </a:ext>
            </a:extLst>
          </p:cNvPr>
          <p:cNvSpPr>
            <a:spLocks noChangeAspect="1" noChangeArrowheads="1"/>
          </p:cNvSpPr>
          <p:nvPr/>
        </p:nvSpPr>
        <p:spPr bwMode="auto">
          <a:xfrm>
            <a:off x="5943600" y="324973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034" name="Picture 10" descr="https://static.thenounproject.com/png/988506-200.png">
            <a:extLst>
              <a:ext uri="{FF2B5EF4-FFF2-40B4-BE49-F238E27FC236}">
                <a16:creationId xmlns:a16="http://schemas.microsoft.com/office/drawing/2014/main" id="{DFF2D1E8-51EA-4EE7-8447-33648353DEA2}"/>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760132" y="1977149"/>
            <a:ext cx="934901" cy="93490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static.thenounproject.com/png/719498-200.png">
            <a:extLst>
              <a:ext uri="{FF2B5EF4-FFF2-40B4-BE49-F238E27FC236}">
                <a16:creationId xmlns:a16="http://schemas.microsoft.com/office/drawing/2014/main" id="{E4198BFA-30BC-4DF1-B8BB-AE1A064D38B9}"/>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447742" y="1919708"/>
            <a:ext cx="1080120" cy="1080120"/>
          </a:xfrm>
          <a:prstGeom prst="rect">
            <a:avLst/>
          </a:prstGeom>
          <a:noFill/>
          <a:extLst>
            <a:ext uri="{909E8E84-426E-40DD-AFC4-6F175D3DCCD1}">
              <a14:hiddenFill xmlns:a14="http://schemas.microsoft.com/office/drawing/2010/main">
                <a:solidFill>
                  <a:srgbClr val="FFFFFF"/>
                </a:solidFill>
              </a14:hiddenFill>
            </a:ext>
          </a:extLst>
        </p:spPr>
      </p:pic>
      <p:sp>
        <p:nvSpPr>
          <p:cNvPr id="21" name="Gleichschenkliges Dreieck 20">
            <a:extLst>
              <a:ext uri="{FF2B5EF4-FFF2-40B4-BE49-F238E27FC236}">
                <a16:creationId xmlns:a16="http://schemas.microsoft.com/office/drawing/2014/main" id="{921D2668-3DDB-4466-9D1F-4211B8670076}"/>
              </a:ext>
            </a:extLst>
          </p:cNvPr>
          <p:cNvSpPr/>
          <p:nvPr/>
        </p:nvSpPr>
        <p:spPr>
          <a:xfrm>
            <a:off x="689759" y="4077072"/>
            <a:ext cx="10807001" cy="209888"/>
          </a:xfrm>
          <a:prstGeom prst="triangle">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dirty="0">
              <a:solidFill>
                <a:srgbClr val="0F5494"/>
              </a:solidFill>
              <a:latin typeface="Verdana" pitchFamily="34" charset="0"/>
            </a:endParaRPr>
          </a:p>
        </p:txBody>
      </p:sp>
      <p:sp>
        <p:nvSpPr>
          <p:cNvPr id="23" name="AutoShape 16" descr="https://static.thenounproject.com/png/565309-200.png">
            <a:extLst>
              <a:ext uri="{FF2B5EF4-FFF2-40B4-BE49-F238E27FC236}">
                <a16:creationId xmlns:a16="http://schemas.microsoft.com/office/drawing/2014/main" id="{3F98D26D-9349-4C7D-AA6C-C809B410400D}"/>
              </a:ext>
            </a:extLst>
          </p:cNvPr>
          <p:cNvSpPr>
            <a:spLocks noChangeAspect="1" noChangeArrowheads="1"/>
          </p:cNvSpPr>
          <p:nvPr/>
        </p:nvSpPr>
        <p:spPr bwMode="auto">
          <a:xfrm>
            <a:off x="6096000" y="340213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sz="7200"/>
          </a:p>
        </p:txBody>
      </p:sp>
      <p:sp>
        <p:nvSpPr>
          <p:cNvPr id="24" name="AutoShape 18" descr="https://static.thenounproject.com/png/565309-200.png">
            <a:extLst>
              <a:ext uri="{FF2B5EF4-FFF2-40B4-BE49-F238E27FC236}">
                <a16:creationId xmlns:a16="http://schemas.microsoft.com/office/drawing/2014/main" id="{A45B77D9-7805-42AE-976A-62CDED5E0B8E}"/>
              </a:ext>
            </a:extLst>
          </p:cNvPr>
          <p:cNvSpPr>
            <a:spLocks noChangeAspect="1" noChangeArrowheads="1"/>
          </p:cNvSpPr>
          <p:nvPr/>
        </p:nvSpPr>
        <p:spPr bwMode="auto">
          <a:xfrm>
            <a:off x="5233024" y="4450841"/>
            <a:ext cx="89146" cy="8914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sz="7200"/>
          </a:p>
        </p:txBody>
      </p:sp>
      <p:sp>
        <p:nvSpPr>
          <p:cNvPr id="30" name="AutoShape 18" descr="https://static.thenounproject.com/png/565309-200.png">
            <a:extLst>
              <a:ext uri="{FF2B5EF4-FFF2-40B4-BE49-F238E27FC236}">
                <a16:creationId xmlns:a16="http://schemas.microsoft.com/office/drawing/2014/main" id="{C0E007C8-A906-48D6-92CA-41FE80D3B715}"/>
              </a:ext>
            </a:extLst>
          </p:cNvPr>
          <p:cNvSpPr>
            <a:spLocks noChangeAspect="1" noChangeArrowheads="1"/>
          </p:cNvSpPr>
          <p:nvPr/>
        </p:nvSpPr>
        <p:spPr bwMode="auto">
          <a:xfrm>
            <a:off x="5801037" y="4450841"/>
            <a:ext cx="89146" cy="8914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sz="7200"/>
          </a:p>
        </p:txBody>
      </p:sp>
      <p:pic>
        <p:nvPicPr>
          <p:cNvPr id="1046" name="Picture 22" descr="https://static.thenounproject.com/png/815824-200.png">
            <a:extLst>
              <a:ext uri="{FF2B5EF4-FFF2-40B4-BE49-F238E27FC236}">
                <a16:creationId xmlns:a16="http://schemas.microsoft.com/office/drawing/2014/main" id="{2F57FD9B-E3F5-4606-A858-255FB4FF6B9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80576" y="908720"/>
            <a:ext cx="761528" cy="720080"/>
          </a:xfrm>
          <a:prstGeom prst="rect">
            <a:avLst/>
          </a:prstGeom>
          <a:noFill/>
          <a:extLst>
            <a:ext uri="{909E8E84-426E-40DD-AFC4-6F175D3DCCD1}">
              <a14:hiddenFill xmlns:a14="http://schemas.microsoft.com/office/drawing/2010/main">
                <a:solidFill>
                  <a:srgbClr val="FFFFFF"/>
                </a:solidFill>
              </a14:hiddenFill>
            </a:ext>
          </a:extLst>
        </p:spPr>
      </p:pic>
      <p:sp>
        <p:nvSpPr>
          <p:cNvPr id="25" name="Pfeil: nach rechts 24">
            <a:extLst>
              <a:ext uri="{FF2B5EF4-FFF2-40B4-BE49-F238E27FC236}">
                <a16:creationId xmlns:a16="http://schemas.microsoft.com/office/drawing/2014/main" id="{1A0B4903-D340-40D5-82AC-43F4AAB85120}"/>
              </a:ext>
            </a:extLst>
          </p:cNvPr>
          <p:cNvSpPr/>
          <p:nvPr/>
        </p:nvSpPr>
        <p:spPr>
          <a:xfrm>
            <a:off x="1242351" y="4530520"/>
            <a:ext cx="2449994" cy="690418"/>
          </a:xfrm>
          <a:prstGeom prst="rightArrow">
            <a:avLst/>
          </a:prstGeom>
          <a:solidFill>
            <a:schemeClr val="bg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a:solidFill>
                  <a:schemeClr val="tx1"/>
                </a:solidFill>
              </a:rPr>
              <a:t>Public </a:t>
            </a:r>
            <a:r>
              <a:rPr lang="de-DE" sz="1600" dirty="0" err="1">
                <a:solidFill>
                  <a:schemeClr val="tx1"/>
                </a:solidFill>
              </a:rPr>
              <a:t>money</a:t>
            </a:r>
            <a:endParaRPr lang="de-DE" sz="1600" dirty="0">
              <a:solidFill>
                <a:schemeClr val="tx1"/>
              </a:solidFill>
            </a:endParaRPr>
          </a:p>
        </p:txBody>
      </p:sp>
      <p:sp>
        <p:nvSpPr>
          <p:cNvPr id="36" name="Pfeil: nach rechts 35">
            <a:extLst>
              <a:ext uri="{FF2B5EF4-FFF2-40B4-BE49-F238E27FC236}">
                <a16:creationId xmlns:a16="http://schemas.microsoft.com/office/drawing/2014/main" id="{8BD14837-3EA9-4AA2-8F45-12F3DC724E7E}"/>
              </a:ext>
            </a:extLst>
          </p:cNvPr>
          <p:cNvSpPr/>
          <p:nvPr/>
        </p:nvSpPr>
        <p:spPr>
          <a:xfrm flipH="1">
            <a:off x="8462413" y="4530520"/>
            <a:ext cx="2443740" cy="731779"/>
          </a:xfrm>
          <a:prstGeom prst="rightArrow">
            <a:avLst/>
          </a:prstGeom>
          <a:solidFill>
            <a:schemeClr val="bg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a:solidFill>
                  <a:schemeClr val="tx1"/>
                </a:solidFill>
              </a:rPr>
              <a:t>Private </a:t>
            </a:r>
            <a:r>
              <a:rPr lang="de-DE" sz="1600" dirty="0" err="1">
                <a:solidFill>
                  <a:schemeClr val="tx1"/>
                </a:solidFill>
              </a:rPr>
              <a:t>money</a:t>
            </a:r>
            <a:endParaRPr lang="de-DE" sz="1600" dirty="0">
              <a:solidFill>
                <a:schemeClr val="tx1"/>
              </a:solidFill>
            </a:endParaRPr>
          </a:p>
        </p:txBody>
      </p:sp>
      <p:pic>
        <p:nvPicPr>
          <p:cNvPr id="37" name="Picture 20" descr="https://static.thenounproject.com/png/1408791-200.png">
            <a:extLst>
              <a:ext uri="{FF2B5EF4-FFF2-40B4-BE49-F238E27FC236}">
                <a16:creationId xmlns:a16="http://schemas.microsoft.com/office/drawing/2014/main" id="{366F3547-8F0D-4F14-8458-F8141C74C2DC}"/>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8611073" y="4731550"/>
            <a:ext cx="309560" cy="33947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25E8B629-4DA3-4325-8A18-281BF4383229}"/>
              </a:ext>
            </a:extLst>
          </p:cNvPr>
          <p:cNvSpPr>
            <a:spLocks noGrp="1"/>
          </p:cNvSpPr>
          <p:nvPr>
            <p:ph type="title"/>
          </p:nvPr>
        </p:nvSpPr>
        <p:spPr/>
        <p:txBody>
          <a:bodyPr/>
          <a:lstStyle/>
          <a:p>
            <a:r>
              <a:rPr lang="en-GB" dirty="0"/>
              <a:t>The</a:t>
            </a:r>
            <a:r>
              <a:rPr lang="en-GB" dirty="0">
                <a:solidFill>
                  <a:srgbClr val="004494"/>
                </a:solidFill>
              </a:rPr>
              <a:t> </a:t>
            </a:r>
            <a:r>
              <a:rPr lang="en-GB" dirty="0"/>
              <a:t>Case for Sustainable Finance</a:t>
            </a:r>
            <a:endParaRPr lang="de-DE" dirty="0"/>
          </a:p>
        </p:txBody>
      </p:sp>
      <p:pic>
        <p:nvPicPr>
          <p:cNvPr id="28" name="Picture 20" descr="https://static.thenounproject.com/png/1408791-200.png">
            <a:extLst>
              <a:ext uri="{FF2B5EF4-FFF2-40B4-BE49-F238E27FC236}">
                <a16:creationId xmlns:a16="http://schemas.microsoft.com/office/drawing/2014/main" id="{366F3547-8F0D-4F14-8458-F8141C74C2DC}"/>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3231198" y="4705991"/>
            <a:ext cx="309560" cy="3394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9337" y="5849895"/>
            <a:ext cx="11869707" cy="307777"/>
          </a:xfrm>
          <a:prstGeom prst="rect">
            <a:avLst/>
          </a:prstGeom>
          <a:solidFill>
            <a:srgbClr val="004494"/>
          </a:solidFill>
        </p:spPr>
        <p:txBody>
          <a:bodyPr wrap="square" rtlCol="0">
            <a:spAutoFit/>
          </a:bodyPr>
          <a:lstStyle/>
          <a:p>
            <a:pPr algn="ctr"/>
            <a:r>
              <a:rPr lang="de-DE" sz="1400" dirty="0">
                <a:solidFill>
                  <a:schemeClr val="bg1"/>
                </a:solidFill>
              </a:rPr>
              <a:t>Private </a:t>
            </a:r>
            <a:r>
              <a:rPr lang="de-DE" sz="1400" dirty="0" err="1">
                <a:solidFill>
                  <a:schemeClr val="bg1"/>
                </a:solidFill>
              </a:rPr>
              <a:t>and</a:t>
            </a:r>
            <a:r>
              <a:rPr lang="de-DE" sz="1400" dirty="0">
                <a:solidFill>
                  <a:schemeClr val="bg1"/>
                </a:solidFill>
              </a:rPr>
              <a:t> </a:t>
            </a:r>
            <a:r>
              <a:rPr lang="de-DE" sz="1400" dirty="0" err="1">
                <a:solidFill>
                  <a:schemeClr val="bg1"/>
                </a:solidFill>
              </a:rPr>
              <a:t>public</a:t>
            </a:r>
            <a:r>
              <a:rPr lang="de-DE" sz="1400" dirty="0">
                <a:solidFill>
                  <a:schemeClr val="bg1"/>
                </a:solidFill>
              </a:rPr>
              <a:t> </a:t>
            </a:r>
            <a:r>
              <a:rPr lang="de-DE" sz="1400" dirty="0" err="1">
                <a:solidFill>
                  <a:schemeClr val="bg1"/>
                </a:solidFill>
              </a:rPr>
              <a:t>sector</a:t>
            </a:r>
            <a:r>
              <a:rPr lang="de-DE" sz="1400" dirty="0">
                <a:solidFill>
                  <a:schemeClr val="bg1"/>
                </a:solidFill>
              </a:rPr>
              <a:t> </a:t>
            </a:r>
            <a:r>
              <a:rPr lang="de-DE" sz="1400" dirty="0" err="1">
                <a:solidFill>
                  <a:schemeClr val="bg1"/>
                </a:solidFill>
              </a:rPr>
              <a:t>need</a:t>
            </a:r>
            <a:r>
              <a:rPr lang="de-DE" sz="1400" dirty="0">
                <a:solidFill>
                  <a:schemeClr val="bg1"/>
                </a:solidFill>
              </a:rPr>
              <a:t> </a:t>
            </a:r>
            <a:r>
              <a:rPr lang="de-DE" sz="1400" dirty="0" err="1">
                <a:solidFill>
                  <a:schemeClr val="bg1"/>
                </a:solidFill>
              </a:rPr>
              <a:t>to</a:t>
            </a:r>
            <a:r>
              <a:rPr lang="de-DE" sz="1400" dirty="0">
                <a:solidFill>
                  <a:schemeClr val="bg1"/>
                </a:solidFill>
              </a:rPr>
              <a:t> </a:t>
            </a:r>
            <a:r>
              <a:rPr lang="de-DE" sz="1400" dirty="0" err="1">
                <a:solidFill>
                  <a:schemeClr val="bg1"/>
                </a:solidFill>
              </a:rPr>
              <a:t>make</a:t>
            </a:r>
            <a:r>
              <a:rPr lang="de-DE" sz="1400" dirty="0">
                <a:solidFill>
                  <a:schemeClr val="bg1"/>
                </a:solidFill>
              </a:rPr>
              <a:t> a </a:t>
            </a:r>
            <a:r>
              <a:rPr lang="de-DE" sz="1400" dirty="0" err="1">
                <a:solidFill>
                  <a:schemeClr val="bg1"/>
                </a:solidFill>
              </a:rPr>
              <a:t>common</a:t>
            </a:r>
            <a:r>
              <a:rPr lang="de-DE" sz="1400" dirty="0">
                <a:solidFill>
                  <a:schemeClr val="bg1"/>
                </a:solidFill>
              </a:rPr>
              <a:t> </a:t>
            </a:r>
            <a:r>
              <a:rPr lang="de-DE" sz="1400" dirty="0" err="1">
                <a:solidFill>
                  <a:schemeClr val="bg1"/>
                </a:solidFill>
              </a:rPr>
              <a:t>effort</a:t>
            </a:r>
            <a:r>
              <a:rPr lang="de-DE" sz="1400" dirty="0">
                <a:solidFill>
                  <a:schemeClr val="bg1"/>
                </a:solidFill>
              </a:rPr>
              <a:t> </a:t>
            </a:r>
            <a:r>
              <a:rPr lang="de-DE" sz="1400" dirty="0" err="1">
                <a:solidFill>
                  <a:schemeClr val="bg1"/>
                </a:solidFill>
              </a:rPr>
              <a:t>to</a:t>
            </a:r>
            <a:r>
              <a:rPr lang="de-DE" sz="1400" dirty="0">
                <a:solidFill>
                  <a:schemeClr val="bg1"/>
                </a:solidFill>
              </a:rPr>
              <a:t> </a:t>
            </a:r>
            <a:r>
              <a:rPr lang="de-DE" sz="1400" dirty="0" err="1">
                <a:solidFill>
                  <a:schemeClr val="bg1"/>
                </a:solidFill>
              </a:rPr>
              <a:t>reach</a:t>
            </a:r>
            <a:r>
              <a:rPr lang="de-DE" sz="1400" dirty="0">
                <a:solidFill>
                  <a:schemeClr val="bg1"/>
                </a:solidFill>
              </a:rPr>
              <a:t> </a:t>
            </a:r>
            <a:r>
              <a:rPr lang="de-DE" sz="1400" dirty="0" err="1">
                <a:solidFill>
                  <a:schemeClr val="bg1"/>
                </a:solidFill>
              </a:rPr>
              <a:t>the</a:t>
            </a:r>
            <a:r>
              <a:rPr lang="de-DE" sz="1400" dirty="0">
                <a:solidFill>
                  <a:schemeClr val="bg1"/>
                </a:solidFill>
              </a:rPr>
              <a:t> </a:t>
            </a:r>
            <a:r>
              <a:rPr lang="de-DE" sz="1400" dirty="0" err="1">
                <a:solidFill>
                  <a:schemeClr val="bg1"/>
                </a:solidFill>
              </a:rPr>
              <a:t>EU‘s</a:t>
            </a:r>
            <a:r>
              <a:rPr lang="de-DE" sz="1400" dirty="0">
                <a:solidFill>
                  <a:schemeClr val="bg1"/>
                </a:solidFill>
              </a:rPr>
              <a:t> </a:t>
            </a:r>
            <a:r>
              <a:rPr lang="de-DE" sz="1400" dirty="0" err="1">
                <a:solidFill>
                  <a:schemeClr val="bg1"/>
                </a:solidFill>
              </a:rPr>
              <a:t>energy</a:t>
            </a:r>
            <a:r>
              <a:rPr lang="de-DE" sz="1400" dirty="0">
                <a:solidFill>
                  <a:schemeClr val="bg1"/>
                </a:solidFill>
              </a:rPr>
              <a:t> </a:t>
            </a:r>
            <a:r>
              <a:rPr lang="de-DE" sz="1400" dirty="0" err="1">
                <a:solidFill>
                  <a:schemeClr val="bg1"/>
                </a:solidFill>
              </a:rPr>
              <a:t>and</a:t>
            </a:r>
            <a:r>
              <a:rPr lang="de-DE" sz="1400" dirty="0">
                <a:solidFill>
                  <a:schemeClr val="bg1"/>
                </a:solidFill>
              </a:rPr>
              <a:t> </a:t>
            </a:r>
            <a:r>
              <a:rPr lang="de-DE" sz="1400" dirty="0" err="1">
                <a:solidFill>
                  <a:schemeClr val="bg1"/>
                </a:solidFill>
              </a:rPr>
              <a:t>climate</a:t>
            </a:r>
            <a:r>
              <a:rPr lang="de-DE" sz="1400" dirty="0">
                <a:solidFill>
                  <a:schemeClr val="bg1"/>
                </a:solidFill>
              </a:rPr>
              <a:t> </a:t>
            </a:r>
            <a:r>
              <a:rPr lang="de-DE" sz="1400" dirty="0" err="1">
                <a:solidFill>
                  <a:schemeClr val="bg1"/>
                </a:solidFill>
              </a:rPr>
              <a:t>targets</a:t>
            </a:r>
            <a:r>
              <a:rPr lang="de-DE" sz="1400" dirty="0">
                <a:solidFill>
                  <a:schemeClr val="bg1"/>
                </a:solidFill>
              </a:rPr>
              <a:t>.</a:t>
            </a:r>
            <a:endParaRPr lang="en-IE" sz="1400" b="0" dirty="0" err="1">
              <a:solidFill>
                <a:schemeClr val="bg1"/>
              </a:solidFill>
            </a:endParaRPr>
          </a:p>
        </p:txBody>
      </p:sp>
      <p:sp>
        <p:nvSpPr>
          <p:cNvPr id="29" name="Textfeld 8">
            <a:extLst>
              <a:ext uri="{FF2B5EF4-FFF2-40B4-BE49-F238E27FC236}">
                <a16:creationId xmlns:a16="http://schemas.microsoft.com/office/drawing/2014/main" id="{F637F874-8278-4F72-9E75-9A31504C0A25}"/>
              </a:ext>
            </a:extLst>
          </p:cNvPr>
          <p:cNvSpPr txBox="1"/>
          <p:nvPr/>
        </p:nvSpPr>
        <p:spPr>
          <a:xfrm>
            <a:off x="4475449" y="4509120"/>
            <a:ext cx="3276735" cy="923330"/>
          </a:xfrm>
          <a:prstGeom prst="rect">
            <a:avLst/>
          </a:prstGeom>
          <a:noFill/>
          <a:ln>
            <a:noFill/>
            <a:prstDash val="dash"/>
          </a:ln>
        </p:spPr>
        <p:txBody>
          <a:bodyPr wrap="square" rtlCol="0">
            <a:spAutoFit/>
          </a:bodyPr>
          <a:lstStyle/>
          <a:p>
            <a:pPr algn="ctr"/>
            <a:r>
              <a:rPr lang="en-US" sz="1800" dirty="0">
                <a:solidFill>
                  <a:schemeClr val="tx1"/>
                </a:solidFill>
              </a:rPr>
              <a:t>€185 - €290bn of </a:t>
            </a:r>
            <a:r>
              <a:rPr lang="de-DE" sz="1800" dirty="0" err="1">
                <a:solidFill>
                  <a:schemeClr val="tx1"/>
                </a:solidFill>
              </a:rPr>
              <a:t>yearly</a:t>
            </a:r>
            <a:r>
              <a:rPr lang="de-DE" sz="1800" dirty="0">
                <a:solidFill>
                  <a:schemeClr val="tx1"/>
                </a:solidFill>
              </a:rPr>
              <a:t> </a:t>
            </a:r>
            <a:r>
              <a:rPr lang="de-DE" sz="1800" dirty="0" err="1">
                <a:solidFill>
                  <a:schemeClr val="tx1"/>
                </a:solidFill>
              </a:rPr>
              <a:t>investment</a:t>
            </a:r>
            <a:r>
              <a:rPr lang="de-DE" sz="1800" dirty="0">
                <a:solidFill>
                  <a:schemeClr val="tx1"/>
                </a:solidFill>
              </a:rPr>
              <a:t> </a:t>
            </a:r>
            <a:r>
              <a:rPr lang="de-DE" sz="1800" dirty="0" err="1">
                <a:solidFill>
                  <a:schemeClr val="tx1"/>
                </a:solidFill>
              </a:rPr>
              <a:t>is</a:t>
            </a:r>
            <a:r>
              <a:rPr lang="de-DE" sz="1800" dirty="0">
                <a:solidFill>
                  <a:schemeClr val="tx1"/>
                </a:solidFill>
              </a:rPr>
              <a:t> </a:t>
            </a:r>
            <a:r>
              <a:rPr lang="de-DE" sz="1800" dirty="0" err="1">
                <a:solidFill>
                  <a:schemeClr val="tx1"/>
                </a:solidFill>
              </a:rPr>
              <a:t>needed</a:t>
            </a:r>
            <a:endParaRPr lang="de-DE" sz="1800" dirty="0">
              <a:solidFill>
                <a:schemeClr val="tx1"/>
              </a:solidFill>
            </a:endParaRPr>
          </a:p>
          <a:p>
            <a:pPr algn="ctr"/>
            <a:r>
              <a:rPr lang="de-DE" sz="1800" dirty="0" err="1">
                <a:solidFill>
                  <a:schemeClr val="tx1"/>
                </a:solidFill>
              </a:rPr>
              <a:t>to</a:t>
            </a:r>
            <a:r>
              <a:rPr lang="de-DE" sz="1800" dirty="0">
                <a:solidFill>
                  <a:schemeClr val="tx1"/>
                </a:solidFill>
              </a:rPr>
              <a:t> </a:t>
            </a:r>
            <a:r>
              <a:rPr lang="de-DE" sz="1800" dirty="0" err="1">
                <a:solidFill>
                  <a:schemeClr val="tx1"/>
                </a:solidFill>
              </a:rPr>
              <a:t>reach</a:t>
            </a:r>
            <a:r>
              <a:rPr lang="de-DE" sz="1800" dirty="0">
                <a:solidFill>
                  <a:schemeClr val="tx1"/>
                </a:solidFill>
              </a:rPr>
              <a:t> </a:t>
            </a:r>
            <a:r>
              <a:rPr lang="de-DE" sz="1800" dirty="0" err="1">
                <a:solidFill>
                  <a:schemeClr val="tx1"/>
                </a:solidFill>
              </a:rPr>
              <a:t>these</a:t>
            </a:r>
            <a:r>
              <a:rPr lang="de-DE" sz="1800" dirty="0">
                <a:solidFill>
                  <a:schemeClr val="tx1"/>
                </a:solidFill>
              </a:rPr>
              <a:t> </a:t>
            </a:r>
            <a:r>
              <a:rPr lang="de-DE" sz="1800" dirty="0" err="1">
                <a:solidFill>
                  <a:schemeClr val="tx1"/>
                </a:solidFill>
              </a:rPr>
              <a:t>targets</a:t>
            </a:r>
            <a:endParaRPr lang="de-DE" sz="1800" dirty="0">
              <a:solidFill>
                <a:schemeClr val="tx1"/>
              </a:solidFill>
            </a:endParaRPr>
          </a:p>
        </p:txBody>
      </p:sp>
    </p:spTree>
    <p:extLst>
      <p:ext uri="{BB962C8B-B14F-4D97-AF65-F5344CB8AC3E}">
        <p14:creationId xmlns:p14="http://schemas.microsoft.com/office/powerpoint/2010/main" val="279624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Sustainable Finance in EU Sustainability policies</a:t>
            </a:r>
          </a:p>
        </p:txBody>
      </p:sp>
      <p:sp>
        <p:nvSpPr>
          <p:cNvPr id="4" name="Rechteck 3">
            <a:extLst>
              <a:ext uri="{FF2B5EF4-FFF2-40B4-BE49-F238E27FC236}">
                <a16:creationId xmlns:a16="http://schemas.microsoft.com/office/drawing/2014/main" id="{1B21C7DB-E0E4-4274-A30B-6D0134D76F11}"/>
              </a:ext>
            </a:extLst>
          </p:cNvPr>
          <p:cNvSpPr/>
          <p:nvPr/>
        </p:nvSpPr>
        <p:spPr>
          <a:xfrm>
            <a:off x="895872" y="3037341"/>
            <a:ext cx="2520280" cy="2436536"/>
          </a:xfrm>
          <a:prstGeom prst="rect">
            <a:avLst/>
          </a:prstGeom>
          <a:solidFill>
            <a:srgbClr val="0D4DA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spcBef>
                <a:spcPts val="0"/>
              </a:spcBef>
              <a:spcAft>
                <a:spcPts val="1200"/>
              </a:spcAft>
              <a:buFont typeface="Wingdings" panose="05000000000000000000" pitchFamily="2" charset="2"/>
              <a:buChar char="§"/>
            </a:pPr>
            <a:r>
              <a:rPr lang="en-GB" sz="1800" dirty="0"/>
              <a:t>2030 Climate and Energy Framework</a:t>
            </a:r>
          </a:p>
          <a:p>
            <a:pPr marL="342900" indent="-342900">
              <a:spcBef>
                <a:spcPts val="0"/>
              </a:spcBef>
              <a:spcAft>
                <a:spcPts val="1200"/>
              </a:spcAft>
              <a:buFont typeface="Wingdings" panose="05000000000000000000" pitchFamily="2" charset="2"/>
              <a:buChar char="§"/>
            </a:pPr>
            <a:r>
              <a:rPr lang="en-GB" sz="1800" dirty="0"/>
              <a:t>Energy Union</a:t>
            </a:r>
          </a:p>
        </p:txBody>
      </p:sp>
      <p:sp>
        <p:nvSpPr>
          <p:cNvPr id="5" name="Rechteck 4">
            <a:extLst>
              <a:ext uri="{FF2B5EF4-FFF2-40B4-BE49-F238E27FC236}">
                <a16:creationId xmlns:a16="http://schemas.microsoft.com/office/drawing/2014/main" id="{3E7CE78D-9EF4-4F51-9A6B-FB524F5DEAD5}"/>
              </a:ext>
            </a:extLst>
          </p:cNvPr>
          <p:cNvSpPr/>
          <p:nvPr/>
        </p:nvSpPr>
        <p:spPr>
          <a:xfrm>
            <a:off x="895872" y="2095890"/>
            <a:ext cx="2520280" cy="857707"/>
          </a:xfrm>
          <a:prstGeom prst="rect">
            <a:avLst/>
          </a:prstGeom>
          <a:solidFill>
            <a:srgbClr val="0D4DA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2000" dirty="0"/>
              <a:t>Climate and Energy</a:t>
            </a:r>
          </a:p>
        </p:txBody>
      </p:sp>
      <p:sp>
        <p:nvSpPr>
          <p:cNvPr id="6" name="Rechteck 5">
            <a:extLst>
              <a:ext uri="{FF2B5EF4-FFF2-40B4-BE49-F238E27FC236}">
                <a16:creationId xmlns:a16="http://schemas.microsoft.com/office/drawing/2014/main" id="{4D5EEB65-87EA-470A-AD1C-CC6FD7B99E8B}"/>
              </a:ext>
            </a:extLst>
          </p:cNvPr>
          <p:cNvSpPr/>
          <p:nvPr/>
        </p:nvSpPr>
        <p:spPr>
          <a:xfrm>
            <a:off x="3558288" y="3037341"/>
            <a:ext cx="2520280" cy="2436536"/>
          </a:xfrm>
          <a:prstGeom prst="rect">
            <a:avLst/>
          </a:prstGeom>
          <a:solidFill>
            <a:srgbClr val="0D4DA1"/>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spcBef>
                <a:spcPts val="0"/>
              </a:spcBef>
              <a:spcAft>
                <a:spcPts val="1200"/>
              </a:spcAft>
              <a:buFont typeface="Wingdings" panose="05000000000000000000" pitchFamily="2" charset="2"/>
              <a:buChar char="§"/>
            </a:pPr>
            <a:r>
              <a:rPr lang="en-GB" sz="1800" dirty="0"/>
              <a:t>Circular Economy Action Plan</a:t>
            </a:r>
          </a:p>
          <a:p>
            <a:pPr marL="342900" indent="-342900">
              <a:spcBef>
                <a:spcPts val="0"/>
              </a:spcBef>
              <a:spcAft>
                <a:spcPts val="1200"/>
              </a:spcAft>
              <a:buFont typeface="Wingdings" panose="05000000000000000000" pitchFamily="2" charset="2"/>
              <a:buChar char="§"/>
            </a:pPr>
            <a:r>
              <a:rPr lang="en-GB" sz="1800" dirty="0"/>
              <a:t>7th Environmental Action Programme</a:t>
            </a:r>
          </a:p>
        </p:txBody>
      </p:sp>
      <p:sp>
        <p:nvSpPr>
          <p:cNvPr id="7" name="Rechteck 6">
            <a:extLst>
              <a:ext uri="{FF2B5EF4-FFF2-40B4-BE49-F238E27FC236}">
                <a16:creationId xmlns:a16="http://schemas.microsoft.com/office/drawing/2014/main" id="{E4D4D075-6286-44D3-B304-7E565E79D72D}"/>
              </a:ext>
            </a:extLst>
          </p:cNvPr>
          <p:cNvSpPr/>
          <p:nvPr/>
        </p:nvSpPr>
        <p:spPr>
          <a:xfrm>
            <a:off x="3558288" y="2095890"/>
            <a:ext cx="2520280" cy="857707"/>
          </a:xfrm>
          <a:prstGeom prst="rect">
            <a:avLst/>
          </a:prstGeom>
          <a:solidFill>
            <a:srgbClr val="0D4DA1"/>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2000" dirty="0">
                <a:latin typeface="+mj-lt"/>
              </a:rPr>
              <a:t>Environment</a:t>
            </a:r>
          </a:p>
        </p:txBody>
      </p:sp>
      <p:sp>
        <p:nvSpPr>
          <p:cNvPr id="8" name="Rechteck 7">
            <a:extLst>
              <a:ext uri="{FF2B5EF4-FFF2-40B4-BE49-F238E27FC236}">
                <a16:creationId xmlns:a16="http://schemas.microsoft.com/office/drawing/2014/main" id="{30531C69-C972-44F5-92F8-85CFBBF1A7A0}"/>
              </a:ext>
            </a:extLst>
          </p:cNvPr>
          <p:cNvSpPr/>
          <p:nvPr/>
        </p:nvSpPr>
        <p:spPr>
          <a:xfrm>
            <a:off x="6216000" y="3037341"/>
            <a:ext cx="2520280" cy="2436536"/>
          </a:xfrm>
          <a:prstGeom prst="rect">
            <a:avLst/>
          </a:prstGeom>
          <a:solidFill>
            <a:srgbClr val="0D4DA1"/>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spcBef>
                <a:spcPts val="0"/>
              </a:spcBef>
              <a:spcAft>
                <a:spcPts val="1200"/>
              </a:spcAft>
              <a:buFont typeface="Wingdings" panose="05000000000000000000" pitchFamily="2" charset="2"/>
              <a:buChar char="§"/>
            </a:pPr>
            <a:r>
              <a:rPr lang="en-GB" sz="1800" dirty="0"/>
              <a:t>European Fund for Strategic Investments</a:t>
            </a:r>
          </a:p>
          <a:p>
            <a:pPr marL="342900" indent="-342900">
              <a:spcBef>
                <a:spcPts val="0"/>
              </a:spcBef>
              <a:spcAft>
                <a:spcPts val="1200"/>
              </a:spcAft>
              <a:buFont typeface="Wingdings" panose="05000000000000000000" pitchFamily="2" charset="2"/>
              <a:buChar char="§"/>
            </a:pPr>
            <a:r>
              <a:rPr lang="en-GB" sz="1800" dirty="0"/>
              <a:t>Horizon 2020</a:t>
            </a:r>
          </a:p>
          <a:p>
            <a:pPr marL="342900" indent="-342900">
              <a:spcBef>
                <a:spcPts val="0"/>
              </a:spcBef>
              <a:spcAft>
                <a:spcPts val="1200"/>
              </a:spcAft>
              <a:buFont typeface="Wingdings" panose="05000000000000000000" pitchFamily="2" charset="2"/>
              <a:buChar char="§"/>
            </a:pPr>
            <a:endParaRPr lang="en-GB" sz="1800" dirty="0"/>
          </a:p>
        </p:txBody>
      </p:sp>
      <p:sp>
        <p:nvSpPr>
          <p:cNvPr id="9" name="Rechteck 8">
            <a:extLst>
              <a:ext uri="{FF2B5EF4-FFF2-40B4-BE49-F238E27FC236}">
                <a16:creationId xmlns:a16="http://schemas.microsoft.com/office/drawing/2014/main" id="{57DCDF42-C068-4EFE-AC6C-707074921ABC}"/>
              </a:ext>
            </a:extLst>
          </p:cNvPr>
          <p:cNvSpPr/>
          <p:nvPr/>
        </p:nvSpPr>
        <p:spPr>
          <a:xfrm>
            <a:off x="6231300" y="2095890"/>
            <a:ext cx="2520280" cy="857707"/>
          </a:xfrm>
          <a:prstGeom prst="rect">
            <a:avLst/>
          </a:prstGeom>
          <a:solidFill>
            <a:srgbClr val="0D4DA1"/>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de-DE" sz="2000" dirty="0"/>
              <a:t>Investment and Growth</a:t>
            </a:r>
          </a:p>
        </p:txBody>
      </p:sp>
      <p:sp>
        <p:nvSpPr>
          <p:cNvPr id="10" name="Rechteck 9">
            <a:extLst>
              <a:ext uri="{FF2B5EF4-FFF2-40B4-BE49-F238E27FC236}">
                <a16:creationId xmlns:a16="http://schemas.microsoft.com/office/drawing/2014/main" id="{01D31E8B-3842-4E07-B90E-FE14D2EC0BC9}"/>
              </a:ext>
            </a:extLst>
          </p:cNvPr>
          <p:cNvSpPr/>
          <p:nvPr/>
        </p:nvSpPr>
        <p:spPr>
          <a:xfrm>
            <a:off x="8904312" y="3043730"/>
            <a:ext cx="2520280" cy="2436536"/>
          </a:xfrm>
          <a:prstGeom prst="rect">
            <a:avLst/>
          </a:prstGeom>
          <a:solidFill>
            <a:srgbClr val="E8EED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spcBef>
                <a:spcPts val="0"/>
              </a:spcBef>
              <a:spcAft>
                <a:spcPts val="1200"/>
              </a:spcAft>
              <a:buClr>
                <a:srgbClr val="00B050"/>
              </a:buClr>
              <a:buFont typeface="Wingdings" panose="05000000000000000000" pitchFamily="2" charset="2"/>
              <a:buChar char="§"/>
            </a:pPr>
            <a:r>
              <a:rPr lang="en-GB" sz="1800" dirty="0">
                <a:solidFill>
                  <a:srgbClr val="88AC2E"/>
                </a:solidFill>
              </a:rPr>
              <a:t>Sustainable Finance within the Capital Markets Union</a:t>
            </a:r>
          </a:p>
        </p:txBody>
      </p:sp>
      <p:sp>
        <p:nvSpPr>
          <p:cNvPr id="11" name="Rechteck 10">
            <a:extLst>
              <a:ext uri="{FF2B5EF4-FFF2-40B4-BE49-F238E27FC236}">
                <a16:creationId xmlns:a16="http://schemas.microsoft.com/office/drawing/2014/main" id="{9E546614-FD54-46C6-9F25-27B6F5E8714E}"/>
              </a:ext>
            </a:extLst>
          </p:cNvPr>
          <p:cNvSpPr/>
          <p:nvPr/>
        </p:nvSpPr>
        <p:spPr>
          <a:xfrm>
            <a:off x="8904312" y="2095890"/>
            <a:ext cx="2520280" cy="857707"/>
          </a:xfrm>
          <a:prstGeom prst="rect">
            <a:avLst/>
          </a:prstGeom>
          <a:solidFill>
            <a:srgbClr val="88AC2E"/>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de-DE" sz="2000" dirty="0" err="1">
                <a:solidFill>
                  <a:schemeClr val="bg1"/>
                </a:solidFill>
              </a:rPr>
              <a:t>Sustainable</a:t>
            </a:r>
            <a:r>
              <a:rPr lang="de-DE" sz="2000" dirty="0">
                <a:solidFill>
                  <a:schemeClr val="bg1"/>
                </a:solidFill>
              </a:rPr>
              <a:t> Finance</a:t>
            </a:r>
          </a:p>
        </p:txBody>
      </p:sp>
      <p:sp>
        <p:nvSpPr>
          <p:cNvPr id="12" name="Gleichschenkliges Dreieck 11">
            <a:extLst>
              <a:ext uri="{FF2B5EF4-FFF2-40B4-BE49-F238E27FC236}">
                <a16:creationId xmlns:a16="http://schemas.microsoft.com/office/drawing/2014/main" id="{7B286F22-6168-4CFC-994E-0EFED8543E26}"/>
              </a:ext>
            </a:extLst>
          </p:cNvPr>
          <p:cNvSpPr/>
          <p:nvPr/>
        </p:nvSpPr>
        <p:spPr>
          <a:xfrm>
            <a:off x="695400" y="1196752"/>
            <a:ext cx="10945216" cy="815394"/>
          </a:xfrm>
          <a:prstGeom prst="triangle">
            <a:avLst/>
          </a:prstGeom>
          <a:solidFill>
            <a:srgbClr val="002060"/>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2000" dirty="0"/>
              <a:t>EU </a:t>
            </a:r>
            <a:r>
              <a:rPr lang="de-DE" sz="2000" dirty="0" err="1"/>
              <a:t>Sustainability</a:t>
            </a:r>
            <a:r>
              <a:rPr lang="de-DE" sz="2000" dirty="0"/>
              <a:t> </a:t>
            </a:r>
            <a:r>
              <a:rPr lang="de-DE" sz="2000" dirty="0" err="1"/>
              <a:t>Policies</a:t>
            </a:r>
            <a:endParaRPr lang="de-DE" sz="2000" dirty="0"/>
          </a:p>
        </p:txBody>
      </p:sp>
      <p:sp>
        <p:nvSpPr>
          <p:cNvPr id="13" name="TextBox 42">
            <a:extLst>
              <a:ext uri="{FF2B5EF4-FFF2-40B4-BE49-F238E27FC236}">
                <a16:creationId xmlns:a16="http://schemas.microsoft.com/office/drawing/2014/main" id="{E1D2AE46-62F3-4E92-AF99-4488AC9F6F49}"/>
              </a:ext>
            </a:extLst>
          </p:cNvPr>
          <p:cNvSpPr txBox="1"/>
          <p:nvPr/>
        </p:nvSpPr>
        <p:spPr>
          <a:xfrm>
            <a:off x="286756" y="5822462"/>
            <a:ext cx="11641892" cy="316821"/>
          </a:xfrm>
          <a:prstGeom prst="rect">
            <a:avLst/>
          </a:prstGeom>
          <a:solidFill>
            <a:srgbClr val="004494"/>
          </a:solidFill>
        </p:spPr>
        <p:txBody>
          <a:bodyPr wrap="square" rtlCol="0">
            <a:spAutoFit/>
          </a:bodyPr>
          <a:lstStyle>
            <a:defPPr>
              <a:defRPr lang="en-GB"/>
            </a:defPPr>
            <a:lvl1pPr algn="ctr">
              <a:defRPr sz="1400">
                <a:solidFill>
                  <a:schemeClr val="bg1"/>
                </a:solidFill>
                <a:latin typeface="Verdana" pitchFamily="34" charset="0"/>
              </a:defRPr>
            </a:lvl1pPr>
            <a:lvl2pPr>
              <a:defRPr>
                <a:solidFill>
                  <a:srgbClr val="FFD624"/>
                </a:solidFill>
                <a:latin typeface="Verdana" pitchFamily="34" charset="0"/>
              </a:defRPr>
            </a:lvl2pPr>
            <a:lvl3pPr>
              <a:defRPr>
                <a:solidFill>
                  <a:srgbClr val="FFD624"/>
                </a:solidFill>
                <a:latin typeface="Verdana" pitchFamily="34" charset="0"/>
              </a:defRPr>
            </a:lvl3pPr>
            <a:lvl4pPr>
              <a:defRPr>
                <a:solidFill>
                  <a:srgbClr val="FFD624"/>
                </a:solidFill>
                <a:latin typeface="Verdana" pitchFamily="34" charset="0"/>
              </a:defRPr>
            </a:lvl4pPr>
            <a:lvl5pPr>
              <a:defRPr>
                <a:solidFill>
                  <a:srgbClr val="FFD624"/>
                </a:solidFill>
                <a:latin typeface="Verdana" pitchFamily="34" charset="0"/>
              </a:defRPr>
            </a:lvl5pPr>
            <a:lvl6pPr>
              <a:defRPr>
                <a:solidFill>
                  <a:srgbClr val="FFD624"/>
                </a:solidFill>
                <a:latin typeface="Verdana" pitchFamily="34" charset="0"/>
              </a:defRPr>
            </a:lvl6pPr>
            <a:lvl7pPr>
              <a:defRPr>
                <a:solidFill>
                  <a:srgbClr val="FFD624"/>
                </a:solidFill>
                <a:latin typeface="Verdana" pitchFamily="34" charset="0"/>
              </a:defRPr>
            </a:lvl7pPr>
            <a:lvl8pPr>
              <a:defRPr>
                <a:solidFill>
                  <a:srgbClr val="FFD624"/>
                </a:solidFill>
                <a:latin typeface="Verdana" pitchFamily="34" charset="0"/>
              </a:defRPr>
            </a:lvl8pPr>
            <a:lvl9pPr>
              <a:defRPr>
                <a:solidFill>
                  <a:srgbClr val="FFD624"/>
                </a:solidFill>
                <a:latin typeface="Verdana" pitchFamily="34" charset="0"/>
              </a:defRPr>
            </a:lvl9pPr>
          </a:lstStyle>
          <a:p>
            <a:r>
              <a:rPr lang="de-DE" dirty="0" err="1"/>
              <a:t>Sustainable</a:t>
            </a:r>
            <a:r>
              <a:rPr lang="de-DE" dirty="0"/>
              <a:t> Finance </a:t>
            </a:r>
            <a:r>
              <a:rPr lang="de-DE" dirty="0" err="1"/>
              <a:t>is</a:t>
            </a:r>
            <a:r>
              <a:rPr lang="de-DE" dirty="0"/>
              <a:t> </a:t>
            </a:r>
            <a:r>
              <a:rPr lang="de-DE" dirty="0" err="1"/>
              <a:t>one</a:t>
            </a:r>
            <a:r>
              <a:rPr lang="de-DE" dirty="0"/>
              <a:t> </a:t>
            </a:r>
            <a:r>
              <a:rPr lang="de-DE" dirty="0" err="1"/>
              <a:t>of</a:t>
            </a:r>
            <a:r>
              <a:rPr lang="de-DE" dirty="0"/>
              <a:t> </a:t>
            </a:r>
            <a:r>
              <a:rPr lang="de-DE" dirty="0" err="1"/>
              <a:t>the</a:t>
            </a:r>
            <a:r>
              <a:rPr lang="de-DE" dirty="0"/>
              <a:t> EU </a:t>
            </a:r>
            <a:r>
              <a:rPr lang="de-DE" dirty="0" err="1"/>
              <a:t>Sustainability</a:t>
            </a:r>
            <a:r>
              <a:rPr lang="de-DE" dirty="0"/>
              <a:t> </a:t>
            </a:r>
            <a:r>
              <a:rPr lang="de-DE" dirty="0" err="1"/>
              <a:t>Policy</a:t>
            </a:r>
            <a:r>
              <a:rPr lang="de-DE" dirty="0"/>
              <a:t> </a:t>
            </a:r>
            <a:r>
              <a:rPr lang="de-DE" dirty="0" err="1"/>
              <a:t>Pillars</a:t>
            </a:r>
            <a:r>
              <a:rPr lang="de-DE" dirty="0"/>
              <a:t>. </a:t>
            </a:r>
            <a:endParaRPr lang="en-IE" dirty="0" err="1"/>
          </a:p>
        </p:txBody>
      </p:sp>
    </p:spTree>
    <p:extLst>
      <p:ext uri="{BB962C8B-B14F-4D97-AF65-F5344CB8AC3E}">
        <p14:creationId xmlns:p14="http://schemas.microsoft.com/office/powerpoint/2010/main" val="3347638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Sustainable Finance </a:t>
            </a:r>
            <a:r>
              <a:rPr lang="de-DE" dirty="0"/>
              <a:t>at </a:t>
            </a:r>
            <a:r>
              <a:rPr lang="de-DE" dirty="0" err="1"/>
              <a:t>the</a:t>
            </a:r>
            <a:r>
              <a:rPr lang="de-DE" dirty="0"/>
              <a:t> International Level</a:t>
            </a:r>
            <a:endParaRPr lang="en-GB" dirty="0"/>
          </a:p>
        </p:txBody>
      </p:sp>
      <p:sp>
        <p:nvSpPr>
          <p:cNvPr id="3" name="Inhaltsplatzhalter 2">
            <a:extLst>
              <a:ext uri="{FF2B5EF4-FFF2-40B4-BE49-F238E27FC236}">
                <a16:creationId xmlns:a16="http://schemas.microsoft.com/office/drawing/2014/main" id="{0E1B067C-FAD9-49F4-882D-72C8B6D66BC3}"/>
              </a:ext>
            </a:extLst>
          </p:cNvPr>
          <p:cNvSpPr>
            <a:spLocks noGrp="1"/>
          </p:cNvSpPr>
          <p:nvPr>
            <p:ph idx="4294967295"/>
          </p:nvPr>
        </p:nvSpPr>
        <p:spPr>
          <a:xfrm>
            <a:off x="335360" y="1199926"/>
            <a:ext cx="9433048" cy="4389314"/>
          </a:xfrm>
        </p:spPr>
        <p:txBody>
          <a:bodyPr/>
          <a:lstStyle/>
          <a:p>
            <a:pPr marL="0" indent="0">
              <a:buNone/>
            </a:pPr>
            <a:r>
              <a:rPr lang="de-DE" sz="2000" b="1" dirty="0">
                <a:solidFill>
                  <a:srgbClr val="004494"/>
                </a:solidFill>
              </a:rPr>
              <a:t>FSB  -TCFD: </a:t>
            </a:r>
            <a:r>
              <a:rPr lang="en-GB" sz="2000" dirty="0">
                <a:solidFill>
                  <a:srgbClr val="004494"/>
                </a:solidFill>
              </a:rPr>
              <a:t>Industry-led task force on climate-related financial disclosures (TCFD)</a:t>
            </a:r>
          </a:p>
          <a:p>
            <a:pPr marL="0" indent="0">
              <a:buNone/>
            </a:pPr>
            <a:endParaRPr lang="en-GB" sz="2000" dirty="0">
              <a:solidFill>
                <a:srgbClr val="004494"/>
              </a:solidFill>
            </a:endParaRPr>
          </a:p>
          <a:p>
            <a:pPr marL="0" indent="0">
              <a:buNone/>
            </a:pPr>
            <a:r>
              <a:rPr lang="de-DE" sz="2000" b="1" dirty="0">
                <a:solidFill>
                  <a:srgbClr val="004494"/>
                </a:solidFill>
              </a:rPr>
              <a:t>G20: </a:t>
            </a:r>
            <a:r>
              <a:rPr lang="en-GB" sz="2000" dirty="0">
                <a:solidFill>
                  <a:srgbClr val="004494"/>
                </a:solidFill>
              </a:rPr>
              <a:t>Sustainable Finance Study Group</a:t>
            </a:r>
          </a:p>
          <a:p>
            <a:pPr marL="0" indent="0">
              <a:buNone/>
            </a:pPr>
            <a:endParaRPr lang="en-GB" sz="2000" dirty="0">
              <a:solidFill>
                <a:srgbClr val="004494"/>
              </a:solidFill>
            </a:endParaRPr>
          </a:p>
          <a:p>
            <a:pPr marL="0" indent="0">
              <a:buNone/>
            </a:pPr>
            <a:r>
              <a:rPr lang="en-GB" sz="2000" b="1" dirty="0">
                <a:solidFill>
                  <a:srgbClr val="004494"/>
                </a:solidFill>
              </a:rPr>
              <a:t>Banks and Central Banks: </a:t>
            </a:r>
            <a:r>
              <a:rPr lang="en-GB" sz="2000" dirty="0">
                <a:solidFill>
                  <a:srgbClr val="004494"/>
                </a:solidFill>
              </a:rPr>
              <a:t>Sustainable Banking Network, Network for Greening the Financial System, Sustainable </a:t>
            </a:r>
          </a:p>
          <a:p>
            <a:pPr marL="0" indent="0">
              <a:buNone/>
            </a:pPr>
            <a:r>
              <a:rPr lang="en-GB" sz="2000" dirty="0">
                <a:solidFill>
                  <a:srgbClr val="004494"/>
                </a:solidFill>
              </a:rPr>
              <a:t>Insurance Forum</a:t>
            </a:r>
          </a:p>
          <a:p>
            <a:pPr marL="0" indent="0">
              <a:buNone/>
            </a:pPr>
            <a:endParaRPr lang="en-GB" sz="2000" b="1" dirty="0">
              <a:solidFill>
                <a:srgbClr val="004494"/>
              </a:solidFill>
            </a:endParaRPr>
          </a:p>
          <a:p>
            <a:pPr marL="0" indent="0">
              <a:buNone/>
            </a:pPr>
            <a:r>
              <a:rPr lang="en-GB" sz="2000" b="1" dirty="0">
                <a:solidFill>
                  <a:srgbClr val="004494"/>
                </a:solidFill>
              </a:rPr>
              <a:t>United Nations: </a:t>
            </a:r>
            <a:r>
              <a:rPr lang="en-GB" sz="2000" dirty="0">
                <a:solidFill>
                  <a:srgbClr val="004494"/>
                </a:solidFill>
              </a:rPr>
              <a:t>Environmental Programme Financial Initiative</a:t>
            </a:r>
          </a:p>
          <a:p>
            <a:pPr marL="0" indent="0">
              <a:buNone/>
            </a:pPr>
            <a:endParaRPr lang="en-GB" sz="2000" dirty="0">
              <a:solidFill>
                <a:srgbClr val="004494"/>
              </a:solidFill>
            </a:endParaRPr>
          </a:p>
          <a:p>
            <a:pPr marL="0" indent="0">
              <a:buNone/>
            </a:pPr>
            <a:r>
              <a:rPr lang="en-GB" sz="2000" b="1" dirty="0">
                <a:solidFill>
                  <a:srgbClr val="004494"/>
                </a:solidFill>
              </a:rPr>
              <a:t>Cities: </a:t>
            </a:r>
            <a:r>
              <a:rPr lang="en-GB" sz="2000" dirty="0">
                <a:solidFill>
                  <a:srgbClr val="004494"/>
                </a:solidFill>
              </a:rPr>
              <a:t>International Network of Financial centres</a:t>
            </a:r>
            <a:endParaRPr lang="en-GB" dirty="0"/>
          </a:p>
          <a:p>
            <a:pPr marL="0" indent="0">
              <a:buNone/>
            </a:pPr>
            <a:endParaRPr lang="de-DE" dirty="0"/>
          </a:p>
          <a:p>
            <a:endParaRPr lang="de-DE" dirty="0"/>
          </a:p>
        </p:txBody>
      </p:sp>
      <p:pic>
        <p:nvPicPr>
          <p:cNvPr id="4" name="Picture 3"/>
          <p:cNvPicPr>
            <a:picLocks noChangeAspect="1"/>
          </p:cNvPicPr>
          <p:nvPr/>
        </p:nvPicPr>
        <p:blipFill>
          <a:blip r:embed="rId3"/>
          <a:stretch>
            <a:fillRect/>
          </a:stretch>
        </p:blipFill>
        <p:spPr>
          <a:xfrm>
            <a:off x="10355871" y="2287395"/>
            <a:ext cx="778006" cy="1091106"/>
          </a:xfrm>
          <a:prstGeom prst="rect">
            <a:avLst/>
          </a:prstGeom>
        </p:spPr>
      </p:pic>
      <p:pic>
        <p:nvPicPr>
          <p:cNvPr id="5" name="Picture 4"/>
          <p:cNvPicPr>
            <a:picLocks noChangeAspect="1"/>
          </p:cNvPicPr>
          <p:nvPr/>
        </p:nvPicPr>
        <p:blipFill>
          <a:blip r:embed="rId4"/>
          <a:stretch>
            <a:fillRect/>
          </a:stretch>
        </p:blipFill>
        <p:spPr>
          <a:xfrm>
            <a:off x="9933304" y="1474391"/>
            <a:ext cx="1623140" cy="551255"/>
          </a:xfrm>
          <a:prstGeom prst="rect">
            <a:avLst/>
          </a:prstGeom>
        </p:spPr>
      </p:pic>
      <p:pic>
        <p:nvPicPr>
          <p:cNvPr id="6" name="Picture 5" descr="http://www.un.org/en/images/sustainabledevelopment/English/E%20Thumbnails%20for%20WSS/E_2016_SDG_Poster_all_sizes_with_UN_emblem_Letter%20copy.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33304" y="3429000"/>
            <a:ext cx="1623140" cy="1510383"/>
          </a:xfrm>
          <a:prstGeom prst="rect">
            <a:avLst/>
          </a:prstGeom>
          <a:noFill/>
          <a:ln>
            <a:noFill/>
          </a:ln>
        </p:spPr>
      </p:pic>
      <p:sp>
        <p:nvSpPr>
          <p:cNvPr id="7" name="TextBox 42">
            <a:extLst>
              <a:ext uri="{FF2B5EF4-FFF2-40B4-BE49-F238E27FC236}">
                <a16:creationId xmlns:a16="http://schemas.microsoft.com/office/drawing/2014/main" id="{94227974-BE9E-49E1-B580-C9DBE499090C}"/>
              </a:ext>
            </a:extLst>
          </p:cNvPr>
          <p:cNvSpPr txBox="1"/>
          <p:nvPr/>
        </p:nvSpPr>
        <p:spPr>
          <a:xfrm>
            <a:off x="97572" y="5805264"/>
            <a:ext cx="11881320" cy="307777"/>
          </a:xfrm>
          <a:prstGeom prst="rect">
            <a:avLst/>
          </a:prstGeom>
          <a:solidFill>
            <a:srgbClr val="004494"/>
          </a:solidFill>
        </p:spPr>
        <p:txBody>
          <a:bodyPr wrap="square" rtlCol="0">
            <a:spAutoFit/>
          </a:bodyPr>
          <a:lstStyle>
            <a:defPPr>
              <a:defRPr lang="en-GB"/>
            </a:defPPr>
            <a:lvl1pPr algn="ctr">
              <a:defRPr sz="1400">
                <a:solidFill>
                  <a:schemeClr val="bg1"/>
                </a:solidFill>
                <a:latin typeface="Verdana" pitchFamily="34" charset="0"/>
              </a:defRPr>
            </a:lvl1pPr>
            <a:lvl2pPr>
              <a:defRPr>
                <a:solidFill>
                  <a:srgbClr val="FFD624"/>
                </a:solidFill>
                <a:latin typeface="Verdana" pitchFamily="34" charset="0"/>
              </a:defRPr>
            </a:lvl2pPr>
            <a:lvl3pPr>
              <a:defRPr>
                <a:solidFill>
                  <a:srgbClr val="FFD624"/>
                </a:solidFill>
                <a:latin typeface="Verdana" pitchFamily="34" charset="0"/>
              </a:defRPr>
            </a:lvl3pPr>
            <a:lvl4pPr>
              <a:defRPr>
                <a:solidFill>
                  <a:srgbClr val="FFD624"/>
                </a:solidFill>
                <a:latin typeface="Verdana" pitchFamily="34" charset="0"/>
              </a:defRPr>
            </a:lvl4pPr>
            <a:lvl5pPr>
              <a:defRPr>
                <a:solidFill>
                  <a:srgbClr val="FFD624"/>
                </a:solidFill>
                <a:latin typeface="Verdana" pitchFamily="34" charset="0"/>
              </a:defRPr>
            </a:lvl5pPr>
            <a:lvl6pPr>
              <a:defRPr>
                <a:solidFill>
                  <a:srgbClr val="FFD624"/>
                </a:solidFill>
                <a:latin typeface="Verdana" pitchFamily="34" charset="0"/>
              </a:defRPr>
            </a:lvl6pPr>
            <a:lvl7pPr>
              <a:defRPr>
                <a:solidFill>
                  <a:srgbClr val="FFD624"/>
                </a:solidFill>
                <a:latin typeface="Verdana" pitchFamily="34" charset="0"/>
              </a:defRPr>
            </a:lvl7pPr>
            <a:lvl8pPr>
              <a:defRPr>
                <a:solidFill>
                  <a:srgbClr val="FFD624"/>
                </a:solidFill>
                <a:latin typeface="Verdana" pitchFamily="34" charset="0"/>
              </a:defRPr>
            </a:lvl8pPr>
            <a:lvl9pPr>
              <a:defRPr>
                <a:solidFill>
                  <a:srgbClr val="FFD624"/>
                </a:solidFill>
                <a:latin typeface="Verdana" pitchFamily="34" charset="0"/>
              </a:defRPr>
            </a:lvl9pPr>
          </a:lstStyle>
          <a:p>
            <a:r>
              <a:rPr lang="de-DE" dirty="0"/>
              <a:t>      </a:t>
            </a:r>
            <a:r>
              <a:rPr lang="de-DE" dirty="0" err="1"/>
              <a:t>Numerous</a:t>
            </a:r>
            <a:r>
              <a:rPr lang="de-DE" dirty="0"/>
              <a:t> international initiatives </a:t>
            </a:r>
            <a:r>
              <a:rPr lang="de-DE" dirty="0" err="1"/>
              <a:t>have</a:t>
            </a:r>
            <a:r>
              <a:rPr lang="de-DE" dirty="0"/>
              <a:t> </a:t>
            </a:r>
            <a:r>
              <a:rPr lang="de-DE" dirty="0" err="1"/>
              <a:t>indorsed</a:t>
            </a:r>
            <a:r>
              <a:rPr lang="de-DE" dirty="0"/>
              <a:t> Green </a:t>
            </a:r>
            <a:r>
              <a:rPr lang="de-DE" dirty="0" err="1"/>
              <a:t>or</a:t>
            </a:r>
            <a:r>
              <a:rPr lang="de-DE" dirty="0"/>
              <a:t> </a:t>
            </a:r>
            <a:r>
              <a:rPr lang="de-DE" dirty="0" err="1"/>
              <a:t>Sustainable</a:t>
            </a:r>
            <a:r>
              <a:rPr lang="de-DE" dirty="0"/>
              <a:t> Finance on different </a:t>
            </a:r>
            <a:r>
              <a:rPr lang="de-DE" dirty="0" err="1"/>
              <a:t>levels</a:t>
            </a:r>
            <a:r>
              <a:rPr lang="de-DE" dirty="0"/>
              <a:t>.</a:t>
            </a:r>
            <a:endParaRPr lang="en-IE" dirty="0" err="1"/>
          </a:p>
        </p:txBody>
      </p:sp>
    </p:spTree>
    <p:extLst>
      <p:ext uri="{BB962C8B-B14F-4D97-AF65-F5344CB8AC3E}">
        <p14:creationId xmlns:p14="http://schemas.microsoft.com/office/powerpoint/2010/main" val="62389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94">
            <a:extLst>
              <a:ext uri="{FF2B5EF4-FFF2-40B4-BE49-F238E27FC236}">
                <a16:creationId xmlns:a16="http://schemas.microsoft.com/office/drawing/2014/main" id="{4EAD725E-4CB2-4429-A0EE-D4066C7CE0B2}"/>
              </a:ext>
            </a:extLst>
          </p:cNvPr>
          <p:cNvGraphicFramePr>
            <a:graphicFrameLocks noGrp="1"/>
          </p:cNvGraphicFramePr>
          <p:nvPr>
            <p:extLst>
              <p:ext uri="{D42A27DB-BD31-4B8C-83A1-F6EECF244321}">
                <p14:modId xmlns:p14="http://schemas.microsoft.com/office/powerpoint/2010/main" val="2084603959"/>
              </p:ext>
            </p:extLst>
          </p:nvPr>
        </p:nvGraphicFramePr>
        <p:xfrm>
          <a:off x="486568" y="933799"/>
          <a:ext cx="9857903" cy="335280"/>
        </p:xfrm>
        <a:graphic>
          <a:graphicData uri="http://schemas.openxmlformats.org/drawingml/2006/table">
            <a:tbl>
              <a:tblPr firstRow="1" bandRow="1"/>
              <a:tblGrid>
                <a:gridCol w="9857903">
                  <a:extLst>
                    <a:ext uri="{9D8B030D-6E8A-4147-A177-3AD203B41FA5}">
                      <a16:colId xmlns:a16="http://schemas.microsoft.com/office/drawing/2014/main" val="3972354409"/>
                    </a:ext>
                  </a:extLst>
                </a:gridCol>
              </a:tblGrid>
              <a:tr h="295701">
                <a:tc>
                  <a:txBody>
                    <a:bodyPr/>
                    <a:lstStyle>
                      <a:lvl1pPr marL="0">
                        <a:defRPr b="1">
                          <a:solidFill>
                            <a:schemeClr val="lt1"/>
                          </a:solidFill>
                          <a:latin typeface="Arial Narrow"/>
                        </a:defRPr>
                      </a:lvl1pPr>
                      <a:lvl2pPr marL="562737">
                        <a:defRPr b="1">
                          <a:solidFill>
                            <a:schemeClr val="lt1"/>
                          </a:solidFill>
                          <a:latin typeface="Arial Narrow"/>
                        </a:defRPr>
                      </a:lvl2pPr>
                      <a:lvl3pPr marL="1125472">
                        <a:defRPr b="1">
                          <a:solidFill>
                            <a:schemeClr val="lt1"/>
                          </a:solidFill>
                          <a:latin typeface="Arial Narrow"/>
                        </a:defRPr>
                      </a:lvl3pPr>
                      <a:lvl4pPr marL="1688207">
                        <a:defRPr b="1">
                          <a:solidFill>
                            <a:schemeClr val="lt1"/>
                          </a:solidFill>
                          <a:latin typeface="Arial Narrow"/>
                        </a:defRPr>
                      </a:lvl4pPr>
                      <a:lvl5pPr marL="2250944">
                        <a:defRPr b="1">
                          <a:solidFill>
                            <a:schemeClr val="lt1"/>
                          </a:solidFill>
                          <a:latin typeface="Arial Narrow"/>
                        </a:defRPr>
                      </a:lvl5pPr>
                      <a:lvl6pPr marL="2813679">
                        <a:defRPr b="1">
                          <a:solidFill>
                            <a:schemeClr val="lt1"/>
                          </a:solidFill>
                          <a:latin typeface="Arial Narrow"/>
                        </a:defRPr>
                      </a:lvl6pPr>
                      <a:lvl7pPr marL="3376415">
                        <a:defRPr b="1">
                          <a:solidFill>
                            <a:schemeClr val="lt1"/>
                          </a:solidFill>
                          <a:latin typeface="Arial Narrow"/>
                        </a:defRPr>
                      </a:lvl7pPr>
                      <a:lvl8pPr marL="3939151">
                        <a:defRPr b="1">
                          <a:solidFill>
                            <a:schemeClr val="lt1"/>
                          </a:solidFill>
                          <a:latin typeface="Arial Narrow"/>
                        </a:defRPr>
                      </a:lvl8pPr>
                      <a:lvl9pPr marL="4501886">
                        <a:defRPr b="1">
                          <a:solidFill>
                            <a:schemeClr val="lt1"/>
                          </a:solidFill>
                          <a:latin typeface="Arial Narrow"/>
                        </a:defRPr>
                      </a:lvl9pPr>
                    </a:lstStyle>
                    <a:p>
                      <a:r>
                        <a:rPr lang="en-US" sz="1600" dirty="0">
                          <a:solidFill>
                            <a:schemeClr val="tx1"/>
                          </a:solidFill>
                          <a:latin typeface="+mj-lt"/>
                        </a:rPr>
                        <a:t>HLEG recommendations</a:t>
                      </a:r>
                    </a:p>
                  </a:txBody>
                  <a:tcPr marL="0" marT="91440" marB="0">
                    <a:lnL w="12700" cmpd="sng">
                      <a:solidFill>
                        <a:srgbClr val="FFFFFF"/>
                      </a:solidFill>
                    </a:lnL>
                    <a:lnR w="12700" cmpd="sng">
                      <a:solidFill>
                        <a:srgbClr val="FFFFFF"/>
                      </a:solidFill>
                    </a:lnR>
                    <a:lnT w="12700" cmpd="sng">
                      <a:solidFill>
                        <a:srgbClr val="FFFFFF"/>
                      </a:solidFill>
                    </a:lnT>
                    <a:lnB w="28575" cap="flat" cmpd="sng" algn="ctr">
                      <a:solidFill>
                        <a:srgbClr val="5F87A0">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0795677"/>
                  </a:ext>
                </a:extLst>
              </a:tr>
            </a:tbl>
          </a:graphicData>
        </a:graphic>
      </p:graphicFrame>
      <p:graphicFrame>
        <p:nvGraphicFramePr>
          <p:cNvPr id="11" name="Table 194">
            <a:extLst>
              <a:ext uri="{FF2B5EF4-FFF2-40B4-BE49-F238E27FC236}">
                <a16:creationId xmlns:a16="http://schemas.microsoft.com/office/drawing/2014/main" id="{B4B06E88-1795-42C6-9037-AC009B95C077}"/>
              </a:ext>
            </a:extLst>
          </p:cNvPr>
          <p:cNvGraphicFramePr>
            <a:graphicFrameLocks noGrp="1"/>
          </p:cNvGraphicFramePr>
          <p:nvPr>
            <p:extLst>
              <p:ext uri="{D42A27DB-BD31-4B8C-83A1-F6EECF244321}">
                <p14:modId xmlns:p14="http://schemas.microsoft.com/office/powerpoint/2010/main" val="3125861892"/>
              </p:ext>
            </p:extLst>
          </p:nvPr>
        </p:nvGraphicFramePr>
        <p:xfrm>
          <a:off x="10560492" y="933799"/>
          <a:ext cx="1440163" cy="335280"/>
        </p:xfrm>
        <a:graphic>
          <a:graphicData uri="http://schemas.openxmlformats.org/drawingml/2006/table">
            <a:tbl>
              <a:tblPr firstRow="1" bandRow="1"/>
              <a:tblGrid>
                <a:gridCol w="1440163">
                  <a:extLst>
                    <a:ext uri="{9D8B030D-6E8A-4147-A177-3AD203B41FA5}">
                      <a16:colId xmlns:a16="http://schemas.microsoft.com/office/drawing/2014/main" val="3972354409"/>
                    </a:ext>
                  </a:extLst>
                </a:gridCol>
              </a:tblGrid>
              <a:tr h="248453">
                <a:tc>
                  <a:txBody>
                    <a:bodyPr/>
                    <a:lstStyle>
                      <a:lvl1pPr marL="0">
                        <a:defRPr b="1">
                          <a:solidFill>
                            <a:schemeClr val="lt1"/>
                          </a:solidFill>
                          <a:latin typeface="Arial Narrow"/>
                        </a:defRPr>
                      </a:lvl1pPr>
                      <a:lvl2pPr marL="562737">
                        <a:defRPr b="1">
                          <a:solidFill>
                            <a:schemeClr val="lt1"/>
                          </a:solidFill>
                          <a:latin typeface="Arial Narrow"/>
                        </a:defRPr>
                      </a:lvl2pPr>
                      <a:lvl3pPr marL="1125472">
                        <a:defRPr b="1">
                          <a:solidFill>
                            <a:schemeClr val="lt1"/>
                          </a:solidFill>
                          <a:latin typeface="Arial Narrow"/>
                        </a:defRPr>
                      </a:lvl3pPr>
                      <a:lvl4pPr marL="1688207">
                        <a:defRPr b="1">
                          <a:solidFill>
                            <a:schemeClr val="lt1"/>
                          </a:solidFill>
                          <a:latin typeface="Arial Narrow"/>
                        </a:defRPr>
                      </a:lvl4pPr>
                      <a:lvl5pPr marL="2250944">
                        <a:defRPr b="1">
                          <a:solidFill>
                            <a:schemeClr val="lt1"/>
                          </a:solidFill>
                          <a:latin typeface="Arial Narrow"/>
                        </a:defRPr>
                      </a:lvl5pPr>
                      <a:lvl6pPr marL="2813679">
                        <a:defRPr b="1">
                          <a:solidFill>
                            <a:schemeClr val="lt1"/>
                          </a:solidFill>
                          <a:latin typeface="Arial Narrow"/>
                        </a:defRPr>
                      </a:lvl6pPr>
                      <a:lvl7pPr marL="3376415">
                        <a:defRPr b="1">
                          <a:solidFill>
                            <a:schemeClr val="lt1"/>
                          </a:solidFill>
                          <a:latin typeface="Arial Narrow"/>
                        </a:defRPr>
                      </a:lvl7pPr>
                      <a:lvl8pPr marL="3939151">
                        <a:defRPr b="1">
                          <a:solidFill>
                            <a:schemeClr val="lt1"/>
                          </a:solidFill>
                          <a:latin typeface="Arial Narrow"/>
                        </a:defRPr>
                      </a:lvl8pPr>
                      <a:lvl9pPr marL="4501886">
                        <a:defRPr b="1">
                          <a:solidFill>
                            <a:schemeClr val="lt1"/>
                          </a:solidFill>
                          <a:latin typeface="Arial Narrow"/>
                        </a:defRPr>
                      </a:lvl9pPr>
                    </a:lstStyle>
                    <a:p>
                      <a:r>
                        <a:rPr lang="en-US" sz="1600" dirty="0">
                          <a:solidFill>
                            <a:schemeClr val="tx1"/>
                          </a:solidFill>
                          <a:latin typeface="+mj-lt"/>
                        </a:rPr>
                        <a:t>Action Plan</a:t>
                      </a:r>
                    </a:p>
                  </a:txBody>
                  <a:tcPr marL="0" marT="91440" marB="0">
                    <a:lnL w="12700" cmpd="sng">
                      <a:solidFill>
                        <a:srgbClr val="FFFFFF"/>
                      </a:solidFill>
                    </a:lnL>
                    <a:lnR w="12700" cmpd="sng">
                      <a:solidFill>
                        <a:srgbClr val="FFFFFF"/>
                      </a:solidFill>
                    </a:lnR>
                    <a:lnT w="12700" cmpd="sng">
                      <a:solidFill>
                        <a:srgbClr val="FFFFFF"/>
                      </a:solidFill>
                    </a:lnT>
                    <a:lnB w="28575" cap="flat" cmpd="sng" algn="ctr">
                      <a:solidFill>
                        <a:srgbClr val="5F87A0">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0795677"/>
                  </a:ext>
                </a:extLst>
              </a:tr>
            </a:tbl>
          </a:graphicData>
        </a:graphic>
      </p:graphicFrame>
      <p:sp>
        <p:nvSpPr>
          <p:cNvPr id="14" name="Rechteck 13">
            <a:extLst>
              <a:ext uri="{FF2B5EF4-FFF2-40B4-BE49-F238E27FC236}">
                <a16:creationId xmlns:a16="http://schemas.microsoft.com/office/drawing/2014/main" id="{E6265731-72D1-4877-A6CB-614ECF11C457}"/>
              </a:ext>
            </a:extLst>
          </p:cNvPr>
          <p:cNvSpPr/>
          <p:nvPr/>
        </p:nvSpPr>
        <p:spPr>
          <a:xfrm>
            <a:off x="11098008" y="1361661"/>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3" name="Rechteck 22">
            <a:extLst>
              <a:ext uri="{FF2B5EF4-FFF2-40B4-BE49-F238E27FC236}">
                <a16:creationId xmlns:a16="http://schemas.microsoft.com/office/drawing/2014/main" id="{2716A8F4-1B89-4143-B677-BA4C1F59DF5A}"/>
              </a:ext>
            </a:extLst>
          </p:cNvPr>
          <p:cNvSpPr/>
          <p:nvPr/>
        </p:nvSpPr>
        <p:spPr>
          <a:xfrm>
            <a:off x="11098008" y="1934740"/>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4" name="Rechteck 23">
            <a:extLst>
              <a:ext uri="{FF2B5EF4-FFF2-40B4-BE49-F238E27FC236}">
                <a16:creationId xmlns:a16="http://schemas.microsoft.com/office/drawing/2014/main" id="{51A79F08-0CF0-4FD0-B07E-8FDFD7594188}"/>
              </a:ext>
            </a:extLst>
          </p:cNvPr>
          <p:cNvSpPr/>
          <p:nvPr/>
        </p:nvSpPr>
        <p:spPr>
          <a:xfrm>
            <a:off x="11098008" y="2507819"/>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5" name="Rechteck 24">
            <a:extLst>
              <a:ext uri="{FF2B5EF4-FFF2-40B4-BE49-F238E27FC236}">
                <a16:creationId xmlns:a16="http://schemas.microsoft.com/office/drawing/2014/main" id="{B4F02C3F-FBFE-47A6-B42C-9045DB533876}"/>
              </a:ext>
            </a:extLst>
          </p:cNvPr>
          <p:cNvSpPr/>
          <p:nvPr/>
        </p:nvSpPr>
        <p:spPr>
          <a:xfrm>
            <a:off x="11098008" y="3080898"/>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6" name="Rechteck 25">
            <a:extLst>
              <a:ext uri="{FF2B5EF4-FFF2-40B4-BE49-F238E27FC236}">
                <a16:creationId xmlns:a16="http://schemas.microsoft.com/office/drawing/2014/main" id="{7B5AF36B-4729-43E5-A583-159378C6199D}"/>
              </a:ext>
            </a:extLst>
          </p:cNvPr>
          <p:cNvSpPr/>
          <p:nvPr/>
        </p:nvSpPr>
        <p:spPr>
          <a:xfrm>
            <a:off x="11098008" y="3653977"/>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7" name="Rechteck 26">
            <a:extLst>
              <a:ext uri="{FF2B5EF4-FFF2-40B4-BE49-F238E27FC236}">
                <a16:creationId xmlns:a16="http://schemas.microsoft.com/office/drawing/2014/main" id="{5687F756-77B7-4B56-8094-FCC269F36DF3}"/>
              </a:ext>
            </a:extLst>
          </p:cNvPr>
          <p:cNvSpPr/>
          <p:nvPr/>
        </p:nvSpPr>
        <p:spPr>
          <a:xfrm>
            <a:off x="11098008" y="4227056"/>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8" name="Rechteck 27">
            <a:extLst>
              <a:ext uri="{FF2B5EF4-FFF2-40B4-BE49-F238E27FC236}">
                <a16:creationId xmlns:a16="http://schemas.microsoft.com/office/drawing/2014/main" id="{29821F0D-C319-4EFB-8728-E1F9144BA907}"/>
              </a:ext>
            </a:extLst>
          </p:cNvPr>
          <p:cNvSpPr/>
          <p:nvPr/>
        </p:nvSpPr>
        <p:spPr>
          <a:xfrm>
            <a:off x="11098008" y="4800135"/>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9" name="Rechteck 28">
            <a:extLst>
              <a:ext uri="{FF2B5EF4-FFF2-40B4-BE49-F238E27FC236}">
                <a16:creationId xmlns:a16="http://schemas.microsoft.com/office/drawing/2014/main" id="{F8DA9C2D-2810-4903-B2E8-8D86EAF8704F}"/>
              </a:ext>
            </a:extLst>
          </p:cNvPr>
          <p:cNvSpPr/>
          <p:nvPr/>
        </p:nvSpPr>
        <p:spPr>
          <a:xfrm>
            <a:off x="11098008" y="5373216"/>
            <a:ext cx="326584" cy="555171"/>
          </a:xfrm>
          <a:prstGeom prst="rect">
            <a:avLst/>
          </a:prstGeom>
        </p:spPr>
        <p:txBody>
          <a:bodyPr wrap="square">
            <a:spAutoFit/>
          </a:bodyPr>
          <a:lstStyle/>
          <a:p>
            <a:pPr algn="ctr"/>
            <a:r>
              <a:rPr lang="en-GB" sz="3000" dirty="0">
                <a:solidFill>
                  <a:srgbClr val="F4823B"/>
                </a:solidFill>
                <a:sym typeface="Wingdings" panose="05000000000000000000" pitchFamily="2" charset="2"/>
              </a:rPr>
              <a:t></a:t>
            </a:r>
            <a:endParaRPr lang="en-GB" sz="3000" dirty="0">
              <a:solidFill>
                <a:srgbClr val="F4823B"/>
              </a:solidFill>
            </a:endParaRPr>
          </a:p>
        </p:txBody>
      </p:sp>
      <p:sp>
        <p:nvSpPr>
          <p:cNvPr id="22" name="Titel 1">
            <a:extLst>
              <a:ext uri="{FF2B5EF4-FFF2-40B4-BE49-F238E27FC236}">
                <a16:creationId xmlns:a16="http://schemas.microsoft.com/office/drawing/2014/main" id="{F2DE69B6-2E33-4E1A-AD0D-5129A19F7C1B}"/>
              </a:ext>
            </a:extLst>
          </p:cNvPr>
          <p:cNvSpPr>
            <a:spLocks noGrp="1"/>
          </p:cNvSpPr>
          <p:nvPr>
            <p:ph type="title"/>
          </p:nvPr>
        </p:nvSpPr>
        <p:spPr>
          <a:xfrm>
            <a:off x="335360" y="260648"/>
            <a:ext cx="11593288" cy="651639"/>
          </a:xfrm>
        </p:spPr>
        <p:txBody>
          <a:bodyPr/>
          <a:lstStyle/>
          <a:p>
            <a:r>
              <a:rPr lang="de-DE" sz="2600" dirty="0"/>
              <a:t>Action Plan on Financing </a:t>
            </a:r>
            <a:r>
              <a:rPr lang="de-DE" sz="2600" dirty="0" err="1"/>
              <a:t>Sustainable</a:t>
            </a:r>
            <a:r>
              <a:rPr lang="de-DE" sz="2600" dirty="0"/>
              <a:t> Growth</a:t>
            </a:r>
          </a:p>
        </p:txBody>
      </p:sp>
      <p:sp>
        <p:nvSpPr>
          <p:cNvPr id="30" name="Rechteck 2">
            <a:extLst>
              <a:ext uri="{FF2B5EF4-FFF2-40B4-BE49-F238E27FC236}">
                <a16:creationId xmlns:a16="http://schemas.microsoft.com/office/drawing/2014/main" id="{2027695C-CABE-4A08-8B34-26A7D1CACA53}"/>
              </a:ext>
            </a:extLst>
          </p:cNvPr>
          <p:cNvSpPr/>
          <p:nvPr/>
        </p:nvSpPr>
        <p:spPr>
          <a:xfrm>
            <a:off x="486568" y="1406049"/>
            <a:ext cx="9857905" cy="427862"/>
          </a:xfrm>
          <a:prstGeom prst="rect">
            <a:avLst/>
          </a:prstGeom>
          <a:solidFill>
            <a:srgbClr val="E8EED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GB" sz="1400" b="0" dirty="0">
                <a:solidFill>
                  <a:schemeClr val="tx1"/>
                </a:solidFill>
                <a:latin typeface="+mn-lt"/>
              </a:rPr>
              <a:t>Develop a </a:t>
            </a:r>
            <a:r>
              <a:rPr lang="en-GB" sz="1400" dirty="0">
                <a:solidFill>
                  <a:schemeClr val="tx1"/>
                </a:solidFill>
                <a:latin typeface="+mn-lt"/>
              </a:rPr>
              <a:t>sustainability taxonomy </a:t>
            </a:r>
            <a:r>
              <a:rPr lang="en-GB" sz="1400" b="0" dirty="0">
                <a:solidFill>
                  <a:schemeClr val="tx1"/>
                </a:solidFill>
                <a:latin typeface="+mn-lt"/>
              </a:rPr>
              <a:t>at the EU level by 2020, starting with climate change </a:t>
            </a:r>
          </a:p>
        </p:txBody>
      </p:sp>
      <p:sp>
        <p:nvSpPr>
          <p:cNvPr id="31" name="Rechteck 12">
            <a:extLst>
              <a:ext uri="{FF2B5EF4-FFF2-40B4-BE49-F238E27FC236}">
                <a16:creationId xmlns:a16="http://schemas.microsoft.com/office/drawing/2014/main" id="{E2527F22-1D3E-47C8-B4A8-1A3A23624F2C}"/>
              </a:ext>
            </a:extLst>
          </p:cNvPr>
          <p:cNvSpPr/>
          <p:nvPr/>
        </p:nvSpPr>
        <p:spPr>
          <a:xfrm>
            <a:off x="486567" y="1973385"/>
            <a:ext cx="9857905" cy="427862"/>
          </a:xfrm>
          <a:prstGeom prst="rect">
            <a:avLst/>
          </a:prstGeom>
          <a:solidFill>
            <a:srgbClr val="BDCE8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latin typeface="+mn-lt"/>
              </a:rPr>
              <a:t>Clarify </a:t>
            </a:r>
            <a:r>
              <a:rPr lang="en-US" sz="1400" dirty="0">
                <a:solidFill>
                  <a:schemeClr val="tx1"/>
                </a:solidFill>
                <a:latin typeface="+mn-lt"/>
              </a:rPr>
              <a:t>investor duties </a:t>
            </a:r>
            <a:r>
              <a:rPr lang="en-US" sz="1400" b="0" dirty="0">
                <a:solidFill>
                  <a:schemeClr val="tx1"/>
                </a:solidFill>
                <a:latin typeface="+mn-lt"/>
              </a:rPr>
              <a:t>regarding sustainability in selected number of provisions (on a case-by-case basis), based on following principles</a:t>
            </a:r>
          </a:p>
        </p:txBody>
      </p:sp>
      <p:sp>
        <p:nvSpPr>
          <p:cNvPr id="32" name="Rechteck 14">
            <a:extLst>
              <a:ext uri="{FF2B5EF4-FFF2-40B4-BE49-F238E27FC236}">
                <a16:creationId xmlns:a16="http://schemas.microsoft.com/office/drawing/2014/main" id="{7A953FF1-B581-465B-A8F4-E2F12A43B55C}"/>
              </a:ext>
            </a:extLst>
          </p:cNvPr>
          <p:cNvSpPr/>
          <p:nvPr/>
        </p:nvSpPr>
        <p:spPr>
          <a:xfrm>
            <a:off x="486567" y="2540721"/>
            <a:ext cx="9857904" cy="427862"/>
          </a:xfrm>
          <a:prstGeom prst="rect">
            <a:avLst/>
          </a:prstGeom>
          <a:solidFill>
            <a:srgbClr val="E8EED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latin typeface="+mn-lt"/>
              </a:rPr>
              <a:t>Upgrade </a:t>
            </a:r>
            <a:r>
              <a:rPr lang="en-US" sz="1400" dirty="0">
                <a:solidFill>
                  <a:schemeClr val="tx1"/>
                </a:solidFill>
                <a:latin typeface="+mn-lt"/>
              </a:rPr>
              <a:t>disclosure rules </a:t>
            </a:r>
            <a:r>
              <a:rPr lang="en-US" sz="1400" b="0" dirty="0">
                <a:solidFill>
                  <a:schemeClr val="tx1"/>
                </a:solidFill>
                <a:latin typeface="+mn-lt"/>
              </a:rPr>
              <a:t>to make sustainability risks fully transparent, starting with climate change</a:t>
            </a:r>
          </a:p>
        </p:txBody>
      </p:sp>
      <p:sp>
        <p:nvSpPr>
          <p:cNvPr id="33" name="Rechteck 16">
            <a:extLst>
              <a:ext uri="{FF2B5EF4-FFF2-40B4-BE49-F238E27FC236}">
                <a16:creationId xmlns:a16="http://schemas.microsoft.com/office/drawing/2014/main" id="{322686BA-D72E-46D9-9EB1-FCB2F041F27F}"/>
              </a:ext>
            </a:extLst>
          </p:cNvPr>
          <p:cNvSpPr/>
          <p:nvPr/>
        </p:nvSpPr>
        <p:spPr>
          <a:xfrm>
            <a:off x="486567" y="3108057"/>
            <a:ext cx="9857903" cy="427862"/>
          </a:xfrm>
          <a:prstGeom prst="rect">
            <a:avLst/>
          </a:prstGeom>
          <a:solidFill>
            <a:srgbClr val="BDCE8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rPr>
              <a:t>Enable </a:t>
            </a:r>
            <a:r>
              <a:rPr lang="en-US" sz="1400" dirty="0">
                <a:solidFill>
                  <a:schemeClr val="tx1"/>
                </a:solidFill>
              </a:rPr>
              <a:t>retail investors </a:t>
            </a:r>
            <a:r>
              <a:rPr lang="en-US" sz="1400" b="0" dirty="0">
                <a:solidFill>
                  <a:schemeClr val="tx1"/>
                </a:solidFill>
              </a:rPr>
              <a:t>to invest and benefit from sustainable finance opportunities</a:t>
            </a:r>
          </a:p>
        </p:txBody>
      </p:sp>
      <p:sp>
        <p:nvSpPr>
          <p:cNvPr id="34" name="Rechteck 17">
            <a:extLst>
              <a:ext uri="{FF2B5EF4-FFF2-40B4-BE49-F238E27FC236}">
                <a16:creationId xmlns:a16="http://schemas.microsoft.com/office/drawing/2014/main" id="{50DEEF5B-45F8-4EF7-BE7B-D8EED7341FD5}"/>
              </a:ext>
            </a:extLst>
          </p:cNvPr>
          <p:cNvSpPr/>
          <p:nvPr/>
        </p:nvSpPr>
        <p:spPr>
          <a:xfrm>
            <a:off x="486567" y="3675393"/>
            <a:ext cx="9857903" cy="427862"/>
          </a:xfrm>
          <a:prstGeom prst="rect">
            <a:avLst/>
          </a:prstGeom>
          <a:solidFill>
            <a:srgbClr val="E8EED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rPr>
              <a:t>Develop and implement official </a:t>
            </a:r>
            <a:r>
              <a:rPr lang="en-US" sz="1400" dirty="0">
                <a:solidFill>
                  <a:schemeClr val="tx1"/>
                </a:solidFill>
              </a:rPr>
              <a:t>European sustainability standards</a:t>
            </a:r>
            <a:r>
              <a:rPr lang="en-US" sz="1400" b="0" dirty="0">
                <a:solidFill>
                  <a:schemeClr val="tx1"/>
                </a:solidFill>
              </a:rPr>
              <a:t>, starting with </a:t>
            </a:r>
            <a:r>
              <a:rPr lang="en-US" sz="1400" dirty="0">
                <a:solidFill>
                  <a:schemeClr val="tx1"/>
                </a:solidFill>
              </a:rPr>
              <a:t>green bonds</a:t>
            </a:r>
            <a:r>
              <a:rPr lang="en-US" sz="1400" b="0" dirty="0">
                <a:solidFill>
                  <a:schemeClr val="tx1"/>
                </a:solidFill>
              </a:rPr>
              <a:t>. Introduce during 2018 an official European standard for green bonds</a:t>
            </a:r>
          </a:p>
        </p:txBody>
      </p:sp>
      <p:sp>
        <p:nvSpPr>
          <p:cNvPr id="35" name="Rechteck 18">
            <a:extLst>
              <a:ext uri="{FF2B5EF4-FFF2-40B4-BE49-F238E27FC236}">
                <a16:creationId xmlns:a16="http://schemas.microsoft.com/office/drawing/2014/main" id="{8C288038-1C42-418A-AE89-E570275F39BC}"/>
              </a:ext>
            </a:extLst>
          </p:cNvPr>
          <p:cNvSpPr/>
          <p:nvPr/>
        </p:nvSpPr>
        <p:spPr>
          <a:xfrm>
            <a:off x="486567" y="4242729"/>
            <a:ext cx="9857903" cy="427862"/>
          </a:xfrm>
          <a:prstGeom prst="rect">
            <a:avLst/>
          </a:prstGeom>
          <a:solidFill>
            <a:srgbClr val="BDCE8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rPr>
              <a:t>Establish a ‘</a:t>
            </a:r>
            <a:r>
              <a:rPr lang="en-US" sz="1400" dirty="0">
                <a:solidFill>
                  <a:schemeClr val="tx1"/>
                </a:solidFill>
              </a:rPr>
              <a:t>Sustainable Infrastructure Europe</a:t>
            </a:r>
            <a:r>
              <a:rPr lang="en-US" sz="1400" b="0" dirty="0">
                <a:solidFill>
                  <a:schemeClr val="tx1"/>
                </a:solidFill>
              </a:rPr>
              <a:t>’ facility to expand the size and quality of the EU pipeline of sustainable assets </a:t>
            </a:r>
          </a:p>
        </p:txBody>
      </p:sp>
      <p:sp>
        <p:nvSpPr>
          <p:cNvPr id="36" name="Rechteck 19">
            <a:extLst>
              <a:ext uri="{FF2B5EF4-FFF2-40B4-BE49-F238E27FC236}">
                <a16:creationId xmlns:a16="http://schemas.microsoft.com/office/drawing/2014/main" id="{83EC7B15-B0E6-4B76-8E42-53E06E17B7DE}"/>
              </a:ext>
            </a:extLst>
          </p:cNvPr>
          <p:cNvSpPr/>
          <p:nvPr/>
        </p:nvSpPr>
        <p:spPr>
          <a:xfrm>
            <a:off x="486567" y="4810065"/>
            <a:ext cx="9857903" cy="427862"/>
          </a:xfrm>
          <a:prstGeom prst="rect">
            <a:avLst/>
          </a:prstGeom>
          <a:solidFill>
            <a:srgbClr val="E8EED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rPr>
              <a:t>Encourage </a:t>
            </a:r>
            <a:r>
              <a:rPr lang="en-US" sz="1400" dirty="0">
                <a:solidFill>
                  <a:schemeClr val="tx1"/>
                </a:solidFill>
              </a:rPr>
              <a:t>sustainable finance excellence </a:t>
            </a:r>
            <a:r>
              <a:rPr lang="en-US" sz="1400" b="0" dirty="0">
                <a:solidFill>
                  <a:schemeClr val="tx1"/>
                </a:solidFill>
              </a:rPr>
              <a:t>by reforming the governance, financial culture and leadership of corporations </a:t>
            </a:r>
          </a:p>
        </p:txBody>
      </p:sp>
      <p:sp>
        <p:nvSpPr>
          <p:cNvPr id="37" name="Rechteck 20">
            <a:extLst>
              <a:ext uri="{FF2B5EF4-FFF2-40B4-BE49-F238E27FC236}">
                <a16:creationId xmlns:a16="http://schemas.microsoft.com/office/drawing/2014/main" id="{F02802F6-43BF-4491-A60A-DAC54706A564}"/>
              </a:ext>
            </a:extLst>
          </p:cNvPr>
          <p:cNvSpPr/>
          <p:nvPr/>
        </p:nvSpPr>
        <p:spPr>
          <a:xfrm>
            <a:off x="486567" y="5377402"/>
            <a:ext cx="9857903" cy="427862"/>
          </a:xfrm>
          <a:prstGeom prst="rect">
            <a:avLst/>
          </a:prstGeom>
          <a:solidFill>
            <a:srgbClr val="BDCE8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400" b="0" dirty="0">
                <a:solidFill>
                  <a:schemeClr val="tx1"/>
                </a:solidFill>
              </a:rPr>
              <a:t>Include </a:t>
            </a:r>
            <a:r>
              <a:rPr lang="en-US" sz="1400" dirty="0">
                <a:solidFill>
                  <a:schemeClr val="tx1"/>
                </a:solidFill>
              </a:rPr>
              <a:t>sustainability in the supervisory mandate </a:t>
            </a:r>
            <a:r>
              <a:rPr lang="en-US" sz="1400" b="0" dirty="0">
                <a:solidFill>
                  <a:schemeClr val="tx1"/>
                </a:solidFill>
              </a:rPr>
              <a:t>of the ESAs and extend the horizon of risk monitoring </a:t>
            </a:r>
          </a:p>
        </p:txBody>
      </p:sp>
    </p:spTree>
    <p:extLst>
      <p:ext uri="{BB962C8B-B14F-4D97-AF65-F5344CB8AC3E}">
        <p14:creationId xmlns:p14="http://schemas.microsoft.com/office/powerpoint/2010/main" val="12057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a:extLst>
              <a:ext uri="{FF2B5EF4-FFF2-40B4-BE49-F238E27FC236}">
                <a16:creationId xmlns:a16="http://schemas.microsoft.com/office/drawing/2014/main" id="{17A2A1BE-AB11-494E-8811-661716928BFE}"/>
              </a:ext>
            </a:extLst>
          </p:cNvPr>
          <p:cNvSpPr/>
          <p:nvPr/>
        </p:nvSpPr>
        <p:spPr>
          <a:xfrm>
            <a:off x="4943872" y="1782558"/>
            <a:ext cx="6096000" cy="1446550"/>
          </a:xfrm>
          <a:prstGeom prst="rect">
            <a:avLst/>
          </a:prstGeom>
        </p:spPr>
        <p:txBody>
          <a:bodyPr>
            <a:spAutoFit/>
          </a:bodyPr>
          <a:lstStyle/>
          <a:p>
            <a:r>
              <a:rPr lang="de-DE" sz="8800" b="0" dirty="0">
                <a:solidFill>
                  <a:schemeClr val="tx1"/>
                </a:solidFill>
              </a:rPr>
              <a:t> </a:t>
            </a:r>
            <a:endParaRPr lang="de-DE" dirty="0"/>
          </a:p>
        </p:txBody>
      </p:sp>
      <p:sp>
        <p:nvSpPr>
          <p:cNvPr id="68" name="Titel 1">
            <a:extLst>
              <a:ext uri="{FF2B5EF4-FFF2-40B4-BE49-F238E27FC236}">
                <a16:creationId xmlns:a16="http://schemas.microsoft.com/office/drawing/2014/main" id="{F2DE69B6-2E33-4E1A-AD0D-5129A19F7C1B}"/>
              </a:ext>
            </a:extLst>
          </p:cNvPr>
          <p:cNvSpPr>
            <a:spLocks noGrp="1"/>
          </p:cNvSpPr>
          <p:nvPr>
            <p:ph type="title"/>
          </p:nvPr>
        </p:nvSpPr>
        <p:spPr>
          <a:xfrm>
            <a:off x="335360" y="260648"/>
            <a:ext cx="11593288" cy="651639"/>
          </a:xfrm>
        </p:spPr>
        <p:txBody>
          <a:bodyPr/>
          <a:lstStyle/>
          <a:p>
            <a:r>
              <a:rPr lang="de-DE" sz="2600" dirty="0"/>
              <a:t>Action Plan on Financing </a:t>
            </a:r>
            <a:r>
              <a:rPr lang="de-DE" sz="2600" dirty="0" err="1"/>
              <a:t>Sustainable</a:t>
            </a:r>
            <a:r>
              <a:rPr lang="de-DE" sz="2600" dirty="0"/>
              <a:t> Growth</a:t>
            </a:r>
          </a:p>
        </p:txBody>
      </p:sp>
      <p:sp>
        <p:nvSpPr>
          <p:cNvPr id="43" name="Rechteck 42">
            <a:extLst>
              <a:ext uri="{FF2B5EF4-FFF2-40B4-BE49-F238E27FC236}">
                <a16:creationId xmlns:a16="http://schemas.microsoft.com/office/drawing/2014/main" id="{C48048F9-E32F-47C1-87C3-F15805B16519}"/>
              </a:ext>
            </a:extLst>
          </p:cNvPr>
          <p:cNvSpPr/>
          <p:nvPr/>
        </p:nvSpPr>
        <p:spPr>
          <a:xfrm>
            <a:off x="343264" y="1052735"/>
            <a:ext cx="11505471" cy="918199"/>
          </a:xfrm>
          <a:prstGeom prst="rect">
            <a:avLst/>
          </a:prstGeom>
          <a:solidFill>
            <a:srgbClr val="0F5494"/>
          </a:solidFill>
          <a:ln>
            <a:solidFill>
              <a:srgbClr val="0F5494"/>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2400" dirty="0" err="1"/>
              <a:t>One</a:t>
            </a:r>
            <a:r>
              <a:rPr lang="de-DE" sz="2400" dirty="0"/>
              <a:t> </a:t>
            </a:r>
            <a:r>
              <a:rPr lang="de-DE" sz="2400" dirty="0" err="1"/>
              <a:t>comprehensive</a:t>
            </a:r>
            <a:r>
              <a:rPr lang="de-DE" sz="2400" dirty="0"/>
              <a:t> </a:t>
            </a:r>
            <a:r>
              <a:rPr lang="de-DE" sz="2400" dirty="0" err="1"/>
              <a:t>strategy</a:t>
            </a:r>
            <a:r>
              <a:rPr lang="de-DE" sz="2400" dirty="0"/>
              <a:t> | </a:t>
            </a:r>
            <a:r>
              <a:rPr lang="de-DE" sz="2400" dirty="0" err="1"/>
              <a:t>Three</a:t>
            </a:r>
            <a:r>
              <a:rPr lang="de-DE" sz="2400" dirty="0"/>
              <a:t> </a:t>
            </a:r>
            <a:r>
              <a:rPr lang="de-DE" sz="2400" dirty="0" err="1"/>
              <a:t>main</a:t>
            </a:r>
            <a:r>
              <a:rPr lang="de-DE" sz="2400" dirty="0"/>
              <a:t> </a:t>
            </a:r>
            <a:r>
              <a:rPr lang="de-DE" sz="2400" dirty="0" err="1"/>
              <a:t>objectives</a:t>
            </a:r>
            <a:endParaRPr lang="de-DE" sz="2400" dirty="0"/>
          </a:p>
        </p:txBody>
      </p:sp>
      <p:sp>
        <p:nvSpPr>
          <p:cNvPr id="57" name="Rechteck 56">
            <a:extLst>
              <a:ext uri="{FF2B5EF4-FFF2-40B4-BE49-F238E27FC236}">
                <a16:creationId xmlns:a16="http://schemas.microsoft.com/office/drawing/2014/main" id="{B7BA98DD-AF2F-495F-BE80-FF8AD2D6728E}"/>
              </a:ext>
            </a:extLst>
          </p:cNvPr>
          <p:cNvSpPr/>
          <p:nvPr/>
        </p:nvSpPr>
        <p:spPr>
          <a:xfrm>
            <a:off x="383680" y="2514174"/>
            <a:ext cx="2944425" cy="2715026"/>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en-US" sz="2000" dirty="0">
                <a:solidFill>
                  <a:schemeClr val="tx1"/>
                </a:solidFill>
              </a:rPr>
              <a:t>Reorienting capital flows </a:t>
            </a:r>
          </a:p>
          <a:p>
            <a:pPr algn="ctr">
              <a:spcBef>
                <a:spcPts val="0"/>
              </a:spcBef>
              <a:spcAft>
                <a:spcPts val="1200"/>
              </a:spcAft>
              <a:buClr>
                <a:srgbClr val="00B050"/>
              </a:buClr>
            </a:pPr>
            <a:r>
              <a:rPr lang="en-US" sz="2000" b="0" dirty="0">
                <a:solidFill>
                  <a:schemeClr val="tx1"/>
                </a:solidFill>
              </a:rPr>
              <a:t>towards sustainable investment </a:t>
            </a:r>
            <a:endParaRPr lang="it-IT" sz="2000" b="0" dirty="0">
              <a:solidFill>
                <a:schemeClr val="tx1"/>
              </a:solidFill>
            </a:endParaRPr>
          </a:p>
        </p:txBody>
      </p:sp>
      <p:sp>
        <p:nvSpPr>
          <p:cNvPr id="58" name="Rechteck 57">
            <a:extLst>
              <a:ext uri="{FF2B5EF4-FFF2-40B4-BE49-F238E27FC236}">
                <a16:creationId xmlns:a16="http://schemas.microsoft.com/office/drawing/2014/main" id="{24865708-E37E-4F3E-8315-E98266CDD7AE}"/>
              </a:ext>
            </a:extLst>
          </p:cNvPr>
          <p:cNvSpPr/>
          <p:nvPr/>
        </p:nvSpPr>
        <p:spPr>
          <a:xfrm>
            <a:off x="4395797" y="2514174"/>
            <a:ext cx="3115686" cy="271502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en-US" sz="2000" dirty="0">
                <a:solidFill>
                  <a:schemeClr val="tx1"/>
                </a:solidFill>
              </a:rPr>
              <a:t>Mainstreaming Sustainability </a:t>
            </a:r>
          </a:p>
          <a:p>
            <a:pPr algn="ctr">
              <a:spcBef>
                <a:spcPts val="0"/>
              </a:spcBef>
              <a:spcAft>
                <a:spcPts val="1200"/>
              </a:spcAft>
              <a:buClr>
                <a:srgbClr val="00B050"/>
              </a:buClr>
            </a:pPr>
            <a:r>
              <a:rPr lang="en-US" sz="2000" b="0" dirty="0">
                <a:solidFill>
                  <a:schemeClr val="tx1"/>
                </a:solidFill>
              </a:rPr>
              <a:t>into risk Management</a:t>
            </a:r>
          </a:p>
        </p:txBody>
      </p:sp>
      <p:sp>
        <p:nvSpPr>
          <p:cNvPr id="66" name="Rechteck 65">
            <a:extLst>
              <a:ext uri="{FF2B5EF4-FFF2-40B4-BE49-F238E27FC236}">
                <a16:creationId xmlns:a16="http://schemas.microsoft.com/office/drawing/2014/main" id="{FCFEB9DE-CD0F-4DBE-892C-37BB01645CD0}"/>
              </a:ext>
            </a:extLst>
          </p:cNvPr>
          <p:cNvSpPr/>
          <p:nvPr/>
        </p:nvSpPr>
        <p:spPr>
          <a:xfrm>
            <a:off x="8392757" y="2514175"/>
            <a:ext cx="3455977" cy="2715024"/>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spcAft>
                <a:spcPts val="1200"/>
              </a:spcAft>
              <a:buClr>
                <a:srgbClr val="00B050"/>
              </a:buClr>
            </a:pPr>
            <a:r>
              <a:rPr lang="en-US" sz="2000" dirty="0">
                <a:solidFill>
                  <a:schemeClr val="tx1"/>
                </a:solidFill>
              </a:rPr>
              <a:t>Fostering transparency </a:t>
            </a:r>
            <a:r>
              <a:rPr lang="en-US" sz="2000" b="0" dirty="0">
                <a:solidFill>
                  <a:schemeClr val="tx1"/>
                </a:solidFill>
              </a:rPr>
              <a:t>and </a:t>
            </a:r>
            <a:r>
              <a:rPr lang="en-US" sz="2000" dirty="0">
                <a:solidFill>
                  <a:schemeClr val="tx1"/>
                </a:solidFill>
              </a:rPr>
              <a:t>Long-termism</a:t>
            </a:r>
            <a:endParaRPr lang="it-IT" sz="2000" dirty="0">
              <a:solidFill>
                <a:schemeClr val="tx1"/>
              </a:solidFill>
            </a:endParaRPr>
          </a:p>
        </p:txBody>
      </p:sp>
      <p:sp>
        <p:nvSpPr>
          <p:cNvPr id="70" name="Oval 4">
            <a:extLst>
              <a:ext uri="{FF2B5EF4-FFF2-40B4-BE49-F238E27FC236}">
                <a16:creationId xmlns:a16="http://schemas.microsoft.com/office/drawing/2014/main" id="{18A0C4F0-AFDC-4315-9D24-F868E3DEC612}"/>
              </a:ext>
            </a:extLst>
          </p:cNvPr>
          <p:cNvSpPr/>
          <p:nvPr/>
        </p:nvSpPr>
        <p:spPr>
          <a:xfrm>
            <a:off x="8275936" y="2370446"/>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3</a:t>
            </a:r>
          </a:p>
        </p:txBody>
      </p:sp>
      <p:pic>
        <p:nvPicPr>
          <p:cNvPr id="72" name="Picture 6" descr="https://static.thenounproject.com/png/148495-200.png">
            <a:extLst>
              <a:ext uri="{FF2B5EF4-FFF2-40B4-BE49-F238E27FC236}">
                <a16:creationId xmlns:a16="http://schemas.microsoft.com/office/drawing/2014/main" id="{52C567DE-FECB-4969-B1AC-BF3681B549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2118" y="2428427"/>
            <a:ext cx="900967" cy="900967"/>
          </a:xfrm>
          <a:prstGeom prst="rect">
            <a:avLst/>
          </a:prstGeom>
          <a:noFill/>
          <a:extLst>
            <a:ext uri="{909E8E84-426E-40DD-AFC4-6F175D3DCCD1}">
              <a14:hiddenFill xmlns:a14="http://schemas.microsoft.com/office/drawing/2010/main">
                <a:solidFill>
                  <a:srgbClr val="FFFFFF"/>
                </a:solidFill>
              </a14:hiddenFill>
            </a:ext>
          </a:extLst>
        </p:spPr>
      </p:pic>
      <p:sp>
        <p:nvSpPr>
          <p:cNvPr id="75" name="Oval 4">
            <a:extLst>
              <a:ext uri="{FF2B5EF4-FFF2-40B4-BE49-F238E27FC236}">
                <a16:creationId xmlns:a16="http://schemas.microsoft.com/office/drawing/2014/main" id="{01C68B34-B172-4750-B97F-56DF2E20A230}"/>
              </a:ext>
            </a:extLst>
          </p:cNvPr>
          <p:cNvSpPr/>
          <p:nvPr/>
        </p:nvSpPr>
        <p:spPr>
          <a:xfrm>
            <a:off x="248016" y="2368986"/>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1</a:t>
            </a:r>
          </a:p>
        </p:txBody>
      </p:sp>
      <p:pic>
        <p:nvPicPr>
          <p:cNvPr id="76" name="Picture 8" descr="https://static.thenounproject.com/png/1978454-200.png">
            <a:extLst>
              <a:ext uri="{FF2B5EF4-FFF2-40B4-BE49-F238E27FC236}">
                <a16:creationId xmlns:a16="http://schemas.microsoft.com/office/drawing/2014/main" id="{9194C419-FA51-4C3B-952E-D60663FDAA5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4798" y="2630018"/>
            <a:ext cx="542401" cy="542401"/>
          </a:xfrm>
          <a:prstGeom prst="rect">
            <a:avLst/>
          </a:prstGeom>
          <a:noFill/>
          <a:extLst>
            <a:ext uri="{909E8E84-426E-40DD-AFC4-6F175D3DCCD1}">
              <a14:hiddenFill xmlns:a14="http://schemas.microsoft.com/office/drawing/2010/main">
                <a:solidFill>
                  <a:srgbClr val="FFFFFF"/>
                </a:solidFill>
              </a14:hiddenFill>
            </a:ext>
          </a:extLst>
        </p:spPr>
      </p:pic>
      <p:sp>
        <p:nvSpPr>
          <p:cNvPr id="77" name="Oval 4">
            <a:extLst>
              <a:ext uri="{FF2B5EF4-FFF2-40B4-BE49-F238E27FC236}">
                <a16:creationId xmlns:a16="http://schemas.microsoft.com/office/drawing/2014/main" id="{AF1AC585-38A9-4656-AFE4-79C398637B34}"/>
              </a:ext>
            </a:extLst>
          </p:cNvPr>
          <p:cNvSpPr/>
          <p:nvPr/>
        </p:nvSpPr>
        <p:spPr>
          <a:xfrm>
            <a:off x="4261976" y="2401640"/>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2</a:t>
            </a:r>
          </a:p>
        </p:txBody>
      </p:sp>
      <p:pic>
        <p:nvPicPr>
          <p:cNvPr id="78" name="Picture 14" descr="https://static.thenounproject.com/png/1236139-200.png">
            <a:extLst>
              <a:ext uri="{FF2B5EF4-FFF2-40B4-BE49-F238E27FC236}">
                <a16:creationId xmlns:a16="http://schemas.microsoft.com/office/drawing/2014/main" id="{74B6BF72-C2C8-4085-AA1D-FA9E721F5FA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31953" y="2630018"/>
            <a:ext cx="594610" cy="59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64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25891" y="2823945"/>
            <a:ext cx="7722842" cy="498655"/>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0" dirty="0">
                <a:solidFill>
                  <a:schemeClr val="tx1"/>
                </a:solidFill>
              </a:rPr>
              <a:t>COM is progressively developing the EU taxonomy. The details are being developed by the Technical Expert Group (TEG) that assists the Commission since Q2 2018.</a:t>
            </a:r>
            <a:endParaRPr lang="de-DE" sz="1200" b="0" dirty="0">
              <a:solidFill>
                <a:schemeClr val="tx1"/>
              </a:solidFill>
            </a:endParaRPr>
          </a:p>
        </p:txBody>
      </p:sp>
      <p:sp>
        <p:nvSpPr>
          <p:cNvPr id="22" name="Rechteck 21">
            <a:extLst>
              <a:ext uri="{FF2B5EF4-FFF2-40B4-BE49-F238E27FC236}">
                <a16:creationId xmlns:a16="http://schemas.microsoft.com/office/drawing/2014/main" id="{17A2A1BE-AB11-494E-8811-661716928BFE}"/>
              </a:ext>
            </a:extLst>
          </p:cNvPr>
          <p:cNvSpPr/>
          <p:nvPr/>
        </p:nvSpPr>
        <p:spPr>
          <a:xfrm>
            <a:off x="4943872" y="1782558"/>
            <a:ext cx="6096000" cy="1446550"/>
          </a:xfrm>
          <a:prstGeom prst="rect">
            <a:avLst/>
          </a:prstGeom>
        </p:spPr>
        <p:txBody>
          <a:bodyPr>
            <a:spAutoFit/>
          </a:bodyPr>
          <a:lstStyle/>
          <a:p>
            <a:r>
              <a:rPr lang="de-DE" sz="8800" b="0" dirty="0">
                <a:solidFill>
                  <a:schemeClr val="tx1"/>
                </a:solidFill>
              </a:rPr>
              <a:t> </a:t>
            </a:r>
            <a:endParaRPr lang="de-DE" dirty="0"/>
          </a:p>
        </p:txBody>
      </p:sp>
      <p:grpSp>
        <p:nvGrpSpPr>
          <p:cNvPr id="21" name="Gruppieren 20">
            <a:extLst>
              <a:ext uri="{FF2B5EF4-FFF2-40B4-BE49-F238E27FC236}">
                <a16:creationId xmlns:a16="http://schemas.microsoft.com/office/drawing/2014/main" id="{222FA8B8-9FEC-4D3A-BBDF-5507C9E2A021}"/>
              </a:ext>
            </a:extLst>
          </p:cNvPr>
          <p:cNvGrpSpPr/>
          <p:nvPr/>
        </p:nvGrpSpPr>
        <p:grpSpPr>
          <a:xfrm>
            <a:off x="492604" y="2812167"/>
            <a:ext cx="3516270" cy="513349"/>
            <a:chOff x="486569" y="3305440"/>
            <a:chExt cx="4097263" cy="678396"/>
          </a:xfrm>
        </p:grpSpPr>
        <p:sp>
          <p:nvSpPr>
            <p:cNvPr id="16" name="Rechteck 15">
              <a:extLst>
                <a:ext uri="{FF2B5EF4-FFF2-40B4-BE49-F238E27FC236}">
                  <a16:creationId xmlns:a16="http://schemas.microsoft.com/office/drawing/2014/main" id="{F5A8D0EE-338E-41B4-A965-423ADB742370}"/>
                </a:ext>
              </a:extLst>
            </p:cNvPr>
            <p:cNvSpPr/>
            <p:nvPr/>
          </p:nvSpPr>
          <p:spPr>
            <a:xfrm>
              <a:off x="486569" y="3305440"/>
              <a:ext cx="4097263" cy="678396"/>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r" defTabSz="457200" fontAlgn="auto">
                <a:spcBef>
                  <a:spcPts val="0"/>
                </a:spcBef>
                <a:spcAft>
                  <a:spcPts val="0"/>
                </a:spcAft>
              </a:pPr>
              <a:endParaRPr lang="de-DE" sz="1600" b="0" dirty="0">
                <a:solidFill>
                  <a:schemeClr val="tx1"/>
                </a:solidFill>
              </a:endParaRPr>
            </a:p>
          </p:txBody>
        </p:sp>
        <p:pic>
          <p:nvPicPr>
            <p:cNvPr id="6146" name="Picture 2" descr="https://static.thenounproject.com/png/1472743-200.png">
              <a:extLst>
                <a:ext uri="{FF2B5EF4-FFF2-40B4-BE49-F238E27FC236}">
                  <a16:creationId xmlns:a16="http://schemas.microsoft.com/office/drawing/2014/main" id="{FEB6609A-5FA7-4EC0-A8E4-0E85E2D48220}"/>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96000"/>
                      </a14:imgEffect>
                    </a14:imgLayer>
                  </a14:imgProps>
                </a:ext>
                <a:ext uri="{28A0092B-C50C-407E-A947-70E740481C1C}">
                  <a14:useLocalDpi xmlns:a14="http://schemas.microsoft.com/office/drawing/2010/main" val="0"/>
                </a:ext>
              </a:extLst>
            </a:blip>
            <a:srcRect/>
            <a:stretch>
              <a:fillRect/>
            </a:stretch>
          </p:blipFill>
          <p:spPr bwMode="auto">
            <a:xfrm>
              <a:off x="702622" y="3393457"/>
              <a:ext cx="577199" cy="572535"/>
            </a:xfrm>
            <a:prstGeom prst="rect">
              <a:avLst/>
            </a:prstGeom>
            <a:noFill/>
            <a:extLst>
              <a:ext uri="{909E8E84-426E-40DD-AFC4-6F175D3DCCD1}">
                <a14:hiddenFill xmlns:a14="http://schemas.microsoft.com/office/drawing/2010/main">
                  <a:solidFill>
                    <a:srgbClr val="FFFFFF"/>
                  </a:solidFill>
                </a14:hiddenFill>
              </a:ext>
            </a:extLst>
          </p:spPr>
        </p:pic>
        <p:sp>
          <p:nvSpPr>
            <p:cNvPr id="19" name="Textfeld 18">
              <a:extLst>
                <a:ext uri="{FF2B5EF4-FFF2-40B4-BE49-F238E27FC236}">
                  <a16:creationId xmlns:a16="http://schemas.microsoft.com/office/drawing/2014/main" id="{4D2DEE2D-40C5-4F01-BAEB-1B2A8C565A63}"/>
                </a:ext>
              </a:extLst>
            </p:cNvPr>
            <p:cNvSpPr txBox="1"/>
            <p:nvPr/>
          </p:nvSpPr>
          <p:spPr>
            <a:xfrm>
              <a:off x="1359767" y="3323209"/>
              <a:ext cx="3214413" cy="523220"/>
            </a:xfrm>
            <a:prstGeom prst="rect">
              <a:avLst/>
            </a:prstGeom>
            <a:noFill/>
          </p:spPr>
          <p:txBody>
            <a:bodyPr wrap="square" rtlCol="0">
              <a:spAutoFit/>
            </a:bodyPr>
            <a:lstStyle/>
            <a:p>
              <a:r>
                <a:rPr lang="de-DE" sz="1400" dirty="0" err="1">
                  <a:solidFill>
                    <a:schemeClr val="tx1"/>
                  </a:solidFill>
                </a:rPr>
                <a:t>Establish</a:t>
              </a:r>
              <a:r>
                <a:rPr lang="de-DE" sz="1400" dirty="0">
                  <a:solidFill>
                    <a:schemeClr val="tx1"/>
                  </a:solidFill>
                </a:rPr>
                <a:t> EU </a:t>
              </a:r>
            </a:p>
            <a:p>
              <a:r>
                <a:rPr lang="de-DE" sz="1400" dirty="0" err="1">
                  <a:solidFill>
                    <a:schemeClr val="tx1"/>
                  </a:solidFill>
                </a:rPr>
                <a:t>Sustainable</a:t>
              </a:r>
              <a:r>
                <a:rPr lang="de-DE" sz="1400" dirty="0">
                  <a:solidFill>
                    <a:schemeClr val="tx1"/>
                  </a:solidFill>
                </a:rPr>
                <a:t> </a:t>
              </a:r>
              <a:r>
                <a:rPr lang="de-DE" sz="1400" dirty="0" err="1">
                  <a:solidFill>
                    <a:schemeClr val="tx1"/>
                  </a:solidFill>
                </a:rPr>
                <a:t>Taxonomy</a:t>
              </a:r>
              <a:endParaRPr lang="de-DE" sz="1400" dirty="0">
                <a:solidFill>
                  <a:schemeClr val="tx1"/>
                </a:solidFill>
              </a:endParaRPr>
            </a:p>
          </p:txBody>
        </p:sp>
      </p:grpSp>
      <p:sp>
        <p:nvSpPr>
          <p:cNvPr id="18" name="Rechteck 17">
            <a:extLst>
              <a:ext uri="{FF2B5EF4-FFF2-40B4-BE49-F238E27FC236}">
                <a16:creationId xmlns:a16="http://schemas.microsoft.com/office/drawing/2014/main" id="{8E22A494-FE2A-4355-95D0-81BA3A282C70}"/>
              </a:ext>
            </a:extLst>
          </p:cNvPr>
          <p:cNvSpPr/>
          <p:nvPr/>
        </p:nvSpPr>
        <p:spPr>
          <a:xfrm>
            <a:off x="495338" y="3419270"/>
            <a:ext cx="3516270" cy="557061"/>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pic>
        <p:nvPicPr>
          <p:cNvPr id="6148" name="Picture 4" descr="https://static.thenounproject.com/png/823075-200.png">
            <a:extLst>
              <a:ext uri="{FF2B5EF4-FFF2-40B4-BE49-F238E27FC236}">
                <a16:creationId xmlns:a16="http://schemas.microsoft.com/office/drawing/2014/main" id="{3D240DD7-6B92-4386-AC8D-6058A8A7639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658" y="3459271"/>
            <a:ext cx="575463" cy="484054"/>
          </a:xfrm>
          <a:prstGeom prst="rect">
            <a:avLst/>
          </a:prstGeom>
          <a:noFill/>
          <a:extLst>
            <a:ext uri="{909E8E84-426E-40DD-AFC4-6F175D3DCCD1}">
              <a14:hiddenFill xmlns:a14="http://schemas.microsoft.com/office/drawing/2010/main">
                <a:solidFill>
                  <a:srgbClr val="FFFFFF"/>
                </a:solidFill>
              </a14:hiddenFill>
            </a:ext>
          </a:extLst>
        </p:spPr>
      </p:pic>
      <p:sp>
        <p:nvSpPr>
          <p:cNvPr id="27" name="Textfeld 26">
            <a:extLst>
              <a:ext uri="{FF2B5EF4-FFF2-40B4-BE49-F238E27FC236}">
                <a16:creationId xmlns:a16="http://schemas.microsoft.com/office/drawing/2014/main" id="{3D1123F8-7785-4895-A628-A8DD78892F52}"/>
              </a:ext>
            </a:extLst>
          </p:cNvPr>
          <p:cNvSpPr txBox="1"/>
          <p:nvPr/>
        </p:nvSpPr>
        <p:spPr>
          <a:xfrm>
            <a:off x="1183253" y="3459271"/>
            <a:ext cx="2329227" cy="478503"/>
          </a:xfrm>
          <a:prstGeom prst="rect">
            <a:avLst/>
          </a:prstGeom>
          <a:noFill/>
        </p:spPr>
        <p:txBody>
          <a:bodyPr wrap="square" rtlCol="0">
            <a:spAutoFit/>
          </a:bodyPr>
          <a:lstStyle/>
          <a:p>
            <a:r>
              <a:rPr lang="en-US" sz="1400" dirty="0">
                <a:solidFill>
                  <a:schemeClr val="tx1"/>
                </a:solidFill>
              </a:rPr>
              <a:t>Create Standards </a:t>
            </a:r>
          </a:p>
          <a:p>
            <a:r>
              <a:rPr lang="en-US" sz="1400" dirty="0">
                <a:solidFill>
                  <a:schemeClr val="tx1"/>
                </a:solidFill>
              </a:rPr>
              <a:t>and Labels</a:t>
            </a:r>
            <a:endParaRPr lang="de-DE" sz="1400" dirty="0" err="1">
              <a:solidFill>
                <a:schemeClr val="tx1"/>
              </a:solidFill>
            </a:endParaRPr>
          </a:p>
        </p:txBody>
      </p:sp>
      <p:sp>
        <p:nvSpPr>
          <p:cNvPr id="63" name="Rechteck 62">
            <a:extLst>
              <a:ext uri="{FF2B5EF4-FFF2-40B4-BE49-F238E27FC236}">
                <a16:creationId xmlns:a16="http://schemas.microsoft.com/office/drawing/2014/main" id="{5FD52E70-DA58-455A-9971-4B590EF9131E}"/>
              </a:ext>
            </a:extLst>
          </p:cNvPr>
          <p:cNvSpPr/>
          <p:nvPr/>
        </p:nvSpPr>
        <p:spPr>
          <a:xfrm>
            <a:off x="492603" y="4065440"/>
            <a:ext cx="3516271" cy="564994"/>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65" name="Textfeld 64">
            <a:extLst>
              <a:ext uri="{FF2B5EF4-FFF2-40B4-BE49-F238E27FC236}">
                <a16:creationId xmlns:a16="http://schemas.microsoft.com/office/drawing/2014/main" id="{F5A41C9D-8BF9-446F-B14F-143186F465F0}"/>
              </a:ext>
            </a:extLst>
          </p:cNvPr>
          <p:cNvSpPr txBox="1"/>
          <p:nvPr/>
        </p:nvSpPr>
        <p:spPr>
          <a:xfrm>
            <a:off x="1191632" y="4105060"/>
            <a:ext cx="2329227" cy="435758"/>
          </a:xfrm>
          <a:prstGeom prst="rect">
            <a:avLst/>
          </a:prstGeom>
          <a:noFill/>
        </p:spPr>
        <p:txBody>
          <a:bodyPr wrap="square" rtlCol="0">
            <a:spAutoFit/>
          </a:bodyPr>
          <a:lstStyle/>
          <a:p>
            <a:r>
              <a:rPr lang="en-US" sz="1400" dirty="0">
                <a:solidFill>
                  <a:schemeClr val="tx1"/>
                </a:solidFill>
              </a:rPr>
              <a:t>Foster Investment in Sustainable Projects</a:t>
            </a:r>
          </a:p>
        </p:txBody>
      </p:sp>
      <p:pic>
        <p:nvPicPr>
          <p:cNvPr id="6156" name="Picture 12" descr="https://static.thenounproject.com/png/760144-200.png">
            <a:extLst>
              <a:ext uri="{FF2B5EF4-FFF2-40B4-BE49-F238E27FC236}">
                <a16:creationId xmlns:a16="http://schemas.microsoft.com/office/drawing/2014/main" id="{777ECD71-50A8-48A1-81A9-FAA25F45B4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0658" y="4032948"/>
            <a:ext cx="551497" cy="537225"/>
          </a:xfrm>
          <a:prstGeom prst="rect">
            <a:avLst/>
          </a:prstGeom>
          <a:noFill/>
          <a:extLst>
            <a:ext uri="{909E8E84-426E-40DD-AFC4-6F175D3DCCD1}">
              <a14:hiddenFill xmlns:a14="http://schemas.microsoft.com/office/drawing/2010/main">
                <a:solidFill>
                  <a:srgbClr val="FFFFFF"/>
                </a:solidFill>
              </a14:hiddenFill>
            </a:ext>
          </a:extLst>
        </p:spPr>
      </p:pic>
      <p:sp>
        <p:nvSpPr>
          <p:cNvPr id="67" name="Rechteck 66">
            <a:extLst>
              <a:ext uri="{FF2B5EF4-FFF2-40B4-BE49-F238E27FC236}">
                <a16:creationId xmlns:a16="http://schemas.microsoft.com/office/drawing/2014/main" id="{5BA34F47-4594-4131-910F-D4DF7825528D}"/>
              </a:ext>
            </a:extLst>
          </p:cNvPr>
          <p:cNvSpPr/>
          <p:nvPr/>
        </p:nvSpPr>
        <p:spPr>
          <a:xfrm>
            <a:off x="495337" y="4709439"/>
            <a:ext cx="3516272" cy="584228"/>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69" name="Textfeld 68">
            <a:extLst>
              <a:ext uri="{FF2B5EF4-FFF2-40B4-BE49-F238E27FC236}">
                <a16:creationId xmlns:a16="http://schemas.microsoft.com/office/drawing/2014/main" id="{56E8643A-2CD6-46C4-ABB4-5E5D3144F5BB}"/>
              </a:ext>
            </a:extLst>
          </p:cNvPr>
          <p:cNvSpPr txBox="1"/>
          <p:nvPr/>
        </p:nvSpPr>
        <p:spPr>
          <a:xfrm>
            <a:off x="1183252" y="4718760"/>
            <a:ext cx="2828357" cy="532037"/>
          </a:xfrm>
          <a:prstGeom prst="rect">
            <a:avLst/>
          </a:prstGeom>
          <a:noFill/>
        </p:spPr>
        <p:txBody>
          <a:bodyPr wrap="square" rtlCol="0">
            <a:spAutoFit/>
          </a:bodyPr>
          <a:lstStyle/>
          <a:p>
            <a:r>
              <a:rPr lang="en-US" sz="1400" dirty="0">
                <a:solidFill>
                  <a:schemeClr val="tx1"/>
                </a:solidFill>
              </a:rPr>
              <a:t>Incorporate Sustainability in Investment Advice</a:t>
            </a:r>
          </a:p>
        </p:txBody>
      </p:sp>
      <p:pic>
        <p:nvPicPr>
          <p:cNvPr id="6160" name="Picture 16" descr="https://static.thenounproject.com/png/1846544-200.png">
            <a:extLst>
              <a:ext uri="{FF2B5EF4-FFF2-40B4-BE49-F238E27FC236}">
                <a16:creationId xmlns:a16="http://schemas.microsoft.com/office/drawing/2014/main" id="{F75D52EE-1788-464D-9278-0C7E6A2B4A6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0565" y="4701050"/>
            <a:ext cx="508891" cy="517466"/>
          </a:xfrm>
          <a:prstGeom prst="rect">
            <a:avLst/>
          </a:prstGeom>
          <a:noFill/>
          <a:extLst>
            <a:ext uri="{909E8E84-426E-40DD-AFC4-6F175D3DCCD1}">
              <a14:hiddenFill xmlns:a14="http://schemas.microsoft.com/office/drawing/2010/main">
                <a:solidFill>
                  <a:srgbClr val="FFFFFF"/>
                </a:solidFill>
              </a14:hiddenFill>
            </a:ext>
          </a:extLst>
        </p:spPr>
      </p:pic>
      <p:sp>
        <p:nvSpPr>
          <p:cNvPr id="71" name="Rechteck 70">
            <a:extLst>
              <a:ext uri="{FF2B5EF4-FFF2-40B4-BE49-F238E27FC236}">
                <a16:creationId xmlns:a16="http://schemas.microsoft.com/office/drawing/2014/main" id="{D7569622-2362-4BFD-82D9-E7AFB62452A9}"/>
              </a:ext>
            </a:extLst>
          </p:cNvPr>
          <p:cNvSpPr/>
          <p:nvPr/>
        </p:nvSpPr>
        <p:spPr>
          <a:xfrm>
            <a:off x="495338" y="5378983"/>
            <a:ext cx="3516266" cy="546003"/>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73" name="Textfeld 72">
            <a:extLst>
              <a:ext uri="{FF2B5EF4-FFF2-40B4-BE49-F238E27FC236}">
                <a16:creationId xmlns:a16="http://schemas.microsoft.com/office/drawing/2014/main" id="{A846E5F5-6C22-448B-BFC9-D34A07C44573}"/>
              </a:ext>
            </a:extLst>
          </p:cNvPr>
          <p:cNvSpPr txBox="1"/>
          <p:nvPr/>
        </p:nvSpPr>
        <p:spPr>
          <a:xfrm>
            <a:off x="1200879" y="5427816"/>
            <a:ext cx="2608923" cy="421110"/>
          </a:xfrm>
          <a:prstGeom prst="rect">
            <a:avLst/>
          </a:prstGeom>
          <a:noFill/>
        </p:spPr>
        <p:txBody>
          <a:bodyPr wrap="square" rtlCol="0">
            <a:spAutoFit/>
          </a:bodyPr>
          <a:lstStyle/>
          <a:p>
            <a:r>
              <a:rPr lang="en-US" sz="1400" dirty="0">
                <a:solidFill>
                  <a:schemeClr val="tx1"/>
                </a:solidFill>
              </a:rPr>
              <a:t>Develop Sustainability Benchmarks</a:t>
            </a:r>
          </a:p>
        </p:txBody>
      </p:sp>
      <p:sp>
        <p:nvSpPr>
          <p:cNvPr id="74" name="Oval 12">
            <a:extLst>
              <a:ext uri="{FF2B5EF4-FFF2-40B4-BE49-F238E27FC236}">
                <a16:creationId xmlns:a16="http://schemas.microsoft.com/office/drawing/2014/main" id="{62825C1A-A085-4A40-B30A-E0BA82659292}"/>
              </a:ext>
            </a:extLst>
          </p:cNvPr>
          <p:cNvSpPr/>
          <p:nvPr/>
        </p:nvSpPr>
        <p:spPr bwMode="ltGray">
          <a:xfrm>
            <a:off x="416136" y="5349666"/>
            <a:ext cx="261885" cy="203354"/>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5</a:t>
            </a:r>
          </a:p>
        </p:txBody>
      </p:sp>
      <p:pic>
        <p:nvPicPr>
          <p:cNvPr id="6162" name="Picture 18" descr="https://static.thenounproject.com/png/1326055-200.png">
            <a:extLst>
              <a:ext uri="{FF2B5EF4-FFF2-40B4-BE49-F238E27FC236}">
                <a16:creationId xmlns:a16="http://schemas.microsoft.com/office/drawing/2014/main" id="{862AB2D4-4EF1-48EA-91E9-1FDBC106808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0658" y="5429234"/>
            <a:ext cx="593572" cy="477733"/>
          </a:xfrm>
          <a:prstGeom prst="rect">
            <a:avLst/>
          </a:prstGeom>
          <a:noFill/>
          <a:extLst>
            <a:ext uri="{909E8E84-426E-40DD-AFC4-6F175D3DCCD1}">
              <a14:hiddenFill xmlns:a14="http://schemas.microsoft.com/office/drawing/2010/main">
                <a:solidFill>
                  <a:srgbClr val="FFFFFF"/>
                </a:solidFill>
              </a14:hiddenFill>
            </a:ext>
          </a:extLst>
        </p:spPr>
      </p:pic>
      <p:sp>
        <p:nvSpPr>
          <p:cNvPr id="45" name="Rechteck 44">
            <a:extLst>
              <a:ext uri="{FF2B5EF4-FFF2-40B4-BE49-F238E27FC236}">
                <a16:creationId xmlns:a16="http://schemas.microsoft.com/office/drawing/2014/main" id="{E8524D9A-9387-4C58-A2BC-EDCE221828E1}"/>
              </a:ext>
            </a:extLst>
          </p:cNvPr>
          <p:cNvSpPr/>
          <p:nvPr/>
        </p:nvSpPr>
        <p:spPr>
          <a:xfrm>
            <a:off x="4125890" y="3419270"/>
            <a:ext cx="7722843" cy="557061"/>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explores the use of the EU Eco-Label framework for green financial products. By Q2 2019, the TEG will prepare a report on an EU green bond standard building on current best practices.</a:t>
            </a:r>
          </a:p>
        </p:txBody>
      </p:sp>
      <p:sp>
        <p:nvSpPr>
          <p:cNvPr id="46" name="Rechteck 45">
            <a:extLst>
              <a:ext uri="{FF2B5EF4-FFF2-40B4-BE49-F238E27FC236}">
                <a16:creationId xmlns:a16="http://schemas.microsoft.com/office/drawing/2014/main" id="{9D437D4F-0047-4353-9CBA-4D35DD71E09E}"/>
              </a:ext>
            </a:extLst>
          </p:cNvPr>
          <p:cNvSpPr/>
          <p:nvPr/>
        </p:nvSpPr>
        <p:spPr>
          <a:xfrm>
            <a:off x="4125891" y="4065440"/>
            <a:ext cx="7722842" cy="573993"/>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will take further measures that will improve the efficiency and impact of instruments aiming at investment support. </a:t>
            </a:r>
          </a:p>
        </p:txBody>
      </p:sp>
      <p:sp>
        <p:nvSpPr>
          <p:cNvPr id="47" name="Rechteck 45">
            <a:extLst>
              <a:ext uri="{FF2B5EF4-FFF2-40B4-BE49-F238E27FC236}">
                <a16:creationId xmlns:a16="http://schemas.microsoft.com/office/drawing/2014/main" id="{9D437D4F-0047-4353-9CBA-4D35DD71E09E}"/>
              </a:ext>
            </a:extLst>
          </p:cNvPr>
          <p:cNvSpPr/>
          <p:nvPr/>
        </p:nvSpPr>
        <p:spPr>
          <a:xfrm>
            <a:off x="4125891" y="4718761"/>
            <a:ext cx="7722842" cy="574906"/>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will ensure that advisors will take into account the sustainable preference of clients. </a:t>
            </a:r>
          </a:p>
        </p:txBody>
      </p:sp>
      <p:sp>
        <p:nvSpPr>
          <p:cNvPr id="48" name="Rechteck 45">
            <a:extLst>
              <a:ext uri="{FF2B5EF4-FFF2-40B4-BE49-F238E27FC236}">
                <a16:creationId xmlns:a16="http://schemas.microsoft.com/office/drawing/2014/main" id="{9D437D4F-0047-4353-9CBA-4D35DD71E09E}"/>
              </a:ext>
            </a:extLst>
          </p:cNvPr>
          <p:cNvSpPr/>
          <p:nvPr/>
        </p:nvSpPr>
        <p:spPr>
          <a:xfrm>
            <a:off x="4125891" y="5372995"/>
            <a:ext cx="7722842" cy="551348"/>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will increase the transparency of sustainability benchmarks. The TEG is currently assisting the Commission in developing minimum standards for low-carbon benchmarks and </a:t>
            </a:r>
            <a:r>
              <a:rPr lang="en-US" sz="1200" b="0" dirty="0">
                <a:solidFill>
                  <a:schemeClr val="tx1"/>
                </a:solidFill>
              </a:rPr>
              <a:t>minimum </a:t>
            </a:r>
            <a:r>
              <a:rPr lang="en-US" sz="1200" b="0" dirty="0">
                <a:solidFill>
                  <a:schemeClr val="tx1"/>
                </a:solidFill>
                <a:latin typeface="+mn-lt"/>
              </a:rPr>
              <a:t>disclosure requirements for ESG benchmarks.</a:t>
            </a:r>
          </a:p>
        </p:txBody>
      </p:sp>
      <p:sp>
        <p:nvSpPr>
          <p:cNvPr id="49" name="Oval 12">
            <a:extLst>
              <a:ext uri="{FF2B5EF4-FFF2-40B4-BE49-F238E27FC236}">
                <a16:creationId xmlns:a16="http://schemas.microsoft.com/office/drawing/2014/main" id="{A2A7C09B-A164-46FF-B870-6C4CDEA4BABB}"/>
              </a:ext>
            </a:extLst>
          </p:cNvPr>
          <p:cNvSpPr/>
          <p:nvPr/>
        </p:nvSpPr>
        <p:spPr bwMode="ltGray">
          <a:xfrm>
            <a:off x="416136" y="3322601"/>
            <a:ext cx="261885" cy="231069"/>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2</a:t>
            </a:r>
          </a:p>
        </p:txBody>
      </p:sp>
      <p:sp>
        <p:nvSpPr>
          <p:cNvPr id="50" name="Oval 12">
            <a:extLst>
              <a:ext uri="{FF2B5EF4-FFF2-40B4-BE49-F238E27FC236}">
                <a16:creationId xmlns:a16="http://schemas.microsoft.com/office/drawing/2014/main" id="{E61E7895-0A83-4669-9C1E-95D67C78D1B4}"/>
              </a:ext>
            </a:extLst>
          </p:cNvPr>
          <p:cNvSpPr/>
          <p:nvPr/>
        </p:nvSpPr>
        <p:spPr bwMode="ltGray">
          <a:xfrm>
            <a:off x="416136" y="4679320"/>
            <a:ext cx="261885" cy="256922"/>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4</a:t>
            </a:r>
          </a:p>
        </p:txBody>
      </p:sp>
      <p:sp>
        <p:nvSpPr>
          <p:cNvPr id="51" name="Oval 12">
            <a:extLst>
              <a:ext uri="{FF2B5EF4-FFF2-40B4-BE49-F238E27FC236}">
                <a16:creationId xmlns:a16="http://schemas.microsoft.com/office/drawing/2014/main" id="{A2A7C09B-A164-46FF-B870-6C4CDEA4BABB}"/>
              </a:ext>
            </a:extLst>
          </p:cNvPr>
          <p:cNvSpPr/>
          <p:nvPr/>
        </p:nvSpPr>
        <p:spPr bwMode="ltGray">
          <a:xfrm>
            <a:off x="407367" y="2741554"/>
            <a:ext cx="261885" cy="231069"/>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1</a:t>
            </a:r>
          </a:p>
        </p:txBody>
      </p:sp>
      <p:sp>
        <p:nvSpPr>
          <p:cNvPr id="52" name="Oval 12">
            <a:extLst>
              <a:ext uri="{FF2B5EF4-FFF2-40B4-BE49-F238E27FC236}">
                <a16:creationId xmlns:a16="http://schemas.microsoft.com/office/drawing/2014/main" id="{A2A7C09B-A164-46FF-B870-6C4CDEA4BABB}"/>
              </a:ext>
            </a:extLst>
          </p:cNvPr>
          <p:cNvSpPr/>
          <p:nvPr/>
        </p:nvSpPr>
        <p:spPr bwMode="ltGray">
          <a:xfrm>
            <a:off x="416136" y="4070082"/>
            <a:ext cx="261885" cy="231069"/>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3</a:t>
            </a:r>
          </a:p>
        </p:txBody>
      </p:sp>
      <p:graphicFrame>
        <p:nvGraphicFramePr>
          <p:cNvPr id="64" name="Table 194">
            <a:extLst>
              <a:ext uri="{FF2B5EF4-FFF2-40B4-BE49-F238E27FC236}">
                <a16:creationId xmlns:a16="http://schemas.microsoft.com/office/drawing/2014/main" id="{C0D4BCBF-BD26-42AE-BB12-ADB2F3BE7BF2}"/>
              </a:ext>
            </a:extLst>
          </p:cNvPr>
          <p:cNvGraphicFramePr>
            <a:graphicFrameLocks noGrp="1"/>
          </p:cNvGraphicFramePr>
          <p:nvPr>
            <p:extLst>
              <p:ext uri="{D42A27DB-BD31-4B8C-83A1-F6EECF244321}">
                <p14:modId xmlns:p14="http://schemas.microsoft.com/office/powerpoint/2010/main" val="3952258577"/>
              </p:ext>
            </p:extLst>
          </p:nvPr>
        </p:nvGraphicFramePr>
        <p:xfrm>
          <a:off x="486568" y="2419132"/>
          <a:ext cx="11362166" cy="335280"/>
        </p:xfrm>
        <a:graphic>
          <a:graphicData uri="http://schemas.openxmlformats.org/drawingml/2006/table">
            <a:tbl>
              <a:tblPr firstRow="1" bandRow="1"/>
              <a:tblGrid>
                <a:gridCol w="11362166">
                  <a:extLst>
                    <a:ext uri="{9D8B030D-6E8A-4147-A177-3AD203B41FA5}">
                      <a16:colId xmlns:a16="http://schemas.microsoft.com/office/drawing/2014/main" val="3972354409"/>
                    </a:ext>
                  </a:extLst>
                </a:gridCol>
              </a:tblGrid>
              <a:tr h="295701">
                <a:tc>
                  <a:txBody>
                    <a:bodyPr/>
                    <a:lstStyle>
                      <a:lvl1pPr marL="0">
                        <a:defRPr b="1">
                          <a:solidFill>
                            <a:schemeClr val="lt1"/>
                          </a:solidFill>
                          <a:latin typeface="Arial Narrow"/>
                        </a:defRPr>
                      </a:lvl1pPr>
                      <a:lvl2pPr marL="562737">
                        <a:defRPr b="1">
                          <a:solidFill>
                            <a:schemeClr val="lt1"/>
                          </a:solidFill>
                          <a:latin typeface="Arial Narrow"/>
                        </a:defRPr>
                      </a:lvl2pPr>
                      <a:lvl3pPr marL="1125472">
                        <a:defRPr b="1">
                          <a:solidFill>
                            <a:schemeClr val="lt1"/>
                          </a:solidFill>
                          <a:latin typeface="Arial Narrow"/>
                        </a:defRPr>
                      </a:lvl3pPr>
                      <a:lvl4pPr marL="1688207">
                        <a:defRPr b="1">
                          <a:solidFill>
                            <a:schemeClr val="lt1"/>
                          </a:solidFill>
                          <a:latin typeface="Arial Narrow"/>
                        </a:defRPr>
                      </a:lvl4pPr>
                      <a:lvl5pPr marL="2250944">
                        <a:defRPr b="1">
                          <a:solidFill>
                            <a:schemeClr val="lt1"/>
                          </a:solidFill>
                          <a:latin typeface="Arial Narrow"/>
                        </a:defRPr>
                      </a:lvl5pPr>
                      <a:lvl6pPr marL="2813679">
                        <a:defRPr b="1">
                          <a:solidFill>
                            <a:schemeClr val="lt1"/>
                          </a:solidFill>
                          <a:latin typeface="Arial Narrow"/>
                        </a:defRPr>
                      </a:lvl6pPr>
                      <a:lvl7pPr marL="3376415">
                        <a:defRPr b="1">
                          <a:solidFill>
                            <a:schemeClr val="lt1"/>
                          </a:solidFill>
                          <a:latin typeface="Arial Narrow"/>
                        </a:defRPr>
                      </a:lvl7pPr>
                      <a:lvl8pPr marL="3939151">
                        <a:defRPr b="1">
                          <a:solidFill>
                            <a:schemeClr val="lt1"/>
                          </a:solidFill>
                          <a:latin typeface="Arial Narrow"/>
                        </a:defRPr>
                      </a:lvl8pPr>
                      <a:lvl9pPr marL="4501886">
                        <a:defRPr b="1">
                          <a:solidFill>
                            <a:schemeClr val="lt1"/>
                          </a:solidFill>
                          <a:latin typeface="Arial Narrow"/>
                        </a:defRPr>
                      </a:lvl9pPr>
                    </a:lstStyle>
                    <a:p>
                      <a:r>
                        <a:rPr lang="en-US" sz="1600" dirty="0">
                          <a:solidFill>
                            <a:schemeClr val="tx1"/>
                          </a:solidFill>
                          <a:latin typeface="+mj-lt"/>
                        </a:rPr>
                        <a:t>Actions</a:t>
                      </a:r>
                    </a:p>
                  </a:txBody>
                  <a:tcPr marL="0" marT="91440" marB="0">
                    <a:lnL w="12700" cmpd="sng">
                      <a:solidFill>
                        <a:srgbClr val="FFFFFF"/>
                      </a:solidFill>
                    </a:lnL>
                    <a:lnR w="12700" cmpd="sng">
                      <a:solidFill>
                        <a:srgbClr val="FFFFFF"/>
                      </a:solidFill>
                    </a:lnR>
                    <a:lnT w="12700" cmpd="sng">
                      <a:solidFill>
                        <a:srgbClr val="FFFFFF"/>
                      </a:solidFill>
                    </a:lnT>
                    <a:lnB w="28575" cap="flat" cmpd="sng" algn="ctr">
                      <a:solidFill>
                        <a:srgbClr val="5F87A0">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0795677"/>
                  </a:ext>
                </a:extLst>
              </a:tr>
            </a:tbl>
          </a:graphicData>
        </a:graphic>
      </p:graphicFrame>
      <p:sp>
        <p:nvSpPr>
          <p:cNvPr id="68" name="Titel 1">
            <a:extLst>
              <a:ext uri="{FF2B5EF4-FFF2-40B4-BE49-F238E27FC236}">
                <a16:creationId xmlns:a16="http://schemas.microsoft.com/office/drawing/2014/main" id="{F2DE69B6-2E33-4E1A-AD0D-5129A19F7C1B}"/>
              </a:ext>
            </a:extLst>
          </p:cNvPr>
          <p:cNvSpPr>
            <a:spLocks noGrp="1"/>
          </p:cNvSpPr>
          <p:nvPr>
            <p:ph type="title"/>
          </p:nvPr>
        </p:nvSpPr>
        <p:spPr>
          <a:xfrm>
            <a:off x="335360" y="260648"/>
            <a:ext cx="11593288" cy="651639"/>
          </a:xfrm>
        </p:spPr>
        <p:txBody>
          <a:bodyPr/>
          <a:lstStyle/>
          <a:p>
            <a:r>
              <a:rPr lang="de-DE" sz="2600" dirty="0"/>
              <a:t>Action Plan on Financing </a:t>
            </a:r>
            <a:r>
              <a:rPr lang="de-DE" sz="2600" dirty="0" err="1"/>
              <a:t>Sustainable</a:t>
            </a:r>
            <a:r>
              <a:rPr lang="de-DE" sz="2600" dirty="0"/>
              <a:t> Growth</a:t>
            </a:r>
          </a:p>
        </p:txBody>
      </p:sp>
      <p:sp>
        <p:nvSpPr>
          <p:cNvPr id="43" name="Rechteck 42">
            <a:extLst>
              <a:ext uri="{FF2B5EF4-FFF2-40B4-BE49-F238E27FC236}">
                <a16:creationId xmlns:a16="http://schemas.microsoft.com/office/drawing/2014/main" id="{C48048F9-E32F-47C1-87C3-F15805B16519}"/>
              </a:ext>
            </a:extLst>
          </p:cNvPr>
          <p:cNvSpPr/>
          <p:nvPr/>
        </p:nvSpPr>
        <p:spPr>
          <a:xfrm>
            <a:off x="343264" y="1052736"/>
            <a:ext cx="11505471" cy="335280"/>
          </a:xfrm>
          <a:prstGeom prst="rect">
            <a:avLst/>
          </a:prstGeom>
          <a:solidFill>
            <a:srgbClr val="0F5494"/>
          </a:solidFill>
          <a:ln>
            <a:solidFill>
              <a:srgbClr val="0F5494"/>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err="1"/>
              <a:t>One</a:t>
            </a:r>
            <a:r>
              <a:rPr lang="de-DE" sz="1600" dirty="0"/>
              <a:t> </a:t>
            </a:r>
            <a:r>
              <a:rPr lang="de-DE" sz="1600" dirty="0" err="1"/>
              <a:t>comprehensive</a:t>
            </a:r>
            <a:r>
              <a:rPr lang="de-DE" sz="1600" dirty="0"/>
              <a:t> </a:t>
            </a:r>
            <a:r>
              <a:rPr lang="de-DE" sz="1600" dirty="0" err="1"/>
              <a:t>strategy</a:t>
            </a:r>
            <a:r>
              <a:rPr lang="de-DE" sz="1600" dirty="0"/>
              <a:t> | </a:t>
            </a:r>
            <a:r>
              <a:rPr lang="de-DE" sz="1600" dirty="0" err="1"/>
              <a:t>Three</a:t>
            </a:r>
            <a:r>
              <a:rPr lang="de-DE" sz="1600" dirty="0"/>
              <a:t> </a:t>
            </a:r>
            <a:r>
              <a:rPr lang="de-DE" sz="1600" dirty="0" err="1"/>
              <a:t>main</a:t>
            </a:r>
            <a:r>
              <a:rPr lang="de-DE" sz="1600" dirty="0"/>
              <a:t> </a:t>
            </a:r>
            <a:r>
              <a:rPr lang="de-DE" sz="1600" dirty="0" err="1"/>
              <a:t>objectives</a:t>
            </a:r>
            <a:r>
              <a:rPr lang="de-DE" sz="1600" dirty="0"/>
              <a:t> | Ten Actions</a:t>
            </a:r>
          </a:p>
        </p:txBody>
      </p:sp>
      <p:sp>
        <p:nvSpPr>
          <p:cNvPr id="57" name="Rechteck 56">
            <a:extLst>
              <a:ext uri="{FF2B5EF4-FFF2-40B4-BE49-F238E27FC236}">
                <a16:creationId xmlns:a16="http://schemas.microsoft.com/office/drawing/2014/main" id="{B7BA98DD-AF2F-495F-BE80-FF8AD2D6728E}"/>
              </a:ext>
            </a:extLst>
          </p:cNvPr>
          <p:cNvSpPr/>
          <p:nvPr/>
        </p:nvSpPr>
        <p:spPr>
          <a:xfrm>
            <a:off x="343263" y="1461159"/>
            <a:ext cx="3952537"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Reorienting capital flows </a:t>
            </a:r>
            <a:r>
              <a:rPr lang="en-US" sz="1600" b="0" dirty="0">
                <a:solidFill>
                  <a:schemeClr val="tx1"/>
                </a:solidFill>
              </a:rPr>
              <a:t>	towards sustainable 	investment </a:t>
            </a:r>
            <a:endParaRPr lang="it-IT" sz="1600" b="0" dirty="0">
              <a:solidFill>
                <a:schemeClr val="tx1"/>
              </a:solidFill>
            </a:endParaRPr>
          </a:p>
        </p:txBody>
      </p:sp>
      <p:sp>
        <p:nvSpPr>
          <p:cNvPr id="58" name="Rechteck 57">
            <a:extLst>
              <a:ext uri="{FF2B5EF4-FFF2-40B4-BE49-F238E27FC236}">
                <a16:creationId xmlns:a16="http://schemas.microsoft.com/office/drawing/2014/main" id="{24865708-E37E-4F3E-8315-E98266CDD7AE}"/>
              </a:ext>
            </a:extLst>
          </p:cNvPr>
          <p:cNvSpPr/>
          <p:nvPr/>
        </p:nvSpPr>
        <p:spPr>
          <a:xfrm>
            <a:off x="4395796" y="1461159"/>
            <a:ext cx="3924549"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Mainstreaming 	Sustainability into risk 	Management</a:t>
            </a:r>
            <a:endParaRPr lang="en-US" sz="1600" b="0" dirty="0">
              <a:solidFill>
                <a:schemeClr val="tx1"/>
              </a:solidFill>
            </a:endParaRPr>
          </a:p>
        </p:txBody>
      </p:sp>
      <p:sp>
        <p:nvSpPr>
          <p:cNvPr id="66" name="Rechteck 65">
            <a:extLst>
              <a:ext uri="{FF2B5EF4-FFF2-40B4-BE49-F238E27FC236}">
                <a16:creationId xmlns:a16="http://schemas.microsoft.com/office/drawing/2014/main" id="{FCFEB9DE-CD0F-4DBE-892C-37BB01645CD0}"/>
              </a:ext>
            </a:extLst>
          </p:cNvPr>
          <p:cNvSpPr/>
          <p:nvPr/>
        </p:nvSpPr>
        <p:spPr>
          <a:xfrm>
            <a:off x="8392757" y="1461159"/>
            <a:ext cx="3455977"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Fostering	transparency </a:t>
            </a:r>
            <a:r>
              <a:rPr lang="en-US" sz="1600" b="0" dirty="0">
                <a:solidFill>
                  <a:schemeClr val="tx1"/>
                </a:solidFill>
              </a:rPr>
              <a:t>and 	</a:t>
            </a:r>
            <a:r>
              <a:rPr lang="en-US" sz="1600" dirty="0">
                <a:solidFill>
                  <a:schemeClr val="tx1"/>
                </a:solidFill>
              </a:rPr>
              <a:t>Long-termism</a:t>
            </a:r>
            <a:endParaRPr lang="it-IT" sz="1600" dirty="0">
              <a:solidFill>
                <a:schemeClr val="tx1"/>
              </a:solidFill>
            </a:endParaRPr>
          </a:p>
        </p:txBody>
      </p:sp>
      <p:sp>
        <p:nvSpPr>
          <p:cNvPr id="70" name="Oval 4">
            <a:extLst>
              <a:ext uri="{FF2B5EF4-FFF2-40B4-BE49-F238E27FC236}">
                <a16:creationId xmlns:a16="http://schemas.microsoft.com/office/drawing/2014/main" id="{18A0C4F0-AFDC-4315-9D24-F868E3DEC612}"/>
              </a:ext>
            </a:extLst>
          </p:cNvPr>
          <p:cNvSpPr/>
          <p:nvPr/>
        </p:nvSpPr>
        <p:spPr>
          <a:xfrm>
            <a:off x="8320345" y="1409172"/>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3</a:t>
            </a:r>
          </a:p>
        </p:txBody>
      </p:sp>
      <p:pic>
        <p:nvPicPr>
          <p:cNvPr id="72" name="Picture 6" descr="https://static.thenounproject.com/png/148495-200.png">
            <a:extLst>
              <a:ext uri="{FF2B5EF4-FFF2-40B4-BE49-F238E27FC236}">
                <a16:creationId xmlns:a16="http://schemas.microsoft.com/office/drawing/2014/main" id="{52C567DE-FECB-4969-B1AC-BF3681B549B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368" y="1340768"/>
            <a:ext cx="900967" cy="900967"/>
          </a:xfrm>
          <a:prstGeom prst="rect">
            <a:avLst/>
          </a:prstGeom>
          <a:noFill/>
          <a:extLst>
            <a:ext uri="{909E8E84-426E-40DD-AFC4-6F175D3DCCD1}">
              <a14:hiddenFill xmlns:a14="http://schemas.microsoft.com/office/drawing/2010/main">
                <a:solidFill>
                  <a:srgbClr val="FFFFFF"/>
                </a:solidFill>
              </a14:hiddenFill>
            </a:ext>
          </a:extLst>
        </p:spPr>
      </p:pic>
      <p:sp>
        <p:nvSpPr>
          <p:cNvPr id="75" name="Oval 4">
            <a:extLst>
              <a:ext uri="{FF2B5EF4-FFF2-40B4-BE49-F238E27FC236}">
                <a16:creationId xmlns:a16="http://schemas.microsoft.com/office/drawing/2014/main" id="{01C68B34-B172-4750-B97F-56DF2E20A230}"/>
              </a:ext>
            </a:extLst>
          </p:cNvPr>
          <p:cNvSpPr/>
          <p:nvPr/>
        </p:nvSpPr>
        <p:spPr>
          <a:xfrm>
            <a:off x="197890" y="1370433"/>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1</a:t>
            </a:r>
          </a:p>
        </p:txBody>
      </p:sp>
      <p:pic>
        <p:nvPicPr>
          <p:cNvPr id="76" name="Picture 8" descr="https://static.thenounproject.com/png/1978454-200.png">
            <a:extLst>
              <a:ext uri="{FF2B5EF4-FFF2-40B4-BE49-F238E27FC236}">
                <a16:creationId xmlns:a16="http://schemas.microsoft.com/office/drawing/2014/main" id="{9194C419-FA51-4C3B-952E-D60663FDAA5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72671" y="1568832"/>
            <a:ext cx="542401" cy="542401"/>
          </a:xfrm>
          <a:prstGeom prst="rect">
            <a:avLst/>
          </a:prstGeom>
          <a:noFill/>
          <a:extLst>
            <a:ext uri="{909E8E84-426E-40DD-AFC4-6F175D3DCCD1}">
              <a14:hiddenFill xmlns:a14="http://schemas.microsoft.com/office/drawing/2010/main">
                <a:solidFill>
                  <a:srgbClr val="FFFFFF"/>
                </a:solidFill>
              </a14:hiddenFill>
            </a:ext>
          </a:extLst>
        </p:spPr>
      </p:pic>
      <p:sp>
        <p:nvSpPr>
          <p:cNvPr id="77" name="Oval 4">
            <a:extLst>
              <a:ext uri="{FF2B5EF4-FFF2-40B4-BE49-F238E27FC236}">
                <a16:creationId xmlns:a16="http://schemas.microsoft.com/office/drawing/2014/main" id="{AF1AC585-38A9-4656-AFE4-79C398637B34}"/>
              </a:ext>
            </a:extLst>
          </p:cNvPr>
          <p:cNvSpPr/>
          <p:nvPr/>
        </p:nvSpPr>
        <p:spPr>
          <a:xfrm>
            <a:off x="4323384" y="1405580"/>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2</a:t>
            </a:r>
          </a:p>
        </p:txBody>
      </p:sp>
      <p:pic>
        <p:nvPicPr>
          <p:cNvPr id="78" name="Picture 14" descr="https://static.thenounproject.com/png/1236139-200.png">
            <a:extLst>
              <a:ext uri="{FF2B5EF4-FFF2-40B4-BE49-F238E27FC236}">
                <a16:creationId xmlns:a16="http://schemas.microsoft.com/office/drawing/2014/main" id="{74B6BF72-C2C8-4085-AA1D-FA9E721F5FA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643528" y="1537200"/>
            <a:ext cx="594610" cy="594610"/>
          </a:xfrm>
          <a:prstGeom prst="rect">
            <a:avLst/>
          </a:prstGeom>
          <a:noFill/>
          <a:extLst>
            <a:ext uri="{909E8E84-426E-40DD-AFC4-6F175D3DCCD1}">
              <a14:hiddenFill xmlns:a14="http://schemas.microsoft.com/office/drawing/2010/main">
                <a:solidFill>
                  <a:srgbClr val="FFFFFF"/>
                </a:solidFill>
              </a14:hiddenFill>
            </a:ext>
          </a:extLst>
        </p:spPr>
      </p:pic>
      <p:sp>
        <p:nvSpPr>
          <p:cNvPr id="80" name="Isosceles Triangle 42">
            <a:extLst>
              <a:ext uri="{FF2B5EF4-FFF2-40B4-BE49-F238E27FC236}">
                <a16:creationId xmlns:a16="http://schemas.microsoft.com/office/drawing/2014/main" id="{EDCEB1C7-879E-4515-AA14-71DFA18436E6}"/>
              </a:ext>
            </a:extLst>
          </p:cNvPr>
          <p:cNvSpPr/>
          <p:nvPr/>
        </p:nvSpPr>
        <p:spPr>
          <a:xfrm rot="10800000" flipV="1">
            <a:off x="495337" y="2324951"/>
            <a:ext cx="11229772" cy="167944"/>
          </a:xfrm>
          <a:prstGeom prst="triangle">
            <a:avLst/>
          </a:prstGeom>
          <a:solidFill>
            <a:srgbClr val="004494"/>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5293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E69B6-2E33-4E1A-AD0D-5129A19F7C1B}"/>
              </a:ext>
            </a:extLst>
          </p:cNvPr>
          <p:cNvSpPr>
            <a:spLocks noGrp="1"/>
          </p:cNvSpPr>
          <p:nvPr>
            <p:ph type="title"/>
          </p:nvPr>
        </p:nvSpPr>
        <p:spPr/>
        <p:txBody>
          <a:bodyPr/>
          <a:lstStyle/>
          <a:p>
            <a:r>
              <a:rPr lang="de-DE" sz="2600" dirty="0"/>
              <a:t>Action Plan on Financing </a:t>
            </a:r>
            <a:r>
              <a:rPr lang="de-DE" sz="2600" dirty="0" err="1"/>
              <a:t>Sustainable</a:t>
            </a:r>
            <a:r>
              <a:rPr lang="de-DE" sz="2600" dirty="0"/>
              <a:t> Growth</a:t>
            </a:r>
          </a:p>
        </p:txBody>
      </p:sp>
      <p:graphicFrame>
        <p:nvGraphicFramePr>
          <p:cNvPr id="3" name="Table 194">
            <a:extLst>
              <a:ext uri="{FF2B5EF4-FFF2-40B4-BE49-F238E27FC236}">
                <a16:creationId xmlns:a16="http://schemas.microsoft.com/office/drawing/2014/main" id="{C0D4BCBF-BD26-42AE-BB12-ADB2F3BE7BF2}"/>
              </a:ext>
            </a:extLst>
          </p:cNvPr>
          <p:cNvGraphicFramePr>
            <a:graphicFrameLocks noGrp="1"/>
          </p:cNvGraphicFramePr>
          <p:nvPr>
            <p:extLst>
              <p:ext uri="{D42A27DB-BD31-4B8C-83A1-F6EECF244321}">
                <p14:modId xmlns:p14="http://schemas.microsoft.com/office/powerpoint/2010/main" val="1628448674"/>
              </p:ext>
            </p:extLst>
          </p:nvPr>
        </p:nvGraphicFramePr>
        <p:xfrm>
          <a:off x="486568" y="2419132"/>
          <a:ext cx="11362166" cy="335280"/>
        </p:xfrm>
        <a:graphic>
          <a:graphicData uri="http://schemas.openxmlformats.org/drawingml/2006/table">
            <a:tbl>
              <a:tblPr firstRow="1" bandRow="1"/>
              <a:tblGrid>
                <a:gridCol w="11362166">
                  <a:extLst>
                    <a:ext uri="{9D8B030D-6E8A-4147-A177-3AD203B41FA5}">
                      <a16:colId xmlns:a16="http://schemas.microsoft.com/office/drawing/2014/main" val="3972354409"/>
                    </a:ext>
                  </a:extLst>
                </a:gridCol>
              </a:tblGrid>
              <a:tr h="295701">
                <a:tc>
                  <a:txBody>
                    <a:bodyPr/>
                    <a:lstStyle>
                      <a:lvl1pPr marL="0">
                        <a:defRPr b="1">
                          <a:solidFill>
                            <a:schemeClr val="lt1"/>
                          </a:solidFill>
                          <a:latin typeface="Arial Narrow"/>
                        </a:defRPr>
                      </a:lvl1pPr>
                      <a:lvl2pPr marL="562737">
                        <a:defRPr b="1">
                          <a:solidFill>
                            <a:schemeClr val="lt1"/>
                          </a:solidFill>
                          <a:latin typeface="Arial Narrow"/>
                        </a:defRPr>
                      </a:lvl2pPr>
                      <a:lvl3pPr marL="1125472">
                        <a:defRPr b="1">
                          <a:solidFill>
                            <a:schemeClr val="lt1"/>
                          </a:solidFill>
                          <a:latin typeface="Arial Narrow"/>
                        </a:defRPr>
                      </a:lvl3pPr>
                      <a:lvl4pPr marL="1688207">
                        <a:defRPr b="1">
                          <a:solidFill>
                            <a:schemeClr val="lt1"/>
                          </a:solidFill>
                          <a:latin typeface="Arial Narrow"/>
                        </a:defRPr>
                      </a:lvl4pPr>
                      <a:lvl5pPr marL="2250944">
                        <a:defRPr b="1">
                          <a:solidFill>
                            <a:schemeClr val="lt1"/>
                          </a:solidFill>
                          <a:latin typeface="Arial Narrow"/>
                        </a:defRPr>
                      </a:lvl5pPr>
                      <a:lvl6pPr marL="2813679">
                        <a:defRPr b="1">
                          <a:solidFill>
                            <a:schemeClr val="lt1"/>
                          </a:solidFill>
                          <a:latin typeface="Arial Narrow"/>
                        </a:defRPr>
                      </a:lvl6pPr>
                      <a:lvl7pPr marL="3376415">
                        <a:defRPr b="1">
                          <a:solidFill>
                            <a:schemeClr val="lt1"/>
                          </a:solidFill>
                          <a:latin typeface="Arial Narrow"/>
                        </a:defRPr>
                      </a:lvl7pPr>
                      <a:lvl8pPr marL="3939151">
                        <a:defRPr b="1">
                          <a:solidFill>
                            <a:schemeClr val="lt1"/>
                          </a:solidFill>
                          <a:latin typeface="Arial Narrow"/>
                        </a:defRPr>
                      </a:lvl8pPr>
                      <a:lvl9pPr marL="4501886">
                        <a:defRPr b="1">
                          <a:solidFill>
                            <a:schemeClr val="lt1"/>
                          </a:solidFill>
                          <a:latin typeface="Arial Narrow"/>
                        </a:defRPr>
                      </a:lvl9pPr>
                    </a:lstStyle>
                    <a:p>
                      <a:r>
                        <a:rPr lang="en-US" sz="1600" dirty="0">
                          <a:solidFill>
                            <a:schemeClr val="tx1"/>
                          </a:solidFill>
                          <a:latin typeface="+mj-lt"/>
                        </a:rPr>
                        <a:t>Actions</a:t>
                      </a:r>
                    </a:p>
                  </a:txBody>
                  <a:tcPr marL="0" marT="91440" marB="0">
                    <a:lnL w="12700" cmpd="sng">
                      <a:solidFill>
                        <a:srgbClr val="FFFFFF"/>
                      </a:solidFill>
                    </a:lnL>
                    <a:lnR w="12700" cmpd="sng">
                      <a:solidFill>
                        <a:srgbClr val="FFFFFF"/>
                      </a:solidFill>
                    </a:lnR>
                    <a:lnT w="12700" cmpd="sng">
                      <a:solidFill>
                        <a:srgbClr val="FFFFFF"/>
                      </a:solidFill>
                    </a:lnT>
                    <a:lnB w="28575" cap="flat" cmpd="sng" algn="ctr">
                      <a:solidFill>
                        <a:srgbClr val="5F87A0">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0795677"/>
                  </a:ext>
                </a:extLst>
              </a:tr>
            </a:tbl>
          </a:graphicData>
        </a:graphic>
      </p:graphicFrame>
      <p:sp>
        <p:nvSpPr>
          <p:cNvPr id="22" name="Rechteck 21">
            <a:extLst>
              <a:ext uri="{FF2B5EF4-FFF2-40B4-BE49-F238E27FC236}">
                <a16:creationId xmlns:a16="http://schemas.microsoft.com/office/drawing/2014/main" id="{17A2A1BE-AB11-494E-8811-661716928BFE}"/>
              </a:ext>
            </a:extLst>
          </p:cNvPr>
          <p:cNvSpPr/>
          <p:nvPr/>
        </p:nvSpPr>
        <p:spPr>
          <a:xfrm>
            <a:off x="4943872" y="1782558"/>
            <a:ext cx="6096000" cy="1446550"/>
          </a:xfrm>
          <a:prstGeom prst="rect">
            <a:avLst/>
          </a:prstGeom>
        </p:spPr>
        <p:txBody>
          <a:bodyPr>
            <a:spAutoFit/>
          </a:bodyPr>
          <a:lstStyle/>
          <a:p>
            <a:r>
              <a:rPr lang="de-DE" sz="8800" b="0" dirty="0">
                <a:solidFill>
                  <a:schemeClr val="tx1"/>
                </a:solidFill>
              </a:rPr>
              <a:t> </a:t>
            </a:r>
            <a:endParaRPr lang="de-DE" dirty="0"/>
          </a:p>
        </p:txBody>
      </p:sp>
      <p:grpSp>
        <p:nvGrpSpPr>
          <p:cNvPr id="21" name="Gruppieren 20">
            <a:extLst>
              <a:ext uri="{FF2B5EF4-FFF2-40B4-BE49-F238E27FC236}">
                <a16:creationId xmlns:a16="http://schemas.microsoft.com/office/drawing/2014/main" id="{222FA8B8-9FEC-4D3A-BBDF-5507C9E2A021}"/>
              </a:ext>
            </a:extLst>
          </p:cNvPr>
          <p:cNvGrpSpPr/>
          <p:nvPr/>
        </p:nvGrpSpPr>
        <p:grpSpPr>
          <a:xfrm>
            <a:off x="492604" y="2810414"/>
            <a:ext cx="3516270" cy="523220"/>
            <a:chOff x="486569" y="3305440"/>
            <a:chExt cx="4097263" cy="691440"/>
          </a:xfrm>
        </p:grpSpPr>
        <p:sp>
          <p:nvSpPr>
            <p:cNvPr id="16" name="Rechteck 15">
              <a:extLst>
                <a:ext uri="{FF2B5EF4-FFF2-40B4-BE49-F238E27FC236}">
                  <a16:creationId xmlns:a16="http://schemas.microsoft.com/office/drawing/2014/main" id="{F5A8D0EE-338E-41B4-A965-423ADB742370}"/>
                </a:ext>
              </a:extLst>
            </p:cNvPr>
            <p:cNvSpPr/>
            <p:nvPr/>
          </p:nvSpPr>
          <p:spPr>
            <a:xfrm>
              <a:off x="486569" y="3305440"/>
              <a:ext cx="4097263" cy="678396"/>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r" defTabSz="457200" fontAlgn="auto">
                <a:spcBef>
                  <a:spcPts val="0"/>
                </a:spcBef>
                <a:spcAft>
                  <a:spcPts val="0"/>
                </a:spcAft>
              </a:pPr>
              <a:endParaRPr lang="de-DE" sz="1600" b="0" dirty="0">
                <a:solidFill>
                  <a:schemeClr val="tx1"/>
                </a:solidFill>
              </a:endParaRPr>
            </a:p>
          </p:txBody>
        </p:sp>
        <p:sp>
          <p:nvSpPr>
            <p:cNvPr id="19" name="Textfeld 18">
              <a:extLst>
                <a:ext uri="{FF2B5EF4-FFF2-40B4-BE49-F238E27FC236}">
                  <a16:creationId xmlns:a16="http://schemas.microsoft.com/office/drawing/2014/main" id="{4D2DEE2D-40C5-4F01-BAEB-1B2A8C565A63}"/>
                </a:ext>
              </a:extLst>
            </p:cNvPr>
            <p:cNvSpPr txBox="1"/>
            <p:nvPr/>
          </p:nvSpPr>
          <p:spPr>
            <a:xfrm>
              <a:off x="1308679" y="3305440"/>
              <a:ext cx="3214413" cy="691440"/>
            </a:xfrm>
            <a:prstGeom prst="rect">
              <a:avLst/>
            </a:prstGeom>
            <a:noFill/>
          </p:spPr>
          <p:txBody>
            <a:bodyPr wrap="square" rtlCol="0">
              <a:spAutoFit/>
            </a:bodyPr>
            <a:lstStyle/>
            <a:p>
              <a:r>
                <a:rPr lang="de-DE" sz="1400" dirty="0" err="1">
                  <a:solidFill>
                    <a:schemeClr val="tx1"/>
                  </a:solidFill>
                </a:rPr>
                <a:t>Integrate</a:t>
              </a:r>
              <a:r>
                <a:rPr lang="de-DE" sz="1400" dirty="0">
                  <a:solidFill>
                    <a:schemeClr val="tx1"/>
                  </a:solidFill>
                </a:rPr>
                <a:t> ESG in Ratings </a:t>
              </a:r>
              <a:r>
                <a:rPr lang="de-DE" sz="1400" dirty="0" err="1">
                  <a:solidFill>
                    <a:schemeClr val="tx1"/>
                  </a:solidFill>
                </a:rPr>
                <a:t>and</a:t>
              </a:r>
              <a:r>
                <a:rPr lang="de-DE" sz="1400" dirty="0">
                  <a:solidFill>
                    <a:schemeClr val="tx1"/>
                  </a:solidFill>
                </a:rPr>
                <a:t> Market Research</a:t>
              </a:r>
            </a:p>
          </p:txBody>
        </p:sp>
      </p:grpSp>
      <p:sp>
        <p:nvSpPr>
          <p:cNvPr id="18" name="Rechteck 17">
            <a:extLst>
              <a:ext uri="{FF2B5EF4-FFF2-40B4-BE49-F238E27FC236}">
                <a16:creationId xmlns:a16="http://schemas.microsoft.com/office/drawing/2014/main" id="{8E22A494-FE2A-4355-95D0-81BA3A282C70}"/>
              </a:ext>
            </a:extLst>
          </p:cNvPr>
          <p:cNvSpPr/>
          <p:nvPr/>
        </p:nvSpPr>
        <p:spPr>
          <a:xfrm>
            <a:off x="495338" y="3417514"/>
            <a:ext cx="3516270" cy="557061"/>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27" name="Textfeld 26">
            <a:extLst>
              <a:ext uri="{FF2B5EF4-FFF2-40B4-BE49-F238E27FC236}">
                <a16:creationId xmlns:a16="http://schemas.microsoft.com/office/drawing/2014/main" id="{3D1123F8-7785-4895-A628-A8DD78892F52}"/>
              </a:ext>
            </a:extLst>
          </p:cNvPr>
          <p:cNvSpPr txBox="1"/>
          <p:nvPr/>
        </p:nvSpPr>
        <p:spPr>
          <a:xfrm>
            <a:off x="1014008" y="3420858"/>
            <a:ext cx="3166843" cy="523220"/>
          </a:xfrm>
          <a:prstGeom prst="rect">
            <a:avLst/>
          </a:prstGeom>
          <a:noFill/>
        </p:spPr>
        <p:txBody>
          <a:bodyPr wrap="square" rtlCol="0">
            <a:spAutoFit/>
          </a:bodyPr>
          <a:lstStyle/>
          <a:p>
            <a:r>
              <a:rPr lang="en-US" sz="1400" dirty="0">
                <a:solidFill>
                  <a:schemeClr val="tx1"/>
                </a:solidFill>
              </a:rPr>
              <a:t>Clarify institutional investors and asset managers duties</a:t>
            </a:r>
          </a:p>
        </p:txBody>
      </p:sp>
      <p:sp>
        <p:nvSpPr>
          <p:cNvPr id="39" name="Oval 12">
            <a:extLst>
              <a:ext uri="{FF2B5EF4-FFF2-40B4-BE49-F238E27FC236}">
                <a16:creationId xmlns:a16="http://schemas.microsoft.com/office/drawing/2014/main" id="{A2A7C09B-A164-46FF-B870-6C4CDEA4BABB}"/>
              </a:ext>
            </a:extLst>
          </p:cNvPr>
          <p:cNvSpPr/>
          <p:nvPr/>
        </p:nvSpPr>
        <p:spPr bwMode="ltGray">
          <a:xfrm>
            <a:off x="416136" y="3320845"/>
            <a:ext cx="261885" cy="231069"/>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7</a:t>
            </a:r>
          </a:p>
        </p:txBody>
      </p:sp>
      <p:sp>
        <p:nvSpPr>
          <p:cNvPr id="42" name="TextBox 3">
            <a:extLst>
              <a:ext uri="{FF2B5EF4-FFF2-40B4-BE49-F238E27FC236}">
                <a16:creationId xmlns:a16="http://schemas.microsoft.com/office/drawing/2014/main" id="{2BF69F17-8EBF-4795-B90D-673A85656C29}"/>
              </a:ext>
            </a:extLst>
          </p:cNvPr>
          <p:cNvSpPr txBox="1"/>
          <p:nvPr/>
        </p:nvSpPr>
        <p:spPr>
          <a:xfrm>
            <a:off x="10051740" y="7572056"/>
            <a:ext cx="476250" cy="177996"/>
          </a:xfrm>
          <a:prstGeom prst="rect">
            <a:avLst/>
          </a:prstGeom>
          <a:noFill/>
        </p:spPr>
        <p:txBody>
          <a:bodyPr wrap="square" lIns="28575" tIns="14287" rIns="28575" bIns="14287" rtlCol="0">
            <a:spAutoFit/>
          </a:bodyPr>
          <a:lstStyle/>
          <a:p>
            <a:pPr algn="ctr"/>
            <a:fld id="{C39171F1-4DA8-4597-BB20-3037C8633E58}" type="slidenum">
              <a:rPr lang="en-US" sz="969">
                <a:solidFill>
                  <a:schemeClr val="bg1"/>
                </a:solidFill>
              </a:rPr>
              <a:pPr algn="ctr"/>
              <a:t>8</a:t>
            </a:fld>
            <a:endParaRPr lang="en-US" sz="969" dirty="0">
              <a:solidFill>
                <a:schemeClr val="bg1"/>
              </a:solidFill>
            </a:endParaRPr>
          </a:p>
        </p:txBody>
      </p:sp>
      <p:sp>
        <p:nvSpPr>
          <p:cNvPr id="63" name="Rechteck 62">
            <a:extLst>
              <a:ext uri="{FF2B5EF4-FFF2-40B4-BE49-F238E27FC236}">
                <a16:creationId xmlns:a16="http://schemas.microsoft.com/office/drawing/2014/main" id="{5FD52E70-DA58-455A-9971-4B590EF9131E}"/>
              </a:ext>
            </a:extLst>
          </p:cNvPr>
          <p:cNvSpPr/>
          <p:nvPr/>
        </p:nvSpPr>
        <p:spPr>
          <a:xfrm>
            <a:off x="492603" y="4063684"/>
            <a:ext cx="3516271" cy="564994"/>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67" name="Rechteck 66">
            <a:extLst>
              <a:ext uri="{FF2B5EF4-FFF2-40B4-BE49-F238E27FC236}">
                <a16:creationId xmlns:a16="http://schemas.microsoft.com/office/drawing/2014/main" id="{5BA34F47-4594-4131-910F-D4DF7825528D}"/>
              </a:ext>
            </a:extLst>
          </p:cNvPr>
          <p:cNvSpPr/>
          <p:nvPr/>
        </p:nvSpPr>
        <p:spPr>
          <a:xfrm>
            <a:off x="486568" y="4698467"/>
            <a:ext cx="3516272" cy="584228"/>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69" name="Textfeld 68">
            <a:extLst>
              <a:ext uri="{FF2B5EF4-FFF2-40B4-BE49-F238E27FC236}">
                <a16:creationId xmlns:a16="http://schemas.microsoft.com/office/drawing/2014/main" id="{56E8643A-2CD6-46C4-ABB4-5E5D3144F5BB}"/>
              </a:ext>
            </a:extLst>
          </p:cNvPr>
          <p:cNvSpPr txBox="1"/>
          <p:nvPr/>
        </p:nvSpPr>
        <p:spPr>
          <a:xfrm>
            <a:off x="1199456" y="4105458"/>
            <a:ext cx="3023580" cy="523220"/>
          </a:xfrm>
          <a:prstGeom prst="rect">
            <a:avLst/>
          </a:prstGeom>
          <a:noFill/>
        </p:spPr>
        <p:txBody>
          <a:bodyPr wrap="square" rtlCol="0">
            <a:spAutoFit/>
          </a:bodyPr>
          <a:lstStyle/>
          <a:p>
            <a:r>
              <a:rPr lang="en-US" sz="1400" dirty="0">
                <a:solidFill>
                  <a:schemeClr val="tx1"/>
                </a:solidFill>
              </a:rPr>
              <a:t>Incorporate sustainability in prudential requirements</a:t>
            </a:r>
          </a:p>
        </p:txBody>
      </p:sp>
      <p:sp>
        <p:nvSpPr>
          <p:cNvPr id="70" name="Oval 12">
            <a:extLst>
              <a:ext uri="{FF2B5EF4-FFF2-40B4-BE49-F238E27FC236}">
                <a16:creationId xmlns:a16="http://schemas.microsoft.com/office/drawing/2014/main" id="{E61E7895-0A83-4669-9C1E-95D67C78D1B4}"/>
              </a:ext>
            </a:extLst>
          </p:cNvPr>
          <p:cNvSpPr/>
          <p:nvPr/>
        </p:nvSpPr>
        <p:spPr bwMode="ltGray">
          <a:xfrm>
            <a:off x="416136" y="4677564"/>
            <a:ext cx="261885" cy="256922"/>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9</a:t>
            </a:r>
          </a:p>
        </p:txBody>
      </p:sp>
      <p:sp>
        <p:nvSpPr>
          <p:cNvPr id="71" name="Rechteck 70">
            <a:extLst>
              <a:ext uri="{FF2B5EF4-FFF2-40B4-BE49-F238E27FC236}">
                <a16:creationId xmlns:a16="http://schemas.microsoft.com/office/drawing/2014/main" id="{D7569622-2362-4BFD-82D9-E7AFB62452A9}"/>
              </a:ext>
            </a:extLst>
          </p:cNvPr>
          <p:cNvSpPr/>
          <p:nvPr/>
        </p:nvSpPr>
        <p:spPr>
          <a:xfrm>
            <a:off x="495338" y="5377227"/>
            <a:ext cx="3516266" cy="546003"/>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600" b="0" dirty="0">
              <a:solidFill>
                <a:schemeClr val="tx1"/>
              </a:solidFill>
            </a:endParaRPr>
          </a:p>
        </p:txBody>
      </p:sp>
      <p:sp>
        <p:nvSpPr>
          <p:cNvPr id="73" name="Textfeld 72">
            <a:extLst>
              <a:ext uri="{FF2B5EF4-FFF2-40B4-BE49-F238E27FC236}">
                <a16:creationId xmlns:a16="http://schemas.microsoft.com/office/drawing/2014/main" id="{A846E5F5-6C22-448B-BFC9-D34A07C44573}"/>
              </a:ext>
            </a:extLst>
          </p:cNvPr>
          <p:cNvSpPr txBox="1"/>
          <p:nvPr/>
        </p:nvSpPr>
        <p:spPr>
          <a:xfrm>
            <a:off x="1199456" y="5426060"/>
            <a:ext cx="2608923" cy="523220"/>
          </a:xfrm>
          <a:prstGeom prst="rect">
            <a:avLst/>
          </a:prstGeom>
          <a:noFill/>
        </p:spPr>
        <p:txBody>
          <a:bodyPr wrap="square" rtlCol="0">
            <a:spAutoFit/>
          </a:bodyPr>
          <a:lstStyle/>
          <a:p>
            <a:r>
              <a:rPr lang="en-US" sz="1400" dirty="0">
                <a:solidFill>
                  <a:schemeClr val="tx1"/>
                </a:solidFill>
              </a:rPr>
              <a:t>Foster Sustainable Corporate Governance</a:t>
            </a:r>
          </a:p>
        </p:txBody>
      </p:sp>
      <p:sp>
        <p:nvSpPr>
          <p:cNvPr id="87" name="Rechteck 86">
            <a:extLst>
              <a:ext uri="{FF2B5EF4-FFF2-40B4-BE49-F238E27FC236}">
                <a16:creationId xmlns:a16="http://schemas.microsoft.com/office/drawing/2014/main" id="{A0042122-9B85-4379-8CA1-A77DB5349EAD}"/>
              </a:ext>
            </a:extLst>
          </p:cNvPr>
          <p:cNvSpPr/>
          <p:nvPr/>
        </p:nvSpPr>
        <p:spPr>
          <a:xfrm>
            <a:off x="4115277" y="2821706"/>
            <a:ext cx="7733457" cy="502058"/>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will explore how to integrate sustainability factors in the credit rating assessment and analyze how the sustainability ratings and research market could be enhanced.</a:t>
            </a:r>
          </a:p>
        </p:txBody>
      </p:sp>
      <p:sp>
        <p:nvSpPr>
          <p:cNvPr id="45" name="Rechteck 44">
            <a:extLst>
              <a:ext uri="{FF2B5EF4-FFF2-40B4-BE49-F238E27FC236}">
                <a16:creationId xmlns:a16="http://schemas.microsoft.com/office/drawing/2014/main" id="{E8524D9A-9387-4C58-A2BC-EDCE221828E1}"/>
              </a:ext>
            </a:extLst>
          </p:cNvPr>
          <p:cNvSpPr/>
          <p:nvPr/>
        </p:nvSpPr>
        <p:spPr>
          <a:xfrm>
            <a:off x="4115277" y="3450869"/>
            <a:ext cx="7722843" cy="523706"/>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is working on how to clarify the duties of asset managers, pension funds and insurance companies to ensure they consider ESG factors in their investment decision process and are more transparent towards end-clients.</a:t>
            </a:r>
          </a:p>
        </p:txBody>
      </p:sp>
      <p:sp>
        <p:nvSpPr>
          <p:cNvPr id="46" name="Rechteck 45">
            <a:extLst>
              <a:ext uri="{FF2B5EF4-FFF2-40B4-BE49-F238E27FC236}">
                <a16:creationId xmlns:a16="http://schemas.microsoft.com/office/drawing/2014/main" id="{9D437D4F-0047-4353-9CBA-4D35DD71E09E}"/>
              </a:ext>
            </a:extLst>
          </p:cNvPr>
          <p:cNvSpPr/>
          <p:nvPr/>
        </p:nvSpPr>
        <p:spPr>
          <a:xfrm>
            <a:off x="4115277" y="4071183"/>
            <a:ext cx="7722842" cy="557495"/>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will explore the feasibility of a supporting factor when it is justified from a risk perspective to safeguard financial stability. </a:t>
            </a:r>
          </a:p>
        </p:txBody>
      </p:sp>
      <p:sp>
        <p:nvSpPr>
          <p:cNvPr id="48" name="Rechteck 45">
            <a:extLst>
              <a:ext uri="{FF2B5EF4-FFF2-40B4-BE49-F238E27FC236}">
                <a16:creationId xmlns:a16="http://schemas.microsoft.com/office/drawing/2014/main" id="{9D437D4F-0047-4353-9CBA-4D35DD71E09E}"/>
              </a:ext>
            </a:extLst>
          </p:cNvPr>
          <p:cNvSpPr/>
          <p:nvPr/>
        </p:nvSpPr>
        <p:spPr>
          <a:xfrm>
            <a:off x="4115277" y="5377228"/>
            <a:ext cx="7722842" cy="543222"/>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0" dirty="0">
                <a:solidFill>
                  <a:schemeClr val="tx1"/>
                </a:solidFill>
                <a:latin typeface="+mn-lt"/>
              </a:rPr>
              <a:t>COM is exploring how to improved corporate governance can enhance sustainability and is collecting evidence from the ESAs on short term market pressure arising from capital markets. </a:t>
            </a:r>
          </a:p>
        </p:txBody>
      </p:sp>
      <p:pic>
        <p:nvPicPr>
          <p:cNvPr id="43" name="Picture 20" descr="https://static.thenounproject.com/png/1263343-200.png">
            <a:extLst>
              <a:ext uri="{FF2B5EF4-FFF2-40B4-BE49-F238E27FC236}">
                <a16:creationId xmlns:a16="http://schemas.microsoft.com/office/drawing/2014/main" id="{B99786FB-AB1B-47A5-A8CA-4F7B53D7D5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658" y="2905164"/>
            <a:ext cx="416075" cy="387656"/>
          </a:xfrm>
          <a:prstGeom prst="rect">
            <a:avLst/>
          </a:prstGeom>
          <a:noFill/>
          <a:extLst>
            <a:ext uri="{909E8E84-426E-40DD-AFC4-6F175D3DCCD1}">
              <a14:hiddenFill xmlns:a14="http://schemas.microsoft.com/office/drawing/2010/main">
                <a:solidFill>
                  <a:srgbClr val="FFFFFF"/>
                </a:solidFill>
              </a14:hiddenFill>
            </a:ext>
          </a:extLst>
        </p:spPr>
      </p:pic>
      <p:grpSp>
        <p:nvGrpSpPr>
          <p:cNvPr id="44" name="Gruppieren 74">
            <a:extLst>
              <a:ext uri="{FF2B5EF4-FFF2-40B4-BE49-F238E27FC236}">
                <a16:creationId xmlns:a16="http://schemas.microsoft.com/office/drawing/2014/main" id="{9E342340-E491-4530-A7B3-87101DFB6160}"/>
              </a:ext>
            </a:extLst>
          </p:cNvPr>
          <p:cNvGrpSpPr/>
          <p:nvPr/>
        </p:nvGrpSpPr>
        <p:grpSpPr>
          <a:xfrm>
            <a:off x="538310" y="3511667"/>
            <a:ext cx="488095" cy="394876"/>
            <a:chOff x="4871864" y="4077072"/>
            <a:chExt cx="504056" cy="458580"/>
          </a:xfrm>
        </p:grpSpPr>
        <p:pic>
          <p:nvPicPr>
            <p:cNvPr id="49" name="Picture 22" descr="https://static.thenounproject.com/png/885619-200.png">
              <a:extLst>
                <a:ext uri="{FF2B5EF4-FFF2-40B4-BE49-F238E27FC236}">
                  <a16:creationId xmlns:a16="http://schemas.microsoft.com/office/drawing/2014/main" id="{411F7918-63AD-4224-B2DE-8D9190FE7C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1864" y="4149080"/>
              <a:ext cx="386572" cy="38657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2" descr="https://static.thenounproject.com/png/885619-200.png">
              <a:extLst>
                <a:ext uri="{FF2B5EF4-FFF2-40B4-BE49-F238E27FC236}">
                  <a16:creationId xmlns:a16="http://schemas.microsoft.com/office/drawing/2014/main" id="{3C5A9054-8915-4B37-AAB2-F26EDB2A58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989349" y="4077072"/>
              <a:ext cx="386571" cy="386572"/>
            </a:xfrm>
            <a:prstGeom prst="rect">
              <a:avLst/>
            </a:prstGeom>
            <a:noFill/>
            <a:extLst>
              <a:ext uri="{909E8E84-426E-40DD-AFC4-6F175D3DCCD1}">
                <a14:hiddenFill xmlns:a14="http://schemas.microsoft.com/office/drawing/2010/main">
                  <a:solidFill>
                    <a:srgbClr val="FFFFFF"/>
                  </a:solidFill>
                </a14:hiddenFill>
              </a:ext>
            </a:extLst>
          </p:spPr>
        </p:pic>
      </p:grpSp>
      <p:sp>
        <p:nvSpPr>
          <p:cNvPr id="51" name="Oval 12">
            <a:extLst>
              <a:ext uri="{FF2B5EF4-FFF2-40B4-BE49-F238E27FC236}">
                <a16:creationId xmlns:a16="http://schemas.microsoft.com/office/drawing/2014/main" id="{E61E7895-0A83-4669-9C1E-95D67C78D1B4}"/>
              </a:ext>
            </a:extLst>
          </p:cNvPr>
          <p:cNvSpPr/>
          <p:nvPr/>
        </p:nvSpPr>
        <p:spPr bwMode="ltGray">
          <a:xfrm>
            <a:off x="416136" y="5324675"/>
            <a:ext cx="261885" cy="256922"/>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endParaRPr lang="en-GB" sz="1400" b="0" dirty="0">
              <a:solidFill>
                <a:schemeClr val="tx1"/>
              </a:solidFill>
            </a:endParaRPr>
          </a:p>
        </p:txBody>
      </p:sp>
      <p:sp>
        <p:nvSpPr>
          <p:cNvPr id="4" name="TextBox 3"/>
          <p:cNvSpPr txBox="1"/>
          <p:nvPr/>
        </p:nvSpPr>
        <p:spPr>
          <a:xfrm>
            <a:off x="359774" y="5339402"/>
            <a:ext cx="374608" cy="253916"/>
          </a:xfrm>
          <a:prstGeom prst="rect">
            <a:avLst/>
          </a:prstGeom>
          <a:noFill/>
        </p:spPr>
        <p:txBody>
          <a:bodyPr wrap="square" rtlCol="0">
            <a:spAutoFit/>
          </a:bodyPr>
          <a:lstStyle/>
          <a:p>
            <a:r>
              <a:rPr lang="de-DE" sz="1050" b="0" dirty="0">
                <a:solidFill>
                  <a:schemeClr val="tx1"/>
                </a:solidFill>
              </a:rPr>
              <a:t>10</a:t>
            </a:r>
          </a:p>
        </p:txBody>
      </p:sp>
      <p:sp>
        <p:nvSpPr>
          <p:cNvPr id="52" name="Oval 12">
            <a:extLst>
              <a:ext uri="{FF2B5EF4-FFF2-40B4-BE49-F238E27FC236}">
                <a16:creationId xmlns:a16="http://schemas.microsoft.com/office/drawing/2014/main" id="{A2A7C09B-A164-46FF-B870-6C4CDEA4BABB}"/>
              </a:ext>
            </a:extLst>
          </p:cNvPr>
          <p:cNvSpPr/>
          <p:nvPr/>
        </p:nvSpPr>
        <p:spPr bwMode="ltGray">
          <a:xfrm>
            <a:off x="407367" y="2739798"/>
            <a:ext cx="261885" cy="231069"/>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6</a:t>
            </a:r>
          </a:p>
        </p:txBody>
      </p:sp>
      <p:sp>
        <p:nvSpPr>
          <p:cNvPr id="53" name="Oval 12">
            <a:extLst>
              <a:ext uri="{FF2B5EF4-FFF2-40B4-BE49-F238E27FC236}">
                <a16:creationId xmlns:a16="http://schemas.microsoft.com/office/drawing/2014/main" id="{A2A7C09B-A164-46FF-B870-6C4CDEA4BABB}"/>
              </a:ext>
            </a:extLst>
          </p:cNvPr>
          <p:cNvSpPr/>
          <p:nvPr/>
        </p:nvSpPr>
        <p:spPr bwMode="ltGray">
          <a:xfrm>
            <a:off x="416136" y="4068326"/>
            <a:ext cx="261885" cy="231069"/>
          </a:xfrm>
          <a:prstGeom prst="ellipse">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auto">
              <a:spcBef>
                <a:spcPts val="0"/>
              </a:spcBef>
              <a:spcAft>
                <a:spcPts val="0"/>
              </a:spcAft>
            </a:pPr>
            <a:r>
              <a:rPr lang="en-GB" sz="1400" b="0" dirty="0">
                <a:solidFill>
                  <a:schemeClr val="tx1"/>
                </a:solidFill>
              </a:rPr>
              <a:t>8</a:t>
            </a:r>
          </a:p>
        </p:txBody>
      </p:sp>
      <p:pic>
        <p:nvPicPr>
          <p:cNvPr id="54" name="Picture 24" descr="https://static.thenounproject.com/png/207475-200.png">
            <a:extLst>
              <a:ext uri="{FF2B5EF4-FFF2-40B4-BE49-F238E27FC236}">
                <a16:creationId xmlns:a16="http://schemas.microsoft.com/office/drawing/2014/main" id="{0757C20B-A2EE-4D32-BB95-90CC2A43485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4271" y="4828372"/>
            <a:ext cx="389676" cy="362236"/>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6" descr="https://static.thenounproject.com/png/229354-200.png">
            <a:extLst>
              <a:ext uri="{FF2B5EF4-FFF2-40B4-BE49-F238E27FC236}">
                <a16:creationId xmlns:a16="http://schemas.microsoft.com/office/drawing/2014/main" id="{0F34604D-1BE2-4A67-88E8-FACBEBD902B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2509" y="4197044"/>
            <a:ext cx="388713" cy="362163"/>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28" descr="https://static.thenounproject.com/png/700025-200.png">
            <a:extLst>
              <a:ext uri="{FF2B5EF4-FFF2-40B4-BE49-F238E27FC236}">
                <a16:creationId xmlns:a16="http://schemas.microsoft.com/office/drawing/2014/main" id="{2DAD1E55-D331-4B07-9092-D44003724A6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2075" y="5418951"/>
            <a:ext cx="538262" cy="501498"/>
          </a:xfrm>
          <a:prstGeom prst="rect">
            <a:avLst/>
          </a:prstGeom>
          <a:noFill/>
          <a:extLst>
            <a:ext uri="{909E8E84-426E-40DD-AFC4-6F175D3DCCD1}">
              <a14:hiddenFill xmlns:a14="http://schemas.microsoft.com/office/drawing/2010/main">
                <a:solidFill>
                  <a:srgbClr val="FFFFFF"/>
                </a:solidFill>
              </a14:hiddenFill>
            </a:ext>
          </a:extLst>
        </p:spPr>
      </p:pic>
      <p:sp>
        <p:nvSpPr>
          <p:cNvPr id="65" name="Textfeld 64">
            <a:extLst>
              <a:ext uri="{FF2B5EF4-FFF2-40B4-BE49-F238E27FC236}">
                <a16:creationId xmlns:a16="http://schemas.microsoft.com/office/drawing/2014/main" id="{F5A41C9D-8BF9-446F-B14F-143186F465F0}"/>
              </a:ext>
            </a:extLst>
          </p:cNvPr>
          <p:cNvSpPr txBox="1"/>
          <p:nvPr/>
        </p:nvSpPr>
        <p:spPr>
          <a:xfrm>
            <a:off x="1199456" y="4734107"/>
            <a:ext cx="2829786" cy="523220"/>
          </a:xfrm>
          <a:prstGeom prst="rect">
            <a:avLst/>
          </a:prstGeom>
          <a:noFill/>
        </p:spPr>
        <p:txBody>
          <a:bodyPr wrap="square" rtlCol="0">
            <a:spAutoFit/>
          </a:bodyPr>
          <a:lstStyle/>
          <a:p>
            <a:r>
              <a:rPr lang="en-US" sz="1400" dirty="0">
                <a:solidFill>
                  <a:schemeClr val="tx1"/>
                </a:solidFill>
              </a:rPr>
              <a:t>Strengthen Sustainability Disclosure &amp; Accounting</a:t>
            </a:r>
          </a:p>
        </p:txBody>
      </p:sp>
      <p:sp>
        <p:nvSpPr>
          <p:cNvPr id="11" name="TextBox 10"/>
          <p:cNvSpPr txBox="1"/>
          <p:nvPr/>
        </p:nvSpPr>
        <p:spPr>
          <a:xfrm>
            <a:off x="4115276" y="4692628"/>
            <a:ext cx="7733457" cy="590068"/>
          </a:xfrm>
          <a:prstGeom prst="rect">
            <a:avLst/>
          </a:prstGeom>
          <a:solidFill>
            <a:schemeClr val="bg1">
              <a:lumMod val="9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GB"/>
            </a:defPPr>
            <a:lvl1pPr>
              <a:defRPr sz="1200" b="0">
                <a:solidFill>
                  <a:schemeClr val="tx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en-US" dirty="0"/>
              <a:t>COM evaluates the current reporting requirements for companies. COM will update guidelines on climate disclosures, and establish new laboratory on corporate reporting. COM </a:t>
            </a:r>
            <a:r>
              <a:rPr lang="en-US"/>
              <a:t>will analyze </a:t>
            </a:r>
            <a:r>
              <a:rPr lang="en-US" dirty="0"/>
              <a:t>impact of accounting rules (IFRS standards) on sustainable and long-term investments. </a:t>
            </a:r>
          </a:p>
        </p:txBody>
      </p:sp>
      <p:sp>
        <p:nvSpPr>
          <p:cNvPr id="59" name="Rechteck 58">
            <a:extLst>
              <a:ext uri="{FF2B5EF4-FFF2-40B4-BE49-F238E27FC236}">
                <a16:creationId xmlns:a16="http://schemas.microsoft.com/office/drawing/2014/main" id="{C30353A0-6A55-4178-B2EB-D67075DB864F}"/>
              </a:ext>
            </a:extLst>
          </p:cNvPr>
          <p:cNvSpPr/>
          <p:nvPr/>
        </p:nvSpPr>
        <p:spPr>
          <a:xfrm>
            <a:off x="343264" y="1052736"/>
            <a:ext cx="11505471" cy="335280"/>
          </a:xfrm>
          <a:prstGeom prst="rect">
            <a:avLst/>
          </a:prstGeom>
          <a:solidFill>
            <a:srgbClr val="0F5494"/>
          </a:solidFill>
          <a:ln>
            <a:solidFill>
              <a:srgbClr val="0F5494"/>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de-DE" sz="1600" dirty="0" err="1"/>
              <a:t>One</a:t>
            </a:r>
            <a:r>
              <a:rPr lang="de-DE" sz="1600" dirty="0"/>
              <a:t> </a:t>
            </a:r>
            <a:r>
              <a:rPr lang="de-DE" sz="1600" dirty="0" err="1"/>
              <a:t>comprehensive</a:t>
            </a:r>
            <a:r>
              <a:rPr lang="de-DE" sz="1600" dirty="0"/>
              <a:t> </a:t>
            </a:r>
            <a:r>
              <a:rPr lang="de-DE" sz="1600" dirty="0" err="1"/>
              <a:t>strategy</a:t>
            </a:r>
            <a:r>
              <a:rPr lang="de-DE" sz="1600" dirty="0"/>
              <a:t> | </a:t>
            </a:r>
            <a:r>
              <a:rPr lang="de-DE" sz="1600" dirty="0" err="1"/>
              <a:t>Three</a:t>
            </a:r>
            <a:r>
              <a:rPr lang="de-DE" sz="1600" dirty="0"/>
              <a:t> </a:t>
            </a:r>
            <a:r>
              <a:rPr lang="de-DE" sz="1600" dirty="0" err="1"/>
              <a:t>main</a:t>
            </a:r>
            <a:r>
              <a:rPr lang="de-DE" sz="1600" dirty="0"/>
              <a:t> </a:t>
            </a:r>
            <a:r>
              <a:rPr lang="de-DE" sz="1600" dirty="0" err="1"/>
              <a:t>objectives</a:t>
            </a:r>
            <a:r>
              <a:rPr lang="de-DE" sz="1600" dirty="0"/>
              <a:t> | </a:t>
            </a:r>
            <a:r>
              <a:rPr lang="de-DE" sz="1600" dirty="0" err="1"/>
              <a:t>Ten</a:t>
            </a:r>
            <a:r>
              <a:rPr lang="de-DE" sz="1600" dirty="0"/>
              <a:t> Actions</a:t>
            </a:r>
          </a:p>
        </p:txBody>
      </p:sp>
      <p:sp>
        <p:nvSpPr>
          <p:cNvPr id="60" name="Rechteck 59">
            <a:extLst>
              <a:ext uri="{FF2B5EF4-FFF2-40B4-BE49-F238E27FC236}">
                <a16:creationId xmlns:a16="http://schemas.microsoft.com/office/drawing/2014/main" id="{A44F14DE-126F-4AD5-9770-D733DD593975}"/>
              </a:ext>
            </a:extLst>
          </p:cNvPr>
          <p:cNvSpPr/>
          <p:nvPr/>
        </p:nvSpPr>
        <p:spPr>
          <a:xfrm>
            <a:off x="343263" y="1461159"/>
            <a:ext cx="3952537"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Reorienting capital flows </a:t>
            </a:r>
            <a:r>
              <a:rPr lang="en-US" sz="1600" b="0" dirty="0">
                <a:solidFill>
                  <a:schemeClr val="tx1"/>
                </a:solidFill>
              </a:rPr>
              <a:t>	towards sustainable 	investment </a:t>
            </a:r>
            <a:endParaRPr lang="it-IT" sz="1600" b="0" dirty="0">
              <a:solidFill>
                <a:schemeClr val="tx1"/>
              </a:solidFill>
            </a:endParaRPr>
          </a:p>
        </p:txBody>
      </p:sp>
      <p:sp>
        <p:nvSpPr>
          <p:cNvPr id="61" name="Rechteck 60">
            <a:extLst>
              <a:ext uri="{FF2B5EF4-FFF2-40B4-BE49-F238E27FC236}">
                <a16:creationId xmlns:a16="http://schemas.microsoft.com/office/drawing/2014/main" id="{943FFBBA-0B57-45CA-B444-28B5DBA67A65}"/>
              </a:ext>
            </a:extLst>
          </p:cNvPr>
          <p:cNvSpPr/>
          <p:nvPr/>
        </p:nvSpPr>
        <p:spPr>
          <a:xfrm>
            <a:off x="4395796" y="1461159"/>
            <a:ext cx="3924549"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Mainstreaming 	Sustainability into risk 	Management</a:t>
            </a:r>
            <a:endParaRPr lang="en-US" sz="1600" b="0" dirty="0">
              <a:solidFill>
                <a:schemeClr val="tx1"/>
              </a:solidFill>
            </a:endParaRPr>
          </a:p>
        </p:txBody>
      </p:sp>
      <p:sp>
        <p:nvSpPr>
          <p:cNvPr id="62" name="Rechteck 61">
            <a:extLst>
              <a:ext uri="{FF2B5EF4-FFF2-40B4-BE49-F238E27FC236}">
                <a16:creationId xmlns:a16="http://schemas.microsoft.com/office/drawing/2014/main" id="{B0D07736-8F17-49E7-BFB3-9B742D2DCEFD}"/>
              </a:ext>
            </a:extLst>
          </p:cNvPr>
          <p:cNvSpPr/>
          <p:nvPr/>
        </p:nvSpPr>
        <p:spPr>
          <a:xfrm>
            <a:off x="8392757" y="1461159"/>
            <a:ext cx="3455977" cy="743705"/>
          </a:xfrm>
          <a:prstGeom prst="rect">
            <a:avLst/>
          </a:prstGeom>
          <a:solidFill>
            <a:srgbClr val="E8EED8"/>
          </a:solidFill>
          <a:ln>
            <a:solidFill>
              <a:srgbClr val="5EC457"/>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spcAft>
                <a:spcPts val="1200"/>
              </a:spcAft>
              <a:buClr>
                <a:srgbClr val="00B050"/>
              </a:buClr>
            </a:pPr>
            <a:r>
              <a:rPr lang="en-US" sz="1600" b="0" dirty="0">
                <a:solidFill>
                  <a:schemeClr val="tx1"/>
                </a:solidFill>
              </a:rPr>
              <a:t>	</a:t>
            </a:r>
            <a:r>
              <a:rPr lang="en-US" sz="1600" dirty="0">
                <a:solidFill>
                  <a:schemeClr val="tx1"/>
                </a:solidFill>
              </a:rPr>
              <a:t>Fostering	transparency </a:t>
            </a:r>
            <a:r>
              <a:rPr lang="en-US" sz="1600" b="0" dirty="0">
                <a:solidFill>
                  <a:schemeClr val="tx1"/>
                </a:solidFill>
              </a:rPr>
              <a:t>and 	</a:t>
            </a:r>
            <a:r>
              <a:rPr lang="en-US" sz="1600" dirty="0">
                <a:solidFill>
                  <a:schemeClr val="tx1"/>
                </a:solidFill>
              </a:rPr>
              <a:t>Long-termism</a:t>
            </a:r>
            <a:endParaRPr lang="it-IT" sz="1600" dirty="0">
              <a:solidFill>
                <a:schemeClr val="tx1"/>
              </a:solidFill>
            </a:endParaRPr>
          </a:p>
        </p:txBody>
      </p:sp>
      <p:sp>
        <p:nvSpPr>
          <p:cNvPr id="64" name="Oval 4">
            <a:extLst>
              <a:ext uri="{FF2B5EF4-FFF2-40B4-BE49-F238E27FC236}">
                <a16:creationId xmlns:a16="http://schemas.microsoft.com/office/drawing/2014/main" id="{45A5C50D-1EA7-4538-8897-FE713BE9CA45}"/>
              </a:ext>
            </a:extLst>
          </p:cNvPr>
          <p:cNvSpPr/>
          <p:nvPr/>
        </p:nvSpPr>
        <p:spPr>
          <a:xfrm>
            <a:off x="8320345" y="1409172"/>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3</a:t>
            </a:r>
          </a:p>
        </p:txBody>
      </p:sp>
      <p:pic>
        <p:nvPicPr>
          <p:cNvPr id="66" name="Picture 6" descr="https://static.thenounproject.com/png/148495-200.png">
            <a:extLst>
              <a:ext uri="{FF2B5EF4-FFF2-40B4-BE49-F238E27FC236}">
                <a16:creationId xmlns:a16="http://schemas.microsoft.com/office/drawing/2014/main" id="{CFB45620-9142-4E06-A8CB-9B85979274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368" y="1340768"/>
            <a:ext cx="900967" cy="900967"/>
          </a:xfrm>
          <a:prstGeom prst="rect">
            <a:avLst/>
          </a:prstGeom>
          <a:noFill/>
          <a:extLst>
            <a:ext uri="{909E8E84-426E-40DD-AFC4-6F175D3DCCD1}">
              <a14:hiddenFill xmlns:a14="http://schemas.microsoft.com/office/drawing/2010/main">
                <a:solidFill>
                  <a:srgbClr val="FFFFFF"/>
                </a:solidFill>
              </a14:hiddenFill>
            </a:ext>
          </a:extLst>
        </p:spPr>
      </p:pic>
      <p:sp>
        <p:nvSpPr>
          <p:cNvPr id="68" name="Oval 4">
            <a:extLst>
              <a:ext uri="{FF2B5EF4-FFF2-40B4-BE49-F238E27FC236}">
                <a16:creationId xmlns:a16="http://schemas.microsoft.com/office/drawing/2014/main" id="{F32A7E18-828E-4069-8918-05D916603BD0}"/>
              </a:ext>
            </a:extLst>
          </p:cNvPr>
          <p:cNvSpPr/>
          <p:nvPr/>
        </p:nvSpPr>
        <p:spPr>
          <a:xfrm>
            <a:off x="197890" y="1370433"/>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1</a:t>
            </a:r>
          </a:p>
        </p:txBody>
      </p:sp>
      <p:pic>
        <p:nvPicPr>
          <p:cNvPr id="72" name="Picture 8" descr="https://static.thenounproject.com/png/1978454-200.png">
            <a:extLst>
              <a:ext uri="{FF2B5EF4-FFF2-40B4-BE49-F238E27FC236}">
                <a16:creationId xmlns:a16="http://schemas.microsoft.com/office/drawing/2014/main" id="{E194D77F-0D89-416F-A10B-7B7823A83DE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72671" y="1568832"/>
            <a:ext cx="542401" cy="542401"/>
          </a:xfrm>
          <a:prstGeom prst="rect">
            <a:avLst/>
          </a:prstGeom>
          <a:noFill/>
          <a:extLst>
            <a:ext uri="{909E8E84-426E-40DD-AFC4-6F175D3DCCD1}">
              <a14:hiddenFill xmlns:a14="http://schemas.microsoft.com/office/drawing/2010/main">
                <a:solidFill>
                  <a:srgbClr val="FFFFFF"/>
                </a:solidFill>
              </a14:hiddenFill>
            </a:ext>
          </a:extLst>
        </p:spPr>
      </p:pic>
      <p:sp>
        <p:nvSpPr>
          <p:cNvPr id="74" name="Oval 4">
            <a:extLst>
              <a:ext uri="{FF2B5EF4-FFF2-40B4-BE49-F238E27FC236}">
                <a16:creationId xmlns:a16="http://schemas.microsoft.com/office/drawing/2014/main" id="{B96DB955-D969-429C-9221-7FEC66AD7E28}"/>
              </a:ext>
            </a:extLst>
          </p:cNvPr>
          <p:cNvSpPr/>
          <p:nvPr/>
        </p:nvSpPr>
        <p:spPr>
          <a:xfrm>
            <a:off x="4323384" y="1405580"/>
            <a:ext cx="436492" cy="364579"/>
          </a:xfrm>
          <a:prstGeom prst="ellipse">
            <a:avLst/>
          </a:prstGeom>
          <a:solidFill>
            <a:srgbClr val="DCE8B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1800" dirty="0">
                <a:solidFill>
                  <a:schemeClr val="tx1"/>
                </a:solidFill>
              </a:rPr>
              <a:t>2</a:t>
            </a:r>
          </a:p>
        </p:txBody>
      </p:sp>
      <p:pic>
        <p:nvPicPr>
          <p:cNvPr id="75" name="Picture 14" descr="https://static.thenounproject.com/png/1236139-200.png">
            <a:extLst>
              <a:ext uri="{FF2B5EF4-FFF2-40B4-BE49-F238E27FC236}">
                <a16:creationId xmlns:a16="http://schemas.microsoft.com/office/drawing/2014/main" id="{BEF94EA9-4C7E-40DB-84AE-08FEA9DBC60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643528" y="1537200"/>
            <a:ext cx="594610" cy="594610"/>
          </a:xfrm>
          <a:prstGeom prst="rect">
            <a:avLst/>
          </a:prstGeom>
          <a:noFill/>
          <a:extLst>
            <a:ext uri="{909E8E84-426E-40DD-AFC4-6F175D3DCCD1}">
              <a14:hiddenFill xmlns:a14="http://schemas.microsoft.com/office/drawing/2010/main">
                <a:solidFill>
                  <a:srgbClr val="FFFFFF"/>
                </a:solidFill>
              </a14:hiddenFill>
            </a:ext>
          </a:extLst>
        </p:spPr>
      </p:pic>
      <p:sp>
        <p:nvSpPr>
          <p:cNvPr id="47" name="Isosceles Triangle 42">
            <a:extLst>
              <a:ext uri="{FF2B5EF4-FFF2-40B4-BE49-F238E27FC236}">
                <a16:creationId xmlns:a16="http://schemas.microsoft.com/office/drawing/2014/main" id="{EDCEB1C7-879E-4515-AA14-71DFA18436E6}"/>
              </a:ext>
            </a:extLst>
          </p:cNvPr>
          <p:cNvSpPr/>
          <p:nvPr/>
        </p:nvSpPr>
        <p:spPr>
          <a:xfrm rot="10800000" flipV="1">
            <a:off x="495337" y="2324951"/>
            <a:ext cx="11229772" cy="167944"/>
          </a:xfrm>
          <a:prstGeom prst="triangle">
            <a:avLst/>
          </a:prstGeom>
          <a:solidFill>
            <a:srgbClr val="004494"/>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851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Sustainable finance</a:t>
            </a:r>
            <a:endParaRPr lang="en-GB" dirty="0"/>
          </a:p>
        </p:txBody>
      </p:sp>
      <p:sp>
        <p:nvSpPr>
          <p:cNvPr id="3" name="Content Placeholder 2"/>
          <p:cNvSpPr>
            <a:spLocks noGrp="1"/>
          </p:cNvSpPr>
          <p:nvPr>
            <p:ph idx="1"/>
          </p:nvPr>
        </p:nvSpPr>
        <p:spPr>
          <a:xfrm>
            <a:off x="623392" y="3933056"/>
            <a:ext cx="10081120" cy="1872208"/>
          </a:xfrm>
        </p:spPr>
        <p:txBody>
          <a:bodyPr/>
          <a:lstStyle/>
          <a:p>
            <a:pPr algn="ctr"/>
            <a:r>
              <a:rPr lang="en-US" sz="2800" dirty="0"/>
              <a:t>2018 SWITCH Annual Coordination Meeting</a:t>
            </a:r>
          </a:p>
          <a:p>
            <a:pPr algn="ctr"/>
            <a:r>
              <a:rPr lang="en-US" sz="2800" dirty="0"/>
              <a:t>3</a:t>
            </a:r>
            <a:r>
              <a:rPr lang="en-US" sz="2800" baseline="30000" dirty="0"/>
              <a:t>rd</a:t>
            </a:r>
            <a:r>
              <a:rPr lang="en-US" sz="2800" dirty="0"/>
              <a:t> December 2018 | 16:00h – 17:30h</a:t>
            </a:r>
          </a:p>
          <a:p>
            <a:pPr algn="ctr"/>
            <a:r>
              <a:rPr lang="en-US" sz="2800" dirty="0"/>
              <a:t>Q&amp;A</a:t>
            </a:r>
          </a:p>
        </p:txBody>
      </p:sp>
      <p:sp>
        <p:nvSpPr>
          <p:cNvPr id="6" name="Slide Number Placeholder 5"/>
          <p:cNvSpPr>
            <a:spLocks noGrp="1"/>
          </p:cNvSpPr>
          <p:nvPr>
            <p:ph type="sldNum" sz="quarter" idx="12"/>
          </p:nvPr>
        </p:nvSpPr>
        <p:spPr/>
        <p:txBody>
          <a:bodyPr/>
          <a:lstStyle/>
          <a:p>
            <a:pPr>
              <a:defRPr/>
            </a:pPr>
            <a:fld id="{2BB59E6E-B967-488E-B209-8B7FA0D7AF99}" type="slidenum">
              <a:rPr lang="en-GB" smtClean="0"/>
              <a:pPr>
                <a:defRPr/>
              </a:pPr>
              <a:t>9</a:t>
            </a:fld>
            <a:endParaRPr lang="en-GB" dirty="0"/>
          </a:p>
        </p:txBody>
      </p:sp>
    </p:spTree>
    <p:extLst>
      <p:ext uri="{BB962C8B-B14F-4D97-AF65-F5344CB8AC3E}">
        <p14:creationId xmlns:p14="http://schemas.microsoft.com/office/powerpoint/2010/main" val="45189609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1649</TotalTime>
  <Words>1363</Words>
  <Application>Microsoft Macintosh PowerPoint</Application>
  <PresentationFormat>Grand écran</PresentationFormat>
  <Paragraphs>237</Paragraphs>
  <Slides>13</Slides>
  <Notes>10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Arial Narrow</vt:lpstr>
      <vt:lpstr>Verdana</vt:lpstr>
      <vt:lpstr>Wingdings</vt:lpstr>
      <vt:lpstr>Default Design</vt:lpstr>
      <vt:lpstr>Sustainable finance</vt:lpstr>
      <vt:lpstr>The Case for Sustainable Finance</vt:lpstr>
      <vt:lpstr>Sustainable Finance in EU Sustainability policies</vt:lpstr>
      <vt:lpstr>Sustainable Finance at the International Level</vt:lpstr>
      <vt:lpstr>Action Plan on Financing Sustainable Growth</vt:lpstr>
      <vt:lpstr>Action Plan on Financing Sustainable Growth</vt:lpstr>
      <vt:lpstr>Action Plan on Financing Sustainable Growth</vt:lpstr>
      <vt:lpstr>Action Plan on Financing Sustainable Growth</vt:lpstr>
      <vt:lpstr>Sustainable finance</vt:lpstr>
      <vt:lpstr>The three legislative Proposals</vt:lpstr>
      <vt:lpstr>Taxonomy - The Case for an EU Taxonomy</vt:lpstr>
      <vt:lpstr>Taxonomy - Some Features </vt:lpstr>
      <vt:lpstr>The Benchmark proposal: The case for Benchmarks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VACLAVICEK Tomas (FISMA)</dc:creator>
  <cp:lastModifiedBy>Microsoft Office User</cp:lastModifiedBy>
  <cp:revision>2319</cp:revision>
  <dcterms:created xsi:type="dcterms:W3CDTF">2018-10-03T12:38:42Z</dcterms:created>
  <dcterms:modified xsi:type="dcterms:W3CDTF">2018-12-20T11:43:55Z</dcterms:modified>
</cp:coreProperties>
</file>