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5" r:id="rId2"/>
    <p:sldId id="259" r:id="rId3"/>
    <p:sldId id="433" r:id="rId4"/>
    <p:sldId id="452" r:id="rId5"/>
    <p:sldId id="453" r:id="rId6"/>
    <p:sldId id="451" r:id="rId7"/>
    <p:sldId id="440" r:id="rId8"/>
    <p:sldId id="441" r:id="rId9"/>
    <p:sldId id="443" r:id="rId10"/>
    <p:sldId id="446" r:id="rId11"/>
    <p:sldId id="447" r:id="rId12"/>
    <p:sldId id="448" r:id="rId13"/>
    <p:sldId id="449" r:id="rId14"/>
  </p:sldIdLst>
  <p:sldSz cx="9144000" cy="6858000" type="screen4x3"/>
  <p:notesSz cx="6797675" cy="9926638"/>
  <p:custDataLst>
    <p:tags r:id="rId17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5494"/>
    <a:srgbClr val="179F05"/>
    <a:srgbClr val="DBF6CA"/>
    <a:srgbClr val="D3F4BE"/>
    <a:srgbClr val="EBFAE2"/>
    <a:srgbClr val="C5F1AD"/>
    <a:srgbClr val="E3FEC2"/>
    <a:srgbClr val="D3FDA1"/>
    <a:srgbClr val="BDDEFF"/>
    <a:srgbClr val="3166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432" autoAdjust="0"/>
    <p:restoredTop sz="48229" autoAdjust="0"/>
  </p:normalViewPr>
  <p:slideViewPr>
    <p:cSldViewPr>
      <p:cViewPr varScale="1">
        <p:scale>
          <a:sx n="43" d="100"/>
          <a:sy n="43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D1FE416-F8A5-43CD-A5EE-D6ADBE2AE2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395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B488B20-A08D-47B6-ADE7-8DEB44560A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95951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2660145" y="12683000"/>
            <a:ext cx="2035063" cy="6676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ECB9BE-64DF-47D5-A8B2-7A1550173A75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167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99C9B-4201-4E57-BCDD-7DCC6AF27E05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95595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99C9B-4201-4E57-BCDD-7DCC6AF27E05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95595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99C9B-4201-4E57-BCDD-7DCC6AF27E05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95595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99C9B-4201-4E57-BCDD-7DCC6AF27E05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9559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8B20-A08D-47B6-ADE7-8DEB44560A1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203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smtClean="0"/>
              <a:t>Communication Rio+20: A strong commitment to IGE</a:t>
            </a:r>
            <a:r>
              <a:rPr lang="en-GB" i="0" baseline="0" dirty="0" smtClean="0"/>
              <a:t>; Proposes a pathway "towards IGE and better governance"</a:t>
            </a:r>
            <a:endParaRPr lang="en-GB" i="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Agenda for Change: Provides</a:t>
            </a:r>
            <a:r>
              <a:rPr lang="en-GB" i="0" baseline="0" dirty="0" smtClean="0"/>
              <a:t> a definition: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EU DEV policy should promote a ‘green economy’ that generates growth, create jobs and help reduce poverty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Private Sector Communication: Highlights IGE </a:t>
            </a:r>
            <a:r>
              <a:rPr lang="en-GB" i="0" baseline="0" dirty="0" smtClean="0"/>
              <a:t>as a priority area for private sector development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2030 Agenda: no explicit reference to GE;</a:t>
            </a:r>
            <a:r>
              <a:rPr lang="en-GB" i="0" baseline="0" dirty="0" smtClean="0"/>
              <a:t> c</a:t>
            </a:r>
            <a:r>
              <a:rPr lang="en-GB" i="0" dirty="0" smtClean="0"/>
              <a:t>oncept is embedded</a:t>
            </a:r>
            <a:r>
              <a:rPr lang="en-GB" i="0" baseline="0" dirty="0" smtClean="0"/>
              <a:t> across the Agenda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New EU Consensus: IGE as part of the planet priority and the prosperity</a:t>
            </a:r>
            <a:r>
              <a:rPr lang="en-GB" i="0" baseline="0" dirty="0" smtClean="0"/>
              <a:t> priority, in particular in the context of the External Investment Plan</a:t>
            </a:r>
          </a:p>
          <a:p>
            <a:pPr algn="just"/>
            <a:endParaRPr lang="en-GB" sz="1200" b="1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indent="-171450" algn="just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GB" i="0" dirty="0" smtClean="0">
                <a:sym typeface="Wingdings"/>
              </a:rPr>
              <a:t> Consistent attention to the IGE in EU development policy; sometimes through other concepts</a:t>
            </a:r>
          </a:p>
          <a:p>
            <a:endParaRPr lang="en-GB" sz="1200" b="1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8B20-A08D-47B6-ADE7-8DEB44560A1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0173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smtClean="0"/>
              <a:t>Communication Rio+20: A strong commitment to IGE</a:t>
            </a:r>
            <a:r>
              <a:rPr lang="en-GB" i="0" baseline="0" dirty="0" smtClean="0"/>
              <a:t>; Proposes a pathway "towards IGE and better governance"</a:t>
            </a:r>
            <a:endParaRPr lang="en-GB" i="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Agenda for Change: Provides</a:t>
            </a:r>
            <a:r>
              <a:rPr lang="en-GB" i="0" baseline="0" dirty="0" smtClean="0"/>
              <a:t> a definition: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EU DEV policy should promote a ‘green economy’ that generates growth, create jobs and help reduce poverty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Private Sector Communication: Highlights IGE </a:t>
            </a:r>
            <a:r>
              <a:rPr lang="en-GB" i="0" baseline="0" dirty="0" smtClean="0"/>
              <a:t>as a priority area for private sector development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2030 Agenda: no explicit reference to GE;</a:t>
            </a:r>
            <a:r>
              <a:rPr lang="en-GB" i="0" baseline="0" dirty="0" smtClean="0"/>
              <a:t> c</a:t>
            </a:r>
            <a:r>
              <a:rPr lang="en-GB" i="0" dirty="0" smtClean="0"/>
              <a:t>oncept is embedded</a:t>
            </a:r>
            <a:r>
              <a:rPr lang="en-GB" i="0" baseline="0" dirty="0" smtClean="0"/>
              <a:t> across the Agenda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New EU Consensus: IGE as part of the planet priority and the prosperity</a:t>
            </a:r>
            <a:r>
              <a:rPr lang="en-GB" i="0" baseline="0" dirty="0" smtClean="0"/>
              <a:t> priority, in particular in the context of the External Investment Plan</a:t>
            </a:r>
          </a:p>
          <a:p>
            <a:pPr algn="just"/>
            <a:endParaRPr lang="en-GB" sz="1200" b="1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indent="-171450" algn="just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GB" i="0" dirty="0" smtClean="0">
                <a:sym typeface="Wingdings"/>
              </a:rPr>
              <a:t> Consistent attention to the IGE in EU development policy; sometimes through other concepts</a:t>
            </a:r>
          </a:p>
          <a:p>
            <a:endParaRPr lang="en-GB" sz="1200" b="1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8B20-A08D-47B6-ADE7-8DEB44560A1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0173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smtClean="0"/>
              <a:t>Communication Rio+20: A strong commitment to IGE</a:t>
            </a:r>
            <a:r>
              <a:rPr lang="en-GB" i="0" baseline="0" dirty="0" smtClean="0"/>
              <a:t>; Proposes a pathway "towards IGE and better governance"</a:t>
            </a:r>
            <a:endParaRPr lang="en-GB" i="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Agenda for Change: Provides</a:t>
            </a:r>
            <a:r>
              <a:rPr lang="en-GB" i="0" baseline="0" dirty="0" smtClean="0"/>
              <a:t> a definition: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EU DEV policy should promote a ‘green economy’ that generates growth, create jobs and help reduce poverty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Private Sector Communication: Highlights IGE </a:t>
            </a:r>
            <a:r>
              <a:rPr lang="en-GB" i="0" baseline="0" dirty="0" smtClean="0"/>
              <a:t>as a priority area for private sector development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2030 Agenda: no explicit reference to GE;</a:t>
            </a:r>
            <a:r>
              <a:rPr lang="en-GB" i="0" baseline="0" dirty="0" smtClean="0"/>
              <a:t> c</a:t>
            </a:r>
            <a:r>
              <a:rPr lang="en-GB" i="0" dirty="0" smtClean="0"/>
              <a:t>oncept is embedded</a:t>
            </a:r>
            <a:r>
              <a:rPr lang="en-GB" i="0" baseline="0" dirty="0" smtClean="0"/>
              <a:t> across the Agenda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i="0" dirty="0" smtClean="0"/>
              <a:t>New EU Consensus: IGE as part of the planet priority and the prosperity</a:t>
            </a:r>
            <a:r>
              <a:rPr lang="en-GB" i="0" baseline="0" dirty="0" smtClean="0"/>
              <a:t> priority, in particular in the context of the External Investment Plan</a:t>
            </a:r>
          </a:p>
          <a:p>
            <a:pPr algn="just"/>
            <a:endParaRPr lang="en-GB" sz="1200" b="1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indent="-171450" algn="just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GB" i="0" dirty="0" smtClean="0">
                <a:sym typeface="Wingdings"/>
              </a:rPr>
              <a:t> Consistent attention to the IGE in EU development policy; sometimes through other concepts</a:t>
            </a:r>
          </a:p>
          <a:p>
            <a:endParaRPr lang="en-GB" sz="1200" b="1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488B20-A08D-47B6-ADE7-8DEB44560A1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0173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EU's answer to the 2030 Agenda will include two work streams: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first work stream, presented in the </a:t>
            </a:r>
            <a:r>
              <a:rPr lang="fr-BE" sz="1100" b="0" dirty="0" smtClean="0"/>
              <a:t>Communication on the </a:t>
            </a:r>
            <a:r>
              <a:rPr lang="fr-BE" sz="1100" b="0" dirty="0" err="1" smtClean="0"/>
              <a:t>next</a:t>
            </a:r>
            <a:r>
              <a:rPr lang="fr-BE" sz="1100" b="0" dirty="0" smtClean="0"/>
              <a:t> </a:t>
            </a:r>
            <a:r>
              <a:rPr lang="fr-BE" sz="1100" b="0" dirty="0" err="1" smtClean="0"/>
              <a:t>steps</a:t>
            </a:r>
            <a:r>
              <a:rPr lang="fr-BE" sz="1100" b="0" dirty="0" smtClean="0"/>
              <a:t> for a </a:t>
            </a:r>
            <a:r>
              <a:rPr lang="fr-BE" sz="1100" b="0" dirty="0" err="1" smtClean="0"/>
              <a:t>sustainable</a:t>
            </a:r>
            <a:r>
              <a:rPr lang="fr-BE" sz="1100" b="0" dirty="0" smtClean="0"/>
              <a:t> </a:t>
            </a:r>
            <a:r>
              <a:rPr lang="fr-BE" sz="1100" b="0" dirty="0" err="1" smtClean="0"/>
              <a:t>European</a:t>
            </a:r>
            <a:r>
              <a:rPr lang="fr-BE" sz="1100" b="0" dirty="0" smtClean="0"/>
              <a:t> future</a:t>
            </a: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is to fully integrate the SDGs in the European policy framework and current Commission priorities, assessing where we stand and identifying the most relevant sustainability concerns.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1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marR="0" lvl="1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 second track will launch reflection work on further developing our longer term vision and the focus of </a:t>
            </a:r>
            <a:r>
              <a:rPr lang="en-GB" sz="11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sectoral</a:t>
            </a:r>
            <a:r>
              <a:rPr lang="en-GB" sz="11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policies after 2020, preparing for the long term implementation of the SDGs. The new Multiannual Financial Framework beyond 2020 will reorient EU budget's accordingly</a:t>
            </a: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99C9B-4201-4E57-BCDD-7DCC6AF27E05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712061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99C9B-4201-4E57-BCDD-7DCC6AF27E05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043644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99C9B-4201-4E57-BCDD-7DCC6AF27E05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79541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/>
              <a:t>The structure of the new Consensus (</a:t>
            </a:r>
            <a:r>
              <a:rPr lang="fr-BE" baseline="0" dirty="0" err="1"/>
              <a:t>around</a:t>
            </a:r>
            <a:r>
              <a:rPr lang="fr-BE" baseline="0" dirty="0"/>
              <a:t> the 5 Ps) </a:t>
            </a:r>
            <a:r>
              <a:rPr lang="fr-BE" baseline="0" dirty="0" err="1" smtClean="0"/>
              <a:t>reflects</a:t>
            </a:r>
            <a:r>
              <a:rPr lang="fr-BE" baseline="0" dirty="0" smtClean="0"/>
              <a:t> the </a:t>
            </a:r>
            <a:r>
              <a:rPr lang="fr-BE" baseline="0" dirty="0"/>
              <a:t>objectives of EU </a:t>
            </a:r>
            <a:r>
              <a:rPr lang="fr-BE" baseline="0" dirty="0" err="1"/>
              <a:t>external</a:t>
            </a:r>
            <a:r>
              <a:rPr lang="fr-BE" baseline="0" dirty="0"/>
              <a:t> action set out in the article 21.2 of the TEU.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99C9B-4201-4E57-BCDD-7DCC6AF27E05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8124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/>
              <a:t>Title</a:t>
            </a:r>
            <a:endParaRPr lang="en-GB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/>
              <a:t>Subtitle</a:t>
            </a:r>
            <a:endParaRPr lang="en-GB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A9CC608-C584-4521-94AB-7171062B41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226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4B82-C98E-4DCE-AAF2-A1DACA1D11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48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A7B5F-59C4-4155-9627-68972DC58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189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9107-9A01-47FE-9309-A8EE91F5A8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008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20E37-F1A4-4E08-BD05-37F2D9FE7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856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EE941-16CE-4001-A41B-6B97B70A53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7624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82D1-6CBF-4B86-AE76-61F0936C63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331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F7B55-82A2-40C1-BBF8-747DEB1B10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9855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8CD5C-BB8A-4F0F-8B66-9C3045F8A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749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91286-FAAC-4FC0-918E-2FFD612B07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045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4AD0-8EDA-4DA4-8FAC-FCB650A526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974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/>
              <a:t>Second level</a:t>
            </a:r>
            <a:endParaRPr lang="en-GB"/>
          </a:p>
          <a:p>
            <a:pPr lvl="1"/>
            <a:r>
              <a:rPr lang="en-GB"/>
              <a:t>Third level</a:t>
            </a:r>
          </a:p>
          <a:p>
            <a:pPr lvl="2"/>
            <a:r>
              <a:rPr lang="en-GB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8D759A5-AEA7-427F-B3C8-478D8E91A6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Grp="1"/>
          </p:cNvSpPr>
          <p:nvPr>
            <p:ph type="ctrTitle"/>
          </p:nvPr>
        </p:nvSpPr>
        <p:spPr>
          <a:xfrm>
            <a:off x="396428" y="1628801"/>
            <a:ext cx="8424044" cy="2736304"/>
          </a:xfrm>
        </p:spPr>
        <p:txBody>
          <a:bodyPr/>
          <a:lstStyle/>
          <a:p>
            <a:pPr lvl="0" indent="0" algn="ctr" hangingPunct="1"/>
            <a:r>
              <a:rPr lang="en-GB" sz="4000" dirty="0"/>
              <a:t>Inclusive green economy in EU development </a:t>
            </a:r>
            <a:r>
              <a:rPr lang="en-GB" sz="4000" dirty="0" smtClean="0"/>
              <a:t>cooperation</a:t>
            </a:r>
            <a:endParaRPr lang="en-GB" sz="4000" dirty="0"/>
          </a:p>
        </p:txBody>
      </p:sp>
      <p:sp>
        <p:nvSpPr>
          <p:cNvPr id="3" name="Rectangle 6"/>
          <p:cNvSpPr txBox="1">
            <a:spLocks noGrp="1"/>
          </p:cNvSpPr>
          <p:nvPr>
            <p:ph type="subTitle" idx="1"/>
          </p:nvPr>
        </p:nvSpPr>
        <p:spPr>
          <a:xfrm>
            <a:off x="577845" y="4581128"/>
            <a:ext cx="8532815" cy="1224360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GB" sz="2400" dirty="0"/>
              <a:t>A DEVCO Training Course</a:t>
            </a:r>
            <a:endParaRPr lang="en-US" sz="2400" dirty="0"/>
          </a:p>
          <a:p>
            <a:pPr lvl="0" algn="ctr">
              <a:spcBef>
                <a:spcPts val="500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743104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96752"/>
            <a:ext cx="8425184" cy="936625"/>
          </a:xfrm>
        </p:spPr>
        <p:txBody>
          <a:bodyPr/>
          <a:lstStyle/>
          <a:p>
            <a:pPr marL="0" indent="0"/>
            <a:r>
              <a:rPr lang="fr-BE" dirty="0" smtClean="0"/>
              <a:t>Green </a:t>
            </a:r>
            <a:r>
              <a:rPr lang="fr-BE" dirty="0" err="1" smtClean="0"/>
              <a:t>Economy</a:t>
            </a:r>
            <a:r>
              <a:rPr lang="fr-BE" dirty="0" smtClean="0"/>
              <a:t> </a:t>
            </a:r>
            <a:r>
              <a:rPr lang="fr-BE" dirty="0"/>
              <a:t>in the </a:t>
            </a:r>
            <a:r>
              <a:rPr lang="fr-BE" dirty="0" smtClean="0"/>
              <a:t>new Consensus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2" cy="4536504"/>
          </a:xfrm>
        </p:spPr>
        <p:txBody>
          <a:bodyPr/>
          <a:lstStyle/>
          <a:p>
            <a:pPr>
              <a:buClrTx/>
            </a:pPr>
            <a:r>
              <a:rPr lang="fr-BE" sz="2000" b="1" i="0" dirty="0" err="1"/>
              <a:t>Prosperity</a:t>
            </a:r>
            <a:r>
              <a:rPr lang="fr-BE" sz="2000" b="1" i="0" dirty="0"/>
              <a:t>:</a:t>
            </a:r>
            <a:r>
              <a:rPr lang="en-US" sz="2000" b="1" i="0" dirty="0"/>
              <a:t> </a:t>
            </a:r>
            <a:r>
              <a:rPr lang="en-US" sz="2000" i="0" dirty="0" smtClean="0"/>
              <a:t>"</a:t>
            </a:r>
            <a:r>
              <a:rPr lang="en-US" sz="2000" dirty="0" smtClean="0"/>
              <a:t>promote </a:t>
            </a:r>
            <a:r>
              <a:rPr lang="en-US" sz="2000" dirty="0"/>
              <a:t>SCP, circular economy, </a:t>
            </a:r>
            <a:r>
              <a:rPr lang="en-GB" sz="2000" dirty="0"/>
              <a:t>scaling-up private and public investments in </a:t>
            </a:r>
            <a:r>
              <a:rPr lang="en-GB" sz="2000" dirty="0" smtClean="0"/>
              <a:t>green economy";</a:t>
            </a:r>
            <a:endParaRPr lang="fr-BE" sz="2000" dirty="0"/>
          </a:p>
          <a:p>
            <a:pPr>
              <a:buClrTx/>
            </a:pPr>
            <a:endParaRPr lang="fr-BE" sz="2000" b="1" i="0" dirty="0" smtClean="0"/>
          </a:p>
          <a:p>
            <a:pPr>
              <a:buClrTx/>
            </a:pPr>
            <a:r>
              <a:rPr lang="fr-BE" sz="2000" b="1" i="0" dirty="0" err="1" smtClean="0"/>
              <a:t>Planet</a:t>
            </a:r>
            <a:r>
              <a:rPr lang="fr-BE" sz="2000" b="1" i="0" dirty="0" smtClean="0"/>
              <a:t>:</a:t>
            </a:r>
            <a:r>
              <a:rPr lang="fr-BE" sz="2000" i="0" dirty="0" smtClean="0"/>
              <a:t> "</a:t>
            </a:r>
            <a:r>
              <a:rPr lang="fr-BE" sz="2000" dirty="0" err="1" smtClean="0"/>
              <a:t>resource</a:t>
            </a:r>
            <a:r>
              <a:rPr lang="fr-BE" sz="2000" dirty="0" smtClean="0"/>
              <a:t> </a:t>
            </a:r>
            <a:r>
              <a:rPr lang="fr-BE" sz="2000" dirty="0" err="1" smtClean="0"/>
              <a:t>efficiency</a:t>
            </a:r>
            <a:r>
              <a:rPr lang="fr-BE" sz="2000" dirty="0" smtClean="0"/>
              <a:t> and SCP, </a:t>
            </a:r>
            <a:r>
              <a:rPr lang="fr-BE" sz="2000" dirty="0" err="1" smtClean="0"/>
              <a:t>sustainable</a:t>
            </a:r>
            <a:r>
              <a:rPr lang="fr-BE" sz="2000" dirty="0" smtClean="0"/>
              <a:t> management of </a:t>
            </a:r>
            <a:r>
              <a:rPr lang="fr-BE" sz="2000" dirty="0" err="1" smtClean="0"/>
              <a:t>natural</a:t>
            </a:r>
            <a:r>
              <a:rPr lang="fr-BE" sz="2000" dirty="0" smtClean="0"/>
              <a:t> </a:t>
            </a:r>
            <a:r>
              <a:rPr lang="fr-BE" sz="2000" dirty="0" err="1" smtClean="0"/>
              <a:t>resources</a:t>
            </a:r>
            <a:r>
              <a:rPr lang="fr-BE" sz="2000" dirty="0" smtClean="0"/>
              <a:t>, </a:t>
            </a:r>
            <a:r>
              <a:rPr lang="fr-BE" sz="2000" dirty="0" err="1" smtClean="0"/>
              <a:t>natural</a:t>
            </a:r>
            <a:r>
              <a:rPr lang="fr-BE" sz="2000" dirty="0" smtClean="0"/>
              <a:t> capital </a:t>
            </a:r>
            <a:r>
              <a:rPr lang="fr-BE" sz="2000" dirty="0" err="1" smtClean="0"/>
              <a:t>accounting</a:t>
            </a:r>
            <a:r>
              <a:rPr lang="fr-BE" sz="2000" dirty="0" smtClean="0"/>
              <a:t>"; </a:t>
            </a:r>
          </a:p>
          <a:p>
            <a:pPr marL="0" indent="0">
              <a:buClrTx/>
              <a:buNone/>
            </a:pPr>
            <a:endParaRPr lang="fr-BE" sz="2000" dirty="0" smtClean="0"/>
          </a:p>
          <a:p>
            <a:pPr>
              <a:buClrTx/>
            </a:pPr>
            <a:r>
              <a:rPr lang="fr-BE" sz="2000" b="1" i="0" dirty="0" smtClean="0"/>
              <a:t>People: </a:t>
            </a:r>
            <a:r>
              <a:rPr lang="fr-BE" sz="2000" dirty="0" err="1" smtClean="0"/>
              <a:t>Strong</a:t>
            </a:r>
            <a:r>
              <a:rPr lang="fr-BE" sz="2000" dirty="0" smtClean="0"/>
              <a:t> links to </a:t>
            </a:r>
            <a:r>
              <a:rPr lang="fr-BE" sz="2000" dirty="0" err="1" smtClean="0"/>
              <a:t>education</a:t>
            </a:r>
            <a:r>
              <a:rPr lang="fr-BE" sz="2000" dirty="0" smtClean="0"/>
              <a:t> and jobs, </a:t>
            </a:r>
            <a:r>
              <a:rPr lang="fr-BE" sz="2000" dirty="0" err="1" smtClean="0"/>
              <a:t>including</a:t>
            </a:r>
            <a:r>
              <a:rPr lang="fr-BE" sz="2000" dirty="0" smtClean="0"/>
              <a:t> in the </a:t>
            </a:r>
            <a:r>
              <a:rPr lang="fr-BE" sz="2000" dirty="0" err="1" smtClean="0"/>
              <a:t>context</a:t>
            </a:r>
            <a:r>
              <a:rPr lang="fr-BE" sz="2000" dirty="0" smtClean="0"/>
              <a:t> of efforts to </a:t>
            </a:r>
            <a:r>
              <a:rPr lang="en-US" sz="2000" dirty="0" smtClean="0"/>
              <a:t>address the root causes of irregular migration through growth </a:t>
            </a:r>
            <a:r>
              <a:rPr lang="en-US" sz="2000" dirty="0"/>
              <a:t>and employment </a:t>
            </a:r>
            <a:r>
              <a:rPr lang="en-US" sz="2000" dirty="0" smtClean="0"/>
              <a:t>opportunities</a:t>
            </a:r>
          </a:p>
          <a:p>
            <a:pPr marL="0" indent="0">
              <a:buClrTx/>
              <a:buNone/>
            </a:pPr>
            <a:endParaRPr lang="en-US" sz="2000" dirty="0" smtClean="0"/>
          </a:p>
          <a:p>
            <a:pPr>
              <a:buClrTx/>
            </a:pPr>
            <a:r>
              <a:rPr lang="en-US" sz="2000" b="1" i="0" dirty="0" smtClean="0"/>
              <a:t>Peace: </a:t>
            </a:r>
            <a:r>
              <a:rPr lang="fr-BE" sz="2000" dirty="0" err="1"/>
              <a:t>Environmental</a:t>
            </a:r>
            <a:r>
              <a:rPr lang="fr-BE" sz="2000" dirty="0"/>
              <a:t> </a:t>
            </a:r>
            <a:r>
              <a:rPr lang="fr-BE" sz="2000" dirty="0" err="1"/>
              <a:t>degradation</a:t>
            </a:r>
            <a:r>
              <a:rPr lang="fr-BE" sz="2000" dirty="0"/>
              <a:t> incl. </a:t>
            </a:r>
            <a:r>
              <a:rPr lang="fr-BE" sz="2000" dirty="0" err="1"/>
              <a:t>climate</a:t>
            </a:r>
            <a:r>
              <a:rPr lang="fr-BE" sz="2000" dirty="0"/>
              <a:t> change </a:t>
            </a:r>
            <a:r>
              <a:rPr lang="fr-BE" sz="2000" dirty="0" err="1"/>
              <a:t>among</a:t>
            </a:r>
            <a:r>
              <a:rPr lang="fr-BE" sz="2000" dirty="0"/>
              <a:t> </a:t>
            </a:r>
            <a:r>
              <a:rPr lang="fr-BE" sz="2000" dirty="0" err="1"/>
              <a:t>root</a:t>
            </a:r>
            <a:r>
              <a:rPr lang="fr-BE" sz="2000" dirty="0"/>
              <a:t> causes of </a:t>
            </a:r>
            <a:r>
              <a:rPr lang="fr-BE" sz="2000" dirty="0" err="1"/>
              <a:t>poverty</a:t>
            </a:r>
            <a:r>
              <a:rPr lang="fr-BE" sz="2000" dirty="0"/>
              <a:t>, </a:t>
            </a:r>
            <a:r>
              <a:rPr lang="fr-BE" sz="2000" dirty="0" err="1"/>
              <a:t>conflict</a:t>
            </a:r>
            <a:r>
              <a:rPr lang="fr-BE" sz="2000" dirty="0"/>
              <a:t>, </a:t>
            </a:r>
            <a:r>
              <a:rPr lang="fr-BE" sz="2000" dirty="0" err="1"/>
              <a:t>fragility</a:t>
            </a:r>
            <a:r>
              <a:rPr lang="fr-BE" sz="2000" dirty="0"/>
              <a:t>, </a:t>
            </a:r>
            <a:r>
              <a:rPr lang="fr-BE" sz="2000" dirty="0" err="1"/>
              <a:t>humanitarian</a:t>
            </a:r>
            <a:r>
              <a:rPr lang="fr-BE" sz="2000" dirty="0"/>
              <a:t> </a:t>
            </a:r>
            <a:r>
              <a:rPr lang="fr-BE" sz="2000" dirty="0" err="1"/>
              <a:t>need</a:t>
            </a:r>
            <a:r>
              <a:rPr lang="fr-BE" sz="2000" dirty="0"/>
              <a:t> and </a:t>
            </a:r>
            <a:r>
              <a:rPr lang="fr-BE" sz="2000" dirty="0" err="1"/>
              <a:t>forced</a:t>
            </a:r>
            <a:r>
              <a:rPr lang="fr-BE" sz="2000" dirty="0"/>
              <a:t> </a:t>
            </a:r>
            <a:r>
              <a:rPr lang="fr-BE" sz="2000" dirty="0" err="1"/>
              <a:t>displacement</a:t>
            </a:r>
            <a:endParaRPr lang="fr-BE" sz="2000" dirty="0"/>
          </a:p>
          <a:p>
            <a:pPr>
              <a:buClrTx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xmlns="" val="250659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96752"/>
            <a:ext cx="8425184" cy="936625"/>
          </a:xfrm>
        </p:spPr>
        <p:txBody>
          <a:bodyPr/>
          <a:lstStyle/>
          <a:p>
            <a:pPr marL="0" indent="0"/>
            <a:r>
              <a:rPr lang="fr-BE" dirty="0" smtClean="0"/>
              <a:t>Programme </a:t>
            </a:r>
            <a:r>
              <a:rPr lang="fr-BE" dirty="0" err="1" smtClean="0"/>
              <a:t>level</a:t>
            </a:r>
            <a:r>
              <a:rPr lang="fr-BE" dirty="0" smtClean="0"/>
              <a:t> </a:t>
            </a:r>
            <a:r>
              <a:rPr lang="fr-BE" dirty="0" err="1" smtClean="0"/>
              <a:t>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4791"/>
            <a:ext cx="4421634" cy="4604569"/>
          </a:xfrm>
        </p:spPr>
        <p:txBody>
          <a:bodyPr/>
          <a:lstStyle/>
          <a:p>
            <a:pPr marL="536575" lvl="1" indent="-354013">
              <a:buClr>
                <a:srgbClr val="0F5494"/>
              </a:buClr>
              <a:buFont typeface="+mj-lt"/>
              <a:buAutoNum type="arabicPeriod"/>
            </a:pPr>
            <a:r>
              <a:rPr lang="en-GB" b="0" dirty="0"/>
              <a:t>SCP practices by businesses and consumers (e.g. SWITCH programmes)</a:t>
            </a:r>
          </a:p>
          <a:p>
            <a:pPr marL="536575" lvl="1" indent="-354013">
              <a:buClr>
                <a:srgbClr val="0F5494"/>
              </a:buClr>
              <a:buFont typeface="+mj-lt"/>
              <a:buAutoNum type="arabicPeriod"/>
            </a:pPr>
            <a:endParaRPr lang="en-GB" b="0" dirty="0"/>
          </a:p>
          <a:p>
            <a:pPr marL="536575" lvl="1" indent="-354013">
              <a:buClr>
                <a:srgbClr val="0F5494"/>
              </a:buClr>
              <a:buFont typeface="+mj-lt"/>
              <a:buAutoNum type="arabicPeriod"/>
            </a:pPr>
            <a:r>
              <a:rPr lang="en-GB" b="0" dirty="0"/>
              <a:t>Enabling policy and regulatory frameworks (e.g. SWITCH, PAGE, GEC)</a:t>
            </a:r>
          </a:p>
          <a:p>
            <a:pPr marL="536575" lvl="1" indent="-354013">
              <a:buClr>
                <a:srgbClr val="0F5494"/>
              </a:buClr>
              <a:buFont typeface="+mj-lt"/>
              <a:buAutoNum type="arabicPeriod"/>
            </a:pPr>
            <a:endParaRPr lang="en-GB" b="0" dirty="0"/>
          </a:p>
          <a:p>
            <a:pPr marL="536575" lvl="1" indent="-354013">
              <a:buClr>
                <a:srgbClr val="0F5494"/>
              </a:buClr>
              <a:buFont typeface="+mj-lt"/>
              <a:buAutoNum type="arabicPeriod"/>
            </a:pPr>
            <a:r>
              <a:rPr lang="en-GB" b="0" dirty="0"/>
              <a:t>Green investments (SWITCH, investment facilities</a:t>
            </a:r>
            <a:r>
              <a:rPr lang="en-GB" b="0" dirty="0" smtClean="0"/>
              <a:t>…)</a:t>
            </a:r>
            <a:endParaRPr lang="en-GB" b="0" dirty="0"/>
          </a:p>
          <a:p>
            <a:pPr>
              <a:buClrTx/>
            </a:pPr>
            <a:endParaRPr lang="fr-B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9138" y="2064791"/>
            <a:ext cx="4386262" cy="3668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94997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96753"/>
            <a:ext cx="8928992" cy="576063"/>
          </a:xfrm>
        </p:spPr>
        <p:txBody>
          <a:bodyPr/>
          <a:lstStyle/>
          <a:p>
            <a:pPr marL="0" indent="0"/>
            <a:r>
              <a:rPr lang="fr-BE" sz="2800" dirty="0" smtClean="0"/>
              <a:t>Main </a:t>
            </a:r>
            <a:r>
              <a:rPr lang="fr-BE" sz="2800" dirty="0" err="1" smtClean="0"/>
              <a:t>ongoing</a:t>
            </a:r>
            <a:r>
              <a:rPr lang="fr-BE" sz="2800" dirty="0" smtClean="0"/>
              <a:t> EU </a:t>
            </a:r>
            <a:r>
              <a:rPr lang="fr-BE" sz="2800" dirty="0" err="1" smtClean="0"/>
              <a:t>funded</a:t>
            </a:r>
            <a:r>
              <a:rPr lang="fr-BE" sz="2800" dirty="0" smtClean="0"/>
              <a:t> IGE programmes</a:t>
            </a:r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2982618"/>
              </p:ext>
            </p:extLst>
          </p:nvPr>
        </p:nvGraphicFramePr>
        <p:xfrm>
          <a:off x="142875" y="1930289"/>
          <a:ext cx="8872538" cy="4811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6450"/>
                <a:gridCol w="2986088"/>
              </a:tblGrid>
              <a:tr h="33976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SWITCH Asia</a:t>
                      </a:r>
                      <a:endParaRPr lang="en-GB" sz="1600" dirty="0" smtClean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EUR 135 M + 120 M</a:t>
                      </a:r>
                      <a:endParaRPr lang="en-GB" sz="1600" b="0" dirty="0" smtClean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97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SWITCH </a:t>
                      </a:r>
                      <a:r>
                        <a:rPr lang="en-US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Med</a:t>
                      </a:r>
                      <a:endParaRPr lang="en-GB" sz="1600" dirty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EUR </a:t>
                      </a:r>
                      <a:r>
                        <a:rPr lang="en-US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23 M</a:t>
                      </a:r>
                      <a:endParaRPr lang="en-GB" sz="1600" dirty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97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EAP Green</a:t>
                      </a:r>
                      <a:endParaRPr lang="en-GB" sz="1600" dirty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EUR 10 M</a:t>
                      </a:r>
                      <a:endParaRPr lang="en-GB" sz="1600" dirty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97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SWITCH </a:t>
                      </a:r>
                      <a:r>
                        <a:rPr lang="en-US" sz="1600" b="1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Africa</a:t>
                      </a:r>
                      <a:endParaRPr lang="en-GB" sz="1600" b="1" dirty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EUR </a:t>
                      </a:r>
                      <a:r>
                        <a:rPr lang="en-US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19M + 20 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72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Partners</a:t>
                      </a:r>
                      <a:r>
                        <a:rPr lang="en-GB" sz="1600" b="1" kern="1200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hip for Action on Green Economy (PAGE) </a:t>
                      </a:r>
                      <a:r>
                        <a:rPr lang="en-GB" sz="1600" b="1" kern="12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Green Economy</a:t>
                      </a:r>
                      <a:r>
                        <a:rPr lang="en-GB" sz="1600" b="1" kern="1200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Coalition (GEC)</a:t>
                      </a:r>
                      <a:endParaRPr lang="en-GB" sz="1600" b="1" kern="1200" dirty="0">
                        <a:solidFill>
                          <a:srgbClr val="0F549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EUR 11 M</a:t>
                      </a:r>
                      <a:endParaRPr lang="en-GB" sz="1600" dirty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047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EU </a:t>
                      </a:r>
                      <a:r>
                        <a:rPr lang="en-US" sz="1600" dirty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- UNEP Strategic Cooperation </a:t>
                      </a:r>
                      <a:r>
                        <a:rPr lang="en-US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Agreement (RE / GE / SCP)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Resource </a:t>
                      </a:r>
                      <a:r>
                        <a:rPr lang="en-US" sz="1600" b="0" dirty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Efficiency and </a:t>
                      </a:r>
                      <a:r>
                        <a:rPr lang="en-US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Eco-Innovation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Sustainable Public Procurement and Eco-labeling</a:t>
                      </a:r>
                      <a:r>
                        <a:rPr lang="en-GB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,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International</a:t>
                      </a:r>
                      <a:r>
                        <a:rPr lang="en-GB" sz="1600" b="0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 Resource Panel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Life-cycle approach</a:t>
                      </a:r>
                      <a:r>
                        <a:rPr lang="en-US" sz="1600" b="0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 in international supply chains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10 YFP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GE measurement</a:t>
                      </a:r>
                      <a:endParaRPr lang="en-GB" sz="1600" b="0" dirty="0" smtClean="0">
                        <a:solidFill>
                          <a:srgbClr val="0F5494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Inquiry into the design of a sustainable financial system</a:t>
                      </a:r>
                      <a:endParaRPr lang="en-US" sz="1600" b="0" dirty="0" smtClean="0">
                        <a:solidFill>
                          <a:srgbClr val="0F5494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GE and trade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EUR 15 M (</a:t>
                      </a:r>
                      <a:r>
                        <a:rPr lang="en-US" sz="1600" dirty="0" err="1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apr.</a:t>
                      </a:r>
                      <a:r>
                        <a:rPr lang="en-US" sz="160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600" dirty="0">
                        <a:solidFill>
                          <a:srgbClr val="0F549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2133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96753"/>
            <a:ext cx="8425184" cy="792088"/>
          </a:xfrm>
        </p:spPr>
        <p:txBody>
          <a:bodyPr/>
          <a:lstStyle/>
          <a:p>
            <a:pPr marL="0" indent="0"/>
            <a:r>
              <a:rPr lang="fr-BE" dirty="0" smtClean="0"/>
              <a:t>Future </a:t>
            </a:r>
            <a:r>
              <a:rPr lang="fr-BE" dirty="0" err="1" smtClean="0"/>
              <a:t>developments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203117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000" dirty="0" smtClean="0"/>
              <a:t>New </a:t>
            </a:r>
            <a:r>
              <a:rPr lang="fr-BE" sz="2000" dirty="0"/>
              <a:t>Consensus </a:t>
            </a:r>
            <a:r>
              <a:rPr lang="fr-BE" sz="2000" dirty="0" err="1"/>
              <a:t>expected</a:t>
            </a:r>
            <a:r>
              <a:rPr lang="fr-BE" sz="2000" dirty="0"/>
              <a:t> to </a:t>
            </a:r>
            <a:r>
              <a:rPr lang="fr-BE" sz="2000" dirty="0" err="1"/>
              <a:t>be</a:t>
            </a:r>
            <a:r>
              <a:rPr lang="fr-BE" sz="2000" dirty="0"/>
              <a:t> </a:t>
            </a:r>
            <a:r>
              <a:rPr lang="fr-BE" sz="2000" dirty="0" err="1"/>
              <a:t>signed</a:t>
            </a:r>
            <a:r>
              <a:rPr lang="fr-BE" sz="2000" dirty="0"/>
              <a:t> </a:t>
            </a:r>
            <a:r>
              <a:rPr lang="fr-BE" sz="2000" dirty="0" err="1"/>
              <a:t>jointly</a:t>
            </a:r>
            <a:r>
              <a:rPr lang="fr-BE" sz="2000" dirty="0"/>
              <a:t> </a:t>
            </a:r>
            <a:r>
              <a:rPr lang="fr-BE" sz="2000" dirty="0" err="1"/>
              <a:t>at</a:t>
            </a:r>
            <a:r>
              <a:rPr lang="fr-BE" sz="2000" dirty="0"/>
              <a:t> the </a:t>
            </a:r>
            <a:r>
              <a:rPr lang="fr-BE" sz="2000" dirty="0" err="1"/>
              <a:t>European</a:t>
            </a:r>
            <a:r>
              <a:rPr lang="fr-BE" sz="2000" dirty="0"/>
              <a:t> </a:t>
            </a:r>
            <a:r>
              <a:rPr lang="fr-BE" sz="2000" dirty="0" err="1"/>
              <a:t>Development</a:t>
            </a:r>
            <a:r>
              <a:rPr lang="fr-BE" sz="2000" dirty="0"/>
              <a:t> </a:t>
            </a:r>
            <a:r>
              <a:rPr lang="fr-BE" sz="2000" dirty="0" err="1" smtClean="0"/>
              <a:t>Days</a:t>
            </a:r>
            <a:r>
              <a:rPr lang="fr-BE" sz="2000" dirty="0" smtClean="0"/>
              <a:t> (</a:t>
            </a:r>
            <a:r>
              <a:rPr lang="fr-BE" sz="2000" dirty="0" err="1" smtClean="0"/>
              <a:t>June</a:t>
            </a:r>
            <a:r>
              <a:rPr lang="fr-BE" sz="2000" dirty="0" smtClean="0"/>
              <a:t> 2017</a:t>
            </a:r>
            <a:r>
              <a:rPr lang="fr-BE" sz="2000" dirty="0" smtClean="0"/>
              <a:t>)</a:t>
            </a:r>
            <a:endParaRPr lang="id-ID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d-ID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 smtClean="0"/>
              <a:t>From policy to action?</a:t>
            </a:r>
            <a:endParaRPr lang="fr-BE" sz="2000" dirty="0" smtClean="0"/>
          </a:p>
          <a:p>
            <a:endParaRPr lang="fr-B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Implementation of </a:t>
            </a:r>
            <a:r>
              <a:rPr lang="en-GB" sz="2000" dirty="0" smtClean="0"/>
              <a:t>EU </a:t>
            </a:r>
            <a:r>
              <a:rPr lang="en-GB" sz="2000" dirty="0" smtClean="0"/>
              <a:t>circular economy action plan likely to have impact on IGE international cooperation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Opportunity to give attention to IGE in the coming years, following the Mid Term Review of EU international cooperation programmes</a:t>
            </a:r>
          </a:p>
        </p:txBody>
      </p:sp>
    </p:spTree>
    <p:extLst>
      <p:ext uri="{BB962C8B-B14F-4D97-AF65-F5344CB8AC3E}">
        <p14:creationId xmlns:p14="http://schemas.microsoft.com/office/powerpoint/2010/main" xmlns="" val="418319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40768"/>
            <a:ext cx="8229600" cy="864097"/>
          </a:xfrm>
        </p:spPr>
        <p:txBody>
          <a:bodyPr/>
          <a:lstStyle/>
          <a:p>
            <a:pPr indent="-457200" eaLnBrk="1" hangingPunct="1"/>
            <a:r>
              <a:rPr lang="id-ID" dirty="0" smtClean="0"/>
              <a:t>Key messages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151203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i="0" dirty="0" smtClean="0"/>
              <a:t>IGE </a:t>
            </a:r>
            <a:r>
              <a:rPr lang="en-GB" i="0" dirty="0" smtClean="0"/>
              <a:t>is given </a:t>
            </a:r>
            <a:r>
              <a:rPr lang="id-ID" i="0" dirty="0" smtClean="0"/>
              <a:t>growing </a:t>
            </a:r>
            <a:r>
              <a:rPr lang="en-GB" i="0" dirty="0" smtClean="0"/>
              <a:t>attention </a:t>
            </a:r>
            <a:r>
              <a:rPr lang="en-GB" i="0" dirty="0" smtClean="0"/>
              <a:t>in EU international cooperation policy;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i="0" dirty="0" smtClean="0"/>
              <a:t>IGE </a:t>
            </a:r>
            <a:r>
              <a:rPr lang="id-ID" i="0" dirty="0" smtClean="0"/>
              <a:t>can contribute to EU </a:t>
            </a:r>
            <a:r>
              <a:rPr lang="en-GB" i="0" dirty="0" smtClean="0"/>
              <a:t>broader </a:t>
            </a:r>
            <a:r>
              <a:rPr lang="en-GB" i="0" dirty="0" smtClean="0"/>
              <a:t>EU </a:t>
            </a:r>
            <a:r>
              <a:rPr lang="en-GB" i="0" dirty="0" smtClean="0"/>
              <a:t>priorities</a:t>
            </a:r>
            <a:r>
              <a:rPr lang="id-ID" i="0" dirty="0" smtClean="0"/>
              <a:t> but links need to be clearly communicated</a:t>
            </a:r>
            <a:r>
              <a:rPr lang="en-GB" i="0" dirty="0" smtClean="0"/>
              <a:t>;</a:t>
            </a:r>
            <a:endParaRPr lang="en-GB" i="0" dirty="0" smtClean="0"/>
          </a:p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id-ID" i="0" dirty="0" smtClean="0"/>
              <a:t>There is already a significant portfolio of </a:t>
            </a:r>
            <a:r>
              <a:rPr lang="en-GB" i="0" dirty="0" smtClean="0"/>
              <a:t>action</a:t>
            </a:r>
            <a:r>
              <a:rPr lang="id-ID" i="0" dirty="0" smtClean="0"/>
              <a:t>s</a:t>
            </a:r>
            <a:r>
              <a:rPr lang="en-GB" i="0" dirty="0" smtClean="0"/>
              <a:t> </a:t>
            </a:r>
            <a:r>
              <a:rPr lang="en-GB" i="0" dirty="0" smtClean="0"/>
              <a:t>on </a:t>
            </a:r>
            <a:r>
              <a:rPr lang="en-GB" i="0" dirty="0" smtClean="0"/>
              <a:t>IGE</a:t>
            </a:r>
            <a:r>
              <a:rPr lang="id-ID" i="0" dirty="0" smtClean="0"/>
              <a:t> in EU international cooperation</a:t>
            </a:r>
            <a:r>
              <a:rPr lang="en-GB" i="0" dirty="0" smtClean="0"/>
              <a:t>.</a:t>
            </a:r>
            <a:endParaRPr lang="en-GB" i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40768"/>
            <a:ext cx="8229600" cy="792088"/>
          </a:xfrm>
        </p:spPr>
        <p:txBody>
          <a:bodyPr/>
          <a:lstStyle/>
          <a:p>
            <a:pPr marL="0" indent="0" eaLnBrk="1" hangingPunct="1"/>
            <a:r>
              <a:rPr lang="en-US" sz="2800" dirty="0" smtClean="0"/>
              <a:t>Chronology of relevant policy commitments supporting the IGE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4032969"/>
          </a:xfrm>
        </p:spPr>
        <p:txBody>
          <a:bodyPr/>
          <a:lstStyle/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i="0" dirty="0" smtClean="0"/>
              <a:t>2011: EU Communication on Rio+20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i="0" dirty="0" smtClean="0"/>
              <a:t>2011: Agenda for Change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i="0" dirty="0" smtClean="0"/>
              <a:t>2014: President </a:t>
            </a:r>
            <a:r>
              <a:rPr lang="en-GB" i="0" dirty="0" err="1" smtClean="0"/>
              <a:t>Juncker</a:t>
            </a:r>
            <a:r>
              <a:rPr lang="en-GB" i="0" dirty="0" smtClean="0"/>
              <a:t> political guidelines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i="0" dirty="0" smtClean="0"/>
              <a:t>2014: Private Sector Communication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i="0" dirty="0" smtClean="0"/>
              <a:t>2015: 2030 Agenda for Sustainable Development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ClrTx/>
            </a:pPr>
            <a:r>
              <a:rPr lang="en-GB" i="0" dirty="0" smtClean="0"/>
              <a:t>2017: New EU Consensus on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12360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229600" cy="4032969"/>
          </a:xfrm>
        </p:spPr>
        <p:txBody>
          <a:bodyPr/>
          <a:lstStyle/>
          <a:p>
            <a:r>
              <a:rPr lang="id-ID" b="1" i="0" dirty="0" smtClean="0"/>
              <a:t>Agenda for Change: </a:t>
            </a:r>
          </a:p>
          <a:p>
            <a:endParaRPr lang="id-ID" b="1" i="0" dirty="0" smtClean="0"/>
          </a:p>
          <a:p>
            <a:r>
              <a:rPr lang="id-ID" b="1" i="0" dirty="0" smtClean="0"/>
              <a:t>“</a:t>
            </a:r>
            <a:r>
              <a:rPr lang="id-ID" dirty="0" smtClean="0"/>
              <a:t>EU development </a:t>
            </a:r>
            <a:r>
              <a:rPr lang="en-US" dirty="0" smtClean="0"/>
              <a:t>policy </a:t>
            </a:r>
            <a:r>
              <a:rPr lang="en-US" dirty="0" smtClean="0"/>
              <a:t>should promote a ‘green economy’ that can generate growth, create jobs and </a:t>
            </a:r>
            <a:r>
              <a:rPr lang="en-US" dirty="0" smtClean="0"/>
              <a:t>help</a:t>
            </a:r>
            <a:r>
              <a:rPr lang="id-ID" dirty="0" smtClean="0"/>
              <a:t> </a:t>
            </a:r>
            <a:r>
              <a:rPr lang="en-US" dirty="0" smtClean="0"/>
              <a:t>reduce </a:t>
            </a:r>
            <a:r>
              <a:rPr lang="en-US" dirty="0" smtClean="0"/>
              <a:t>poverty by valuing and investing in natural </a:t>
            </a:r>
            <a:r>
              <a:rPr lang="en-US" dirty="0" smtClean="0"/>
              <a:t>capital, </a:t>
            </a:r>
            <a:r>
              <a:rPr lang="en-US" dirty="0" smtClean="0"/>
              <a:t>including through </a:t>
            </a:r>
            <a:r>
              <a:rPr lang="en-US" dirty="0" smtClean="0"/>
              <a:t>supporting</a:t>
            </a:r>
            <a:r>
              <a:rPr lang="id-ID" dirty="0" smtClean="0"/>
              <a:t> </a:t>
            </a:r>
            <a:r>
              <a:rPr lang="en-US" dirty="0" smtClean="0"/>
              <a:t>market </a:t>
            </a:r>
            <a:r>
              <a:rPr lang="en-US" dirty="0" smtClean="0"/>
              <a:t>opportunities for cleaner technologies, energy and resource efficiency, </a:t>
            </a:r>
            <a:r>
              <a:rPr lang="en-US" dirty="0" smtClean="0"/>
              <a:t>low-carbon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en-US" dirty="0" smtClean="0"/>
              <a:t>while stimulating innovation, the use of ICT, and reducing unsustainable use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natural resources</a:t>
            </a:r>
            <a:r>
              <a:rPr lang="id-ID" dirty="0" smtClean="0"/>
              <a:t>”</a:t>
            </a:r>
            <a:endParaRPr lang="en-GB" i="0" dirty="0" smtClean="0"/>
          </a:p>
        </p:txBody>
      </p:sp>
    </p:spTree>
    <p:extLst>
      <p:ext uri="{BB962C8B-B14F-4D97-AF65-F5344CB8AC3E}">
        <p14:creationId xmlns:p14="http://schemas.microsoft.com/office/powerpoint/2010/main" xmlns="" val="12360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57364"/>
            <a:ext cx="8229600" cy="4032969"/>
          </a:xfrm>
        </p:spPr>
        <p:txBody>
          <a:bodyPr/>
          <a:lstStyle/>
          <a:p>
            <a:r>
              <a:rPr lang="id-ID" b="1" i="0" dirty="0" smtClean="0"/>
              <a:t>Private Sector Development Communication:</a:t>
            </a:r>
          </a:p>
          <a:p>
            <a:endParaRPr lang="id-ID" dirty="0" smtClean="0"/>
          </a:p>
          <a:p>
            <a:r>
              <a:rPr lang="id-ID" dirty="0" smtClean="0"/>
              <a:t>“</a:t>
            </a:r>
            <a:r>
              <a:rPr lang="en-US" dirty="0" smtClean="0"/>
              <a:t>Promote </a:t>
            </a:r>
            <a:r>
              <a:rPr lang="en-US" dirty="0" smtClean="0"/>
              <a:t>eco-entrepreneurships and green job creation through the SWITCH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GREEN </a:t>
            </a:r>
            <a:r>
              <a:rPr lang="en-US" dirty="0" smtClean="0"/>
              <a:t>flagship </a:t>
            </a:r>
            <a:r>
              <a:rPr lang="en-US" dirty="0" smtClean="0"/>
              <a:t>that</a:t>
            </a:r>
            <a:r>
              <a:rPr lang="id-ID" dirty="0" smtClean="0"/>
              <a:t>... ... </a:t>
            </a:r>
            <a:r>
              <a:rPr lang="en-US" dirty="0" smtClean="0"/>
              <a:t>combines </a:t>
            </a:r>
            <a:r>
              <a:rPr lang="en-US" dirty="0" smtClean="0"/>
              <a:t>policy dialogue on enabling conditions for green </a:t>
            </a:r>
            <a:r>
              <a:rPr lang="en-US" dirty="0" smtClean="0"/>
              <a:t>business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en-US" dirty="0" smtClean="0"/>
              <a:t>with co-funding of innovative projects that support </a:t>
            </a:r>
            <a:r>
              <a:rPr lang="en-US" dirty="0" smtClean="0"/>
              <a:t>sustainable</a:t>
            </a:r>
            <a:r>
              <a:rPr lang="id-ID" dirty="0" smtClean="0"/>
              <a:t> </a:t>
            </a:r>
            <a:r>
              <a:rPr lang="en-US" dirty="0" smtClean="0"/>
              <a:t>consumption </a:t>
            </a:r>
            <a:r>
              <a:rPr lang="en-US" dirty="0" smtClean="0"/>
              <a:t>and production patterns and </a:t>
            </a:r>
            <a:r>
              <a:rPr lang="en-US" dirty="0" smtClean="0"/>
              <a:t>practices</a:t>
            </a:r>
            <a:r>
              <a:rPr lang="id-ID" dirty="0" smtClean="0"/>
              <a:t>...“</a:t>
            </a:r>
          </a:p>
        </p:txBody>
      </p:sp>
    </p:spTree>
    <p:extLst>
      <p:ext uri="{BB962C8B-B14F-4D97-AF65-F5344CB8AC3E}">
        <p14:creationId xmlns:p14="http://schemas.microsoft.com/office/powerpoint/2010/main" xmlns="" val="12360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BE" dirty="0"/>
              <a:t>The new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smtClean="0"/>
              <a:t>Consensus: </a:t>
            </a:r>
            <a:r>
              <a:rPr lang="fr-BE" dirty="0"/>
              <a:t>EU </a:t>
            </a:r>
            <a:r>
              <a:rPr lang="fr-BE" dirty="0" err="1"/>
              <a:t>response</a:t>
            </a:r>
            <a:r>
              <a:rPr lang="fr-BE" dirty="0"/>
              <a:t> to the 2030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64904"/>
            <a:ext cx="8208912" cy="4032448"/>
          </a:xfrm>
        </p:spPr>
        <p:txBody>
          <a:bodyPr/>
          <a:lstStyle/>
          <a:p>
            <a:r>
              <a:rPr lang="en-GB" dirty="0" smtClean="0"/>
              <a:t>In November </a:t>
            </a:r>
            <a:r>
              <a:rPr lang="en-GB" dirty="0"/>
              <a:t>2016, the European Commission set out a strategic approach for </a:t>
            </a:r>
            <a:r>
              <a:rPr lang="en-GB" dirty="0" smtClean="0"/>
              <a:t>sustainable </a:t>
            </a:r>
            <a:r>
              <a:rPr lang="en-GB" dirty="0"/>
              <a:t>development in Europe and around the world</a:t>
            </a:r>
            <a:r>
              <a:rPr lang="fr-BE" dirty="0"/>
              <a:t>:</a:t>
            </a:r>
          </a:p>
          <a:p>
            <a:endParaRPr lang="fr-BE" sz="800" dirty="0"/>
          </a:p>
          <a:p>
            <a:pPr lvl="1">
              <a:buClr>
                <a:srgbClr val="0F5494"/>
              </a:buClr>
            </a:pPr>
            <a:r>
              <a:rPr lang="fr-BE" b="0" dirty="0"/>
              <a:t>Communication on </a:t>
            </a:r>
            <a:r>
              <a:rPr lang="fr-BE" b="0" dirty="0" err="1" smtClean="0"/>
              <a:t>next</a:t>
            </a:r>
            <a:r>
              <a:rPr lang="fr-BE" b="0" dirty="0" smtClean="0"/>
              <a:t> </a:t>
            </a:r>
            <a:r>
              <a:rPr lang="fr-BE" b="0" dirty="0" err="1"/>
              <a:t>steps</a:t>
            </a:r>
            <a:r>
              <a:rPr lang="fr-BE" b="0" dirty="0"/>
              <a:t> for a </a:t>
            </a:r>
            <a:r>
              <a:rPr lang="fr-BE" b="0" dirty="0" err="1"/>
              <a:t>sustainable</a:t>
            </a:r>
            <a:r>
              <a:rPr lang="fr-BE" b="0" dirty="0"/>
              <a:t> </a:t>
            </a:r>
            <a:r>
              <a:rPr lang="fr-BE" b="0" dirty="0" err="1"/>
              <a:t>European</a:t>
            </a:r>
            <a:r>
              <a:rPr lang="fr-BE" b="0" dirty="0"/>
              <a:t> future</a:t>
            </a:r>
          </a:p>
          <a:p>
            <a:pPr lvl="1">
              <a:buClr>
                <a:srgbClr val="0F5494"/>
              </a:buClr>
            </a:pPr>
            <a:r>
              <a:rPr lang="fr-BE" dirty="0" err="1"/>
              <a:t>Proposal</a:t>
            </a:r>
            <a:r>
              <a:rPr lang="fr-BE" dirty="0"/>
              <a:t> for a new </a:t>
            </a:r>
            <a:r>
              <a:rPr lang="fr-BE" dirty="0" err="1"/>
              <a:t>European</a:t>
            </a:r>
            <a:r>
              <a:rPr lang="fr-BE" dirty="0"/>
              <a:t> Consensus on </a:t>
            </a:r>
            <a:r>
              <a:rPr lang="fr-BE" dirty="0" err="1"/>
              <a:t>Development</a:t>
            </a:r>
            <a:endParaRPr lang="fr-BE" dirty="0"/>
          </a:p>
          <a:p>
            <a:pPr lvl="1">
              <a:buClr>
                <a:srgbClr val="0F5494"/>
              </a:buClr>
            </a:pPr>
            <a:r>
              <a:rPr lang="fr-BE" b="0" dirty="0"/>
              <a:t>Communication on a </a:t>
            </a:r>
            <a:r>
              <a:rPr lang="fr-BE" b="0" dirty="0" err="1"/>
              <a:t>renewed</a:t>
            </a:r>
            <a:r>
              <a:rPr lang="fr-BE" b="0" dirty="0"/>
              <a:t> </a:t>
            </a:r>
            <a:r>
              <a:rPr lang="fr-BE" b="0" dirty="0" err="1"/>
              <a:t>partnership</a:t>
            </a:r>
            <a:r>
              <a:rPr lang="fr-BE" b="0" dirty="0"/>
              <a:t> </a:t>
            </a:r>
            <a:r>
              <a:rPr lang="fr-BE" b="0" dirty="0" err="1"/>
              <a:t>with</a:t>
            </a:r>
            <a:r>
              <a:rPr lang="fr-BE" b="0" dirty="0"/>
              <a:t> </a:t>
            </a:r>
            <a:r>
              <a:rPr lang="fr-BE" b="0" dirty="0" smtClean="0"/>
              <a:t>ACP </a:t>
            </a:r>
            <a:r>
              <a:rPr lang="fr-BE" b="0" dirty="0"/>
              <a:t>countries</a:t>
            </a:r>
          </a:p>
          <a:p>
            <a:pPr marL="457200" lvl="1" indent="0">
              <a:buNone/>
            </a:pPr>
            <a:endParaRPr lang="fr-BE" sz="900" dirty="0">
              <a:solidFill>
                <a:srgbClr val="DD6523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061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BE" dirty="0" err="1" smtClean="0"/>
              <a:t>Why</a:t>
            </a:r>
            <a:r>
              <a:rPr lang="fr-BE" dirty="0" smtClean="0"/>
              <a:t> a new </a:t>
            </a:r>
            <a:r>
              <a:rPr lang="fr-BE" dirty="0" err="1" smtClean="0"/>
              <a:t>European</a:t>
            </a:r>
            <a:r>
              <a:rPr lang="fr-BE" dirty="0" smtClean="0"/>
              <a:t> Consensus: New global challenges</a:t>
            </a:r>
            <a:endParaRPr lang="en-GB" dirty="0"/>
          </a:p>
        </p:txBody>
      </p:sp>
      <p:pic>
        <p:nvPicPr>
          <p:cNvPr id="89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76873"/>
            <a:ext cx="822960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421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1208" cy="936625"/>
          </a:xfrm>
        </p:spPr>
        <p:txBody>
          <a:bodyPr/>
          <a:lstStyle/>
          <a:p>
            <a:pPr marL="0" indent="0"/>
            <a:r>
              <a:rPr lang="fr-BE" dirty="0" err="1"/>
              <a:t>Why</a:t>
            </a:r>
            <a:r>
              <a:rPr lang="fr-BE" dirty="0"/>
              <a:t> a new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smtClean="0"/>
              <a:t>Consensus: </a:t>
            </a:r>
            <a:br>
              <a:rPr lang="fr-BE" dirty="0" smtClean="0"/>
            </a:br>
            <a:r>
              <a:rPr lang="fr-BE" dirty="0" smtClean="0"/>
              <a:t>A </a:t>
            </a:r>
            <a:r>
              <a:rPr lang="fr-BE" dirty="0"/>
              <a:t>new EU and international </a:t>
            </a:r>
            <a:r>
              <a:rPr lang="fr-BE" dirty="0" err="1"/>
              <a:t>framework</a:t>
            </a:r>
            <a:endParaRPr lang="en-GB" dirty="0"/>
          </a:p>
        </p:txBody>
      </p:sp>
      <p:pic>
        <p:nvPicPr>
          <p:cNvPr id="901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57445"/>
            <a:ext cx="8229600" cy="299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762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BE" dirty="0"/>
              <a:t>A new Consensus </a:t>
            </a:r>
            <a:r>
              <a:rPr lang="fr-BE" dirty="0" err="1"/>
              <a:t>structured</a:t>
            </a:r>
            <a:r>
              <a:rPr lang="fr-BE" dirty="0"/>
              <a:t> </a:t>
            </a:r>
            <a:r>
              <a:rPr lang="fr-BE" dirty="0" err="1"/>
              <a:t>around</a:t>
            </a:r>
            <a:r>
              <a:rPr lang="fr-BE" dirty="0"/>
              <a:t> 5 </a:t>
            </a:r>
            <a:r>
              <a:rPr lang="fr-BE" dirty="0" err="1" smtClean="0"/>
              <a:t>Priorities</a:t>
            </a:r>
            <a:endParaRPr lang="en-GB" dirty="0"/>
          </a:p>
        </p:txBody>
      </p:sp>
      <p:pic>
        <p:nvPicPr>
          <p:cNvPr id="1026" name="Picture 2" descr="H:\My Documents\Consensus\Pwpt Presentation Consensus\Peop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4449" y="1996005"/>
            <a:ext cx="1638725" cy="200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My Documents\Consensus\Pwpt Presentation Consensus\Plane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40645"/>
            <a:ext cx="1374455" cy="175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My Documents\Consensus\Pwpt Presentation Consensus\prosper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30755"/>
            <a:ext cx="1661172" cy="176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:\My Documents\Consensus\Pwpt Presentation Consensus\peac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81128"/>
            <a:ext cx="1451298" cy="189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:\My Documents\Consensus\Pwpt Presentation Consensus\partnership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9750" y="4581128"/>
            <a:ext cx="1832956" cy="189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66515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9661</TotalTime>
  <Words>1085</Words>
  <Application>Microsoft Office PowerPoint</Application>
  <PresentationFormat>On-screen Show (4:3)</PresentationFormat>
  <Paragraphs>111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Slide_Master</vt:lpstr>
      <vt:lpstr>Inclusive green economy in EU development cooperation</vt:lpstr>
      <vt:lpstr>Key messages:  </vt:lpstr>
      <vt:lpstr>Chronology of relevant policy commitments supporting the IGE</vt:lpstr>
      <vt:lpstr>Slide 4</vt:lpstr>
      <vt:lpstr>Slide 5</vt:lpstr>
      <vt:lpstr>The new European Consensus: EU response to the 2030 Agenda</vt:lpstr>
      <vt:lpstr>Why a new European Consensus: New global challenges</vt:lpstr>
      <vt:lpstr>Why a new European Consensus:  A new EU and international framework</vt:lpstr>
      <vt:lpstr>A new Consensus structured around 5 Priorities</vt:lpstr>
      <vt:lpstr>Green Economy in the new Consensus </vt:lpstr>
      <vt:lpstr>Programme level priorities</vt:lpstr>
      <vt:lpstr>Main ongoing EU funded IGE programmes</vt:lpstr>
      <vt:lpstr>Future developments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Living Prospects</dc:creator>
  <cp:lastModifiedBy>user</cp:lastModifiedBy>
  <cp:revision>428</cp:revision>
  <cp:lastPrinted>2013-09-19T08:14:40Z</cp:lastPrinted>
  <dcterms:created xsi:type="dcterms:W3CDTF">2011-10-28T10:25:18Z</dcterms:created>
  <dcterms:modified xsi:type="dcterms:W3CDTF">2017-04-24T19:31:38Z</dcterms:modified>
</cp:coreProperties>
</file>