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 id="2147483672" r:id="rId2"/>
  </p:sldMasterIdLst>
  <p:notesMasterIdLst>
    <p:notesMasterId r:id="rId14"/>
  </p:notesMasterIdLst>
  <p:handoutMasterIdLst>
    <p:handoutMasterId r:id="rId15"/>
  </p:handoutMasterIdLst>
  <p:sldIdLst>
    <p:sldId id="751" r:id="rId3"/>
    <p:sldId id="822" r:id="rId4"/>
    <p:sldId id="753" r:id="rId5"/>
    <p:sldId id="759" r:id="rId6"/>
    <p:sldId id="824" r:id="rId7"/>
    <p:sldId id="757" r:id="rId8"/>
    <p:sldId id="784" r:id="rId9"/>
    <p:sldId id="771" r:id="rId10"/>
    <p:sldId id="828" r:id="rId11"/>
    <p:sldId id="833" r:id="rId12"/>
    <p:sldId id="814" r:id="rId13"/>
  </p:sldIdLst>
  <p:sldSz cx="9602788"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91FD3A0-D180-49F0-AED4-A562DE7A1229}">
          <p14:sldIdLst>
            <p14:sldId id="751"/>
            <p14:sldId id="822"/>
            <p14:sldId id="753"/>
            <p14:sldId id="759"/>
            <p14:sldId id="824"/>
            <p14:sldId id="757"/>
            <p14:sldId id="784"/>
            <p14:sldId id="771"/>
            <p14:sldId id="828"/>
            <p14:sldId id="833"/>
            <p14:sldId id="814"/>
          </p14:sldIdLst>
        </p14:section>
      </p14:sectionLst>
    </p:ext>
    <p:ext uri="{EFAFB233-063F-42B5-8137-9DF3F51BA10A}">
      <p15:sldGuideLst xmlns:p15="http://schemas.microsoft.com/office/powerpoint/2012/main">
        <p15:guide id="1" orient="horz" pos="2160">
          <p15:clr>
            <a:srgbClr val="A4A3A4"/>
          </p15:clr>
        </p15:guide>
        <p15:guide id="2" pos="302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chale Goldberger" initials="" lastIdx="0" clrIdx="0"/>
  <p:cmAuthor id="1" name="Magdalena Kloibhofer - adelphi" initials="MKL"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D4EEF9"/>
    <a:srgbClr val="E46C0A"/>
    <a:srgbClr val="F79646"/>
    <a:srgbClr val="104A88"/>
    <a:srgbClr val="558ED5"/>
    <a:srgbClr val="595959"/>
    <a:srgbClr val="EFF9FE"/>
    <a:srgbClr val="4583A8"/>
    <a:srgbClr val="5BC4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16" autoAdjust="0"/>
    <p:restoredTop sz="94375" autoAdjust="0"/>
  </p:normalViewPr>
  <p:slideViewPr>
    <p:cSldViewPr snapToGrid="0" snapToObjects="1">
      <p:cViewPr>
        <p:scale>
          <a:sx n="75" d="100"/>
          <a:sy n="75" d="100"/>
        </p:scale>
        <p:origin x="152" y="304"/>
      </p:cViewPr>
      <p:guideLst>
        <p:guide orient="horz" pos="2160"/>
        <p:guide pos="3025"/>
      </p:guideLst>
    </p:cSldViewPr>
  </p:slideViewPr>
  <p:outlineViewPr>
    <p:cViewPr>
      <p:scale>
        <a:sx n="33" d="100"/>
        <a:sy n="33" d="100"/>
      </p:scale>
      <p:origin x="0" y="-4560"/>
    </p:cViewPr>
  </p:outlineViewPr>
  <p:notesTextViewPr>
    <p:cViewPr>
      <p:scale>
        <a:sx n="100" d="100"/>
        <a:sy n="100" d="100"/>
      </p:scale>
      <p:origin x="0" y="0"/>
    </p:cViewPr>
  </p:notesTextViewPr>
  <p:sorterViewPr>
    <p:cViewPr>
      <p:scale>
        <a:sx n="125" d="100"/>
        <a:sy n="125" d="100"/>
      </p:scale>
      <p:origin x="0" y="-13536"/>
    </p:cViewPr>
  </p:sorterViewPr>
  <p:notesViewPr>
    <p:cSldViewPr snapToGrid="0" snapToObjects="1">
      <p:cViewPr varScale="1">
        <p:scale>
          <a:sx n="98" d="100"/>
          <a:sy n="98" d="100"/>
        </p:scale>
        <p:origin x="-260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notesMaster" Target="notesMasters/notesMaster1.xml"/><Relationship Id="rId15" Type="http://schemas.openxmlformats.org/officeDocument/2006/relationships/handoutMaster" Target="handoutMasters/handoutMaster1.xml"/><Relationship Id="rId16" Type="http://schemas.openxmlformats.org/officeDocument/2006/relationships/tags" Target="tags/tag1.xml"/><Relationship Id="rId17" Type="http://schemas.openxmlformats.org/officeDocument/2006/relationships/commentAuthors" Target="commentAuthors.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kye\AppData\Roaming\Microsoft\Excel\Master%20Sales%20report%20v6_2017%20resource%20presentation%20(version%201).xlsb" TargetMode="External"/><Relationship Id="rId4" Type="http://schemas.openxmlformats.org/officeDocument/2006/relationships/chartUserShapes" Target="../drawings/drawing1.xml"/><Relationship Id="rId1" Type="http://schemas.microsoft.com/office/2011/relationships/chartStyle" Target="style1.xml"/><Relationship Id="rId2" Type="http://schemas.microsoft.com/office/2011/relationships/chartColorStyle" Target="colors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smtClean="0">
                <a:solidFill>
                  <a:schemeClr val="tx1"/>
                </a:solidFill>
              </a:rPr>
              <a:t>End</a:t>
            </a:r>
            <a:r>
              <a:rPr lang="en-US" sz="2000" b="1" baseline="0" dirty="0" smtClean="0">
                <a:solidFill>
                  <a:schemeClr val="tx1"/>
                </a:solidFill>
              </a:rPr>
              <a:t> Users Reached </a:t>
            </a:r>
            <a:r>
              <a:rPr lang="en-US" sz="2000" b="1" i="0" kern="1200" spc="0" baseline="0" dirty="0" smtClean="0">
                <a:solidFill>
                  <a:srgbClr val="000000"/>
                </a:solidFill>
                <a:effectLst/>
              </a:rPr>
              <a:t>'15 - '16</a:t>
            </a:r>
            <a:endParaRPr lang="en-US" sz="2000" b="1" dirty="0">
              <a:solidFill>
                <a:schemeClr val="tx1"/>
              </a:solidFill>
            </a:endParaRPr>
          </a:p>
        </c:rich>
      </c:tx>
      <c:layout>
        <c:manualLayout>
          <c:xMode val="edge"/>
          <c:yMode val="edge"/>
          <c:x val="0.172818180710898"/>
          <c:y val="0.044198895027624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0603558145122803"/>
          <c:y val="0.200327141427763"/>
          <c:w val="0.908859524578303"/>
          <c:h val="0.653751685735416"/>
        </c:manualLayout>
      </c:layout>
      <c:lineChart>
        <c:grouping val="standard"/>
        <c:varyColors val="0"/>
        <c:ser>
          <c:idx val="0"/>
          <c:order val="0"/>
          <c:spPr>
            <a:ln w="28575" cap="rnd">
              <a:solidFill>
                <a:schemeClr val="accent1"/>
              </a:solidFill>
              <a:round/>
            </a:ln>
            <a:effectLst/>
          </c:spPr>
          <c:marker>
            <c:symbol val="none"/>
          </c:marker>
          <c:dLbls>
            <c:dLbl>
              <c:idx val="0"/>
              <c:layout>
                <c:manualLayout>
                  <c:x val="-0.0140625017301306"/>
                  <c:y val="0.0233262278679253"/>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213219452905937"/>
                  <c:y val="0.0264467960151389"/>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0463710071814723"/>
                      <c:h val="0.0306629834254144"/>
                    </c:manualLayout>
                  </c15:layout>
                </c:ext>
              </c:extLst>
            </c:dLbl>
            <c:dLbl>
              <c:idx val="3"/>
              <c:layout>
                <c:manualLayout>
                  <c:x val="-0.0093750011534205"/>
                  <c:y val="0.0248618784530387"/>
                </c:manualLayout>
              </c:layout>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187500023068408"/>
                  <c:y val="0.0220994475138121"/>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Sheet5!$O$202:$V$203</c:f>
              <c:multiLvlStrCache>
                <c:ptCount val="8"/>
                <c:lvl>
                  <c:pt idx="0">
                    <c:v>Qtr1</c:v>
                  </c:pt>
                  <c:pt idx="1">
                    <c:v>Qtr2</c:v>
                  </c:pt>
                  <c:pt idx="2">
                    <c:v>Qtr3</c:v>
                  </c:pt>
                  <c:pt idx="3">
                    <c:v>Qtr4</c:v>
                  </c:pt>
                  <c:pt idx="4">
                    <c:v>Qtr1</c:v>
                  </c:pt>
                  <c:pt idx="5">
                    <c:v>Qtr2</c:v>
                  </c:pt>
                  <c:pt idx="6">
                    <c:v>Qtr3</c:v>
                  </c:pt>
                  <c:pt idx="7">
                    <c:v>Qtr4</c:v>
                  </c:pt>
                </c:lvl>
                <c:lvl>
                  <c:pt idx="0">
                    <c:v>2015</c:v>
                  </c:pt>
                  <c:pt idx="4">
                    <c:v>2016</c:v>
                  </c:pt>
                </c:lvl>
              </c:multiLvlStrCache>
            </c:multiLvlStrRef>
          </c:cat>
          <c:val>
            <c:numRef>
              <c:f>Sheet5!$O$204:$V$204</c:f>
              <c:numCache>
                <c:formatCode>0</c:formatCode>
                <c:ptCount val="8"/>
                <c:pt idx="0">
                  <c:v>4.172000000000475</c:v>
                </c:pt>
                <c:pt idx="1">
                  <c:v>8.62500000000098</c:v>
                </c:pt>
                <c:pt idx="2">
                  <c:v>13.02100000000148</c:v>
                </c:pt>
                <c:pt idx="3">
                  <c:v>36.96900000000421</c:v>
                </c:pt>
                <c:pt idx="4">
                  <c:v>46.34100000000523</c:v>
                </c:pt>
                <c:pt idx="5">
                  <c:v>53.51400000000604</c:v>
                </c:pt>
                <c:pt idx="6">
                  <c:v>65.67600000000745</c:v>
                </c:pt>
                <c:pt idx="7">
                  <c:v>76.90200000000874</c:v>
                </c:pt>
              </c:numCache>
            </c:numRef>
          </c:val>
          <c:smooth val="0"/>
        </c:ser>
        <c:dLbls>
          <c:showLegendKey val="0"/>
          <c:showVal val="1"/>
          <c:showCatName val="0"/>
          <c:showSerName val="0"/>
          <c:showPercent val="0"/>
          <c:showBubbleSize val="0"/>
        </c:dLbls>
        <c:smooth val="0"/>
        <c:axId val="-2093512256"/>
        <c:axId val="-2092074352"/>
      </c:lineChart>
      <c:catAx>
        <c:axId val="-2093512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2092074352"/>
        <c:crosses val="autoZero"/>
        <c:auto val="1"/>
        <c:lblAlgn val="ctr"/>
        <c:lblOffset val="100"/>
        <c:noMultiLvlLbl val="0"/>
      </c:catAx>
      <c:valAx>
        <c:axId val="-20920743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93512256"/>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emf"/></Relationships>
</file>

<file path=ppt/drawings/drawing1.xml><?xml version="1.0" encoding="utf-8"?>
<c:userShapes xmlns:c="http://schemas.openxmlformats.org/drawingml/2006/chart">
  <cdr:relSizeAnchor xmlns:cdr="http://schemas.openxmlformats.org/drawingml/2006/chartDrawing">
    <cdr:from>
      <cdr:x>0</cdr:x>
      <cdr:y>0.13776</cdr:y>
    </cdr:from>
    <cdr:to>
      <cdr:x>0.30574</cdr:x>
      <cdr:y>0.16651</cdr:y>
    </cdr:to>
    <cdr:sp macro="" textlink="">
      <cdr:nvSpPr>
        <cdr:cNvPr id="2" name="Text Placeholder 2"/>
        <cdr:cNvSpPr>
          <a:spLocks xmlns:a="http://schemas.openxmlformats.org/drawingml/2006/main" noGrp="1"/>
        </cdr:cNvSpPr>
      </cdr:nvSpPr>
      <cdr:spPr bwMode="auto">
        <a:xfrm xmlns:a="http://schemas.openxmlformats.org/drawingml/2006/main">
          <a:off x="0" y="633355"/>
          <a:ext cx="1656703" cy="132175"/>
        </a:xfrm>
        <a:prstGeom xmlns:a="http://schemas.openxmlformats.org/drawingml/2006/main" prst="rect">
          <a:avLst/>
        </a:prstGeom>
        <a:noFill xmlns:a="http://schemas.openxmlformats.org/drawingml/2006/main"/>
        <a:effectLst xmlns:a="http://schemas.openxmlformats.org/drawingml/2006/main"/>
      </cdr:spPr>
      <cdr:txBody>
        <a:bodyPr xmlns:a="http://schemas.openxmlformats.org/drawingml/2006/main" vert="horz" wrap="none" lIns="0" tIns="0" rIns="0" bIns="0" rtlCol="0" anchor="b" anchorCtr="0">
          <a:no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spcBef>
              <a:spcPct val="0"/>
            </a:spcBef>
            <a:spcAft>
              <a:spcPct val="0"/>
            </a:spcAft>
          </a:pPr>
          <a:r>
            <a:rPr lang="en-US" sz="1200" b="0" dirty="0" smtClean="0">
              <a:solidFill>
                <a:schemeClr val="tx1"/>
              </a:solidFill>
              <a:latin typeface="Arial"/>
              <a:sym typeface="Arial"/>
            </a:rPr>
            <a:t> Cumulative (‘000)</a:t>
          </a:r>
          <a:endParaRPr lang="en-US" sz="1200" b="0" dirty="0">
            <a:solidFill>
              <a:schemeClr val="tx1"/>
            </a:solidFill>
            <a:latin typeface="Arial"/>
            <a:sym typeface="Aria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324B623-D5B1-4C15-839B-4C9DC49C1FCE}" type="datetimeFigureOut">
              <a:rPr lang="en-US" smtClean="0"/>
              <a:pPr/>
              <a:t>4/23/17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D7A600-0476-4F90-B467-B0C0B06FC3AC}" type="slidenum">
              <a:rPr lang="en-US" smtClean="0"/>
              <a:pPr/>
              <a:t>‹#›</a:t>
            </a:fld>
            <a:endParaRPr lang="en-US"/>
          </a:p>
        </p:txBody>
      </p:sp>
    </p:spTree>
    <p:extLst>
      <p:ext uri="{BB962C8B-B14F-4D97-AF65-F5344CB8AC3E}">
        <p14:creationId xmlns:p14="http://schemas.microsoft.com/office/powerpoint/2010/main" val="27147270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BB82BF-AFFF-4DE8-8536-BF5960A967C5}" type="datetimeFigureOut">
              <a:rPr lang="en-US" smtClean="0"/>
              <a:pPr/>
              <a:t>4/23/17</a:t>
            </a:fld>
            <a:endParaRPr lang="en-US"/>
          </a:p>
        </p:txBody>
      </p:sp>
      <p:sp>
        <p:nvSpPr>
          <p:cNvPr id="4" name="Slide Image Placeholder 3"/>
          <p:cNvSpPr>
            <a:spLocks noGrp="1" noRot="1" noChangeAspect="1"/>
          </p:cNvSpPr>
          <p:nvPr>
            <p:ph type="sldImg" idx="2"/>
          </p:nvPr>
        </p:nvSpPr>
        <p:spPr>
          <a:xfrm>
            <a:off x="1028700" y="685800"/>
            <a:ext cx="48006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882E14-7B1B-4F59-9598-260F91090861}" type="slidenum">
              <a:rPr lang="en-US" smtClean="0"/>
              <a:pPr/>
              <a:t>‹#›</a:t>
            </a:fld>
            <a:endParaRPr lang="en-US"/>
          </a:p>
        </p:txBody>
      </p:sp>
    </p:spTree>
    <p:extLst>
      <p:ext uri="{BB962C8B-B14F-4D97-AF65-F5344CB8AC3E}">
        <p14:creationId xmlns:p14="http://schemas.microsoft.com/office/powerpoint/2010/main" val="752888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wonder</a:t>
            </a:r>
            <a:r>
              <a:rPr lang="en-US" baseline="0" dirty="0" smtClean="0"/>
              <a:t> about Asian American doing in Uganda</a:t>
            </a:r>
          </a:p>
          <a:p>
            <a:r>
              <a:rPr lang="en-US" baseline="0" dirty="0" smtClean="0"/>
              <a:t>2010 - teach, get sick, I can do better</a:t>
            </a:r>
          </a:p>
          <a:p>
            <a:r>
              <a:rPr lang="en-US" baseline="0" dirty="0" smtClean="0"/>
              <a:t>I AM A PROBLEM SOLVER</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2011 - design, reluctant entrepreneur</a:t>
            </a:r>
          </a:p>
          <a:p>
            <a:r>
              <a:rPr lang="en-US" baseline="0" dirty="0" smtClean="0"/>
              <a:t>2012 - </a:t>
            </a:r>
            <a:r>
              <a:rPr lang="en-US" baseline="0" dirty="0" err="1" smtClean="0"/>
              <a:t>McK</a:t>
            </a:r>
            <a:r>
              <a:rPr lang="en-US" baseline="0" dirty="0" smtClean="0"/>
              <a:t> while raising funds, piloted in </a:t>
            </a:r>
            <a:r>
              <a:rPr lang="en-US" baseline="0" dirty="0" err="1" smtClean="0"/>
              <a:t>Kumi</a:t>
            </a:r>
            <a:endParaRPr lang="en-US" baseline="0" dirty="0" smtClean="0"/>
          </a:p>
          <a:p>
            <a:r>
              <a:rPr lang="en-US" baseline="0" dirty="0" smtClean="0"/>
              <a:t>2014 - moved full time</a:t>
            </a:r>
          </a:p>
          <a:p>
            <a:r>
              <a:rPr lang="en-US" baseline="0" dirty="0" smtClean="0"/>
              <a:t>2015 - first sales</a:t>
            </a:r>
          </a:p>
          <a:p>
            <a:r>
              <a:rPr lang="en-US" baseline="0" dirty="0" smtClean="0"/>
              <a:t>It's been a long journey, and today, our team has grown to 45 people working towards a common goal. </a:t>
            </a:r>
          </a:p>
          <a:p>
            <a:r>
              <a:rPr lang="en-US" baseline="0" dirty="0" smtClean="0"/>
              <a:t>And this is OUR story. </a:t>
            </a:r>
            <a:endParaRPr lang="en-US" dirty="0"/>
          </a:p>
        </p:txBody>
      </p:sp>
      <p:sp>
        <p:nvSpPr>
          <p:cNvPr id="4" name="Slide Number Placeholder 3"/>
          <p:cNvSpPr>
            <a:spLocks noGrp="1"/>
          </p:cNvSpPr>
          <p:nvPr>
            <p:ph type="sldNum" sz="quarter" idx="10"/>
          </p:nvPr>
        </p:nvSpPr>
        <p:spPr/>
        <p:txBody>
          <a:bodyPr/>
          <a:lstStyle/>
          <a:p>
            <a:fld id="{6F882E14-7B1B-4F59-9598-260F91090861}" type="slidenum">
              <a:rPr lang="en-US" smtClean="0"/>
              <a:pPr/>
              <a:t>0</a:t>
            </a:fld>
            <a:endParaRPr lang="en-US"/>
          </a:p>
        </p:txBody>
      </p:sp>
    </p:spTree>
    <p:extLst>
      <p:ext uri="{BB962C8B-B14F-4D97-AF65-F5344CB8AC3E}">
        <p14:creationId xmlns:p14="http://schemas.microsoft.com/office/powerpoint/2010/main" val="1502196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44K are children</a:t>
            </a:r>
          </a:p>
          <a:p>
            <a:r>
              <a:rPr lang="en-US" dirty="0" smtClean="0"/>
              <a:t>Impact</a:t>
            </a:r>
            <a:r>
              <a:rPr lang="en-US" baseline="0" dirty="0" smtClean="0"/>
              <a:t> assessment </a:t>
            </a:r>
            <a:r>
              <a:rPr lang="en-US" baseline="0" dirty="0" err="1" smtClean="0"/>
              <a:t>collab</a:t>
            </a:r>
            <a:r>
              <a:rPr lang="en-US" baseline="0" dirty="0" smtClean="0"/>
              <a:t> with </a:t>
            </a:r>
            <a:r>
              <a:rPr lang="en-US" baseline="0" dirty="0" err="1" smtClean="0"/>
              <a:t>Ignosi</a:t>
            </a:r>
            <a:r>
              <a:rPr lang="en-US" baseline="0" dirty="0" smtClean="0"/>
              <a:t> + prof @ UC </a:t>
            </a:r>
            <a:r>
              <a:rPr lang="en-US" baseline="0" dirty="0" err="1" smtClean="0"/>
              <a:t>berkeley</a:t>
            </a:r>
            <a:endParaRPr lang="en-US" baseline="0" dirty="0" smtClean="0"/>
          </a:p>
          <a:p>
            <a:r>
              <a:rPr lang="en-US" baseline="0" dirty="0" smtClean="0"/>
              <a:t>---</a:t>
            </a:r>
          </a:p>
          <a:p>
            <a:r>
              <a:rPr lang="en-US" baseline="0" dirty="0" smtClean="0"/>
              <a:t>2 years sales of 10,000 filters </a:t>
            </a:r>
            <a:r>
              <a:rPr lang="mr-IN" baseline="0" dirty="0" smtClean="0"/>
              <a:t>–</a:t>
            </a:r>
            <a:r>
              <a:rPr lang="en-US" baseline="0" dirty="0" smtClean="0"/>
              <a:t> expectation = double in 2017 alone</a:t>
            </a:r>
            <a:endParaRPr lang="en-US" dirty="0"/>
          </a:p>
        </p:txBody>
      </p:sp>
      <p:sp>
        <p:nvSpPr>
          <p:cNvPr id="4" name="Slide Number Placeholder 3"/>
          <p:cNvSpPr>
            <a:spLocks noGrp="1"/>
          </p:cNvSpPr>
          <p:nvPr>
            <p:ph type="sldNum" sz="quarter" idx="10"/>
          </p:nvPr>
        </p:nvSpPr>
        <p:spPr/>
        <p:txBody>
          <a:bodyPr/>
          <a:lstStyle/>
          <a:p>
            <a:fld id="{6F882E14-7B1B-4F59-9598-260F91090861}" type="slidenum">
              <a:rPr lang="en-US" smtClean="0"/>
              <a:pPr/>
              <a:t>9</a:t>
            </a:fld>
            <a:endParaRPr lang="en-US"/>
          </a:p>
        </p:txBody>
      </p:sp>
    </p:spTree>
    <p:extLst>
      <p:ext uri="{BB962C8B-B14F-4D97-AF65-F5344CB8AC3E}">
        <p14:creationId xmlns:p14="http://schemas.microsoft.com/office/powerpoint/2010/main" val="984497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Picture = common. Reality = 2 billion people in the</a:t>
            </a:r>
            <a:r>
              <a:rPr lang="en-US" baseline="0" dirty="0" smtClean="0"/>
              <a:t> world lack water</a:t>
            </a:r>
          </a:p>
          <a:p>
            <a:r>
              <a:rPr lang="en-US" baseline="0" dirty="0" smtClean="0"/>
              <a:t>Uganda  = not better</a:t>
            </a:r>
          </a:p>
          <a:p>
            <a:endParaRPr lang="en-US" dirty="0" smtClean="0"/>
          </a:p>
          <a:p>
            <a:r>
              <a:rPr lang="en-US" baseline="0" dirty="0" smtClean="0"/>
              <a:t>~10,000 deaths every year in Uganda; majority = children under the age of 5. In fact, diarrheal diseases is the 2nd most common cause of death for children under the age of 5. </a:t>
            </a:r>
          </a:p>
          <a:p>
            <a:endParaRPr lang="en-US" baseline="0" dirty="0" smtClean="0"/>
          </a:p>
          <a:p>
            <a:r>
              <a:rPr lang="en-US" baseline="0" dirty="0" smtClean="0"/>
              <a:t>Start</a:t>
            </a:r>
          </a:p>
          <a:p>
            <a:endParaRPr lang="en-US" baseline="0" dirty="0" smtClean="0"/>
          </a:p>
          <a:p>
            <a:r>
              <a:rPr lang="en-US" baseline="0" dirty="0" smtClean="0"/>
              <a:t>release 360 million tons of co2 every year, ~75 million cars on the ground. </a:t>
            </a:r>
          </a:p>
          <a:p>
            <a:r>
              <a:rPr lang="en-US" baseline="0" dirty="0" smtClean="0"/>
              <a:t>170 million dollars lost</a:t>
            </a:r>
          </a:p>
          <a:p>
            <a:r>
              <a:rPr lang="en-US" baseline="0" dirty="0" smtClean="0"/>
              <a:t>Additionally, the burden of boiling water falls disproportionally on women and children around the world, taking away time that could be spent elsewhere. Globally, 200 million hours are spent by women and children every single day, fetching water and boiling it.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F882E14-7B1B-4F59-9598-260F91090861}" type="slidenum">
              <a:rPr lang="en-US" smtClean="0"/>
              <a:pPr/>
              <a:t>1</a:t>
            </a:fld>
            <a:endParaRPr lang="en-US"/>
          </a:p>
        </p:txBody>
      </p:sp>
    </p:spTree>
    <p:extLst>
      <p:ext uri="{BB962C8B-B14F-4D97-AF65-F5344CB8AC3E}">
        <p14:creationId xmlns:p14="http://schemas.microsoft.com/office/powerpoint/2010/main" val="639230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38 million people</a:t>
            </a:r>
            <a:r>
              <a:rPr lang="en-US" baseline="0" dirty="0" smtClean="0"/>
              <a:t> living in Uganda, there aren't very many viable solutions. </a:t>
            </a:r>
          </a:p>
          <a:p>
            <a:r>
              <a:rPr lang="en-US" baseline="0" dirty="0" smtClean="0"/>
              <a:t>Tap water is only accessible to about 10% of population, and even that is not safe to drink, so we're looking at the entire population who have to treat their water themselves.</a:t>
            </a:r>
          </a:p>
          <a:p>
            <a:endParaRPr lang="en-US" baseline="0" dirty="0" smtClean="0"/>
          </a:p>
          <a:p>
            <a:r>
              <a:rPr lang="en-US" baseline="0" dirty="0" smtClean="0"/>
              <a:t>Breaking that down, more than half the population is not treating their water</a:t>
            </a:r>
          </a:p>
          <a:p>
            <a:endParaRPr lang="en-US" baseline="0" dirty="0" smtClean="0"/>
          </a:p>
          <a:p>
            <a:r>
              <a:rPr lang="en-US" baseline="0" dirty="0" smtClean="0"/>
              <a:t>For the people who are treating their water, a large majority is relying on boiling their water as a means to access safe drinking water</a:t>
            </a:r>
          </a:p>
          <a:p>
            <a:endParaRPr lang="en-US" baseline="0" dirty="0" smtClean="0"/>
          </a:p>
          <a:p>
            <a:r>
              <a:rPr lang="en-US" baseline="0" dirty="0" smtClean="0"/>
              <a:t>And only about 4% of the population is using different methods such as chlorination or bottled </a:t>
            </a:r>
            <a:r>
              <a:rPr lang="en-US" baseline="0" dirty="0" err="1" smtClean="0"/>
              <a:t>wate</a:t>
            </a:r>
            <a:endParaRPr lang="en-US" baseline="0" dirty="0" smtClean="0"/>
          </a:p>
        </p:txBody>
      </p:sp>
      <p:sp>
        <p:nvSpPr>
          <p:cNvPr id="4" name="Slide Number Placeholder 3"/>
          <p:cNvSpPr>
            <a:spLocks noGrp="1"/>
          </p:cNvSpPr>
          <p:nvPr>
            <p:ph type="sldNum" sz="quarter" idx="10"/>
          </p:nvPr>
        </p:nvSpPr>
        <p:spPr/>
        <p:txBody>
          <a:bodyPr/>
          <a:lstStyle/>
          <a:p>
            <a:fld id="{6F882E14-7B1B-4F59-9598-260F91090861}" type="slidenum">
              <a:rPr lang="en-US" smtClean="0"/>
              <a:pPr/>
              <a:t>2</a:t>
            </a:fld>
            <a:endParaRPr lang="en-US"/>
          </a:p>
        </p:txBody>
      </p:sp>
    </p:spTree>
    <p:extLst>
      <p:ext uri="{BB962C8B-B14F-4D97-AF65-F5344CB8AC3E}">
        <p14:creationId xmlns:p14="http://schemas.microsoft.com/office/powerpoint/2010/main" val="904009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where we come in. </a:t>
            </a:r>
          </a:p>
          <a:p>
            <a:r>
              <a:rPr lang="en-US" dirty="0" smtClean="0"/>
              <a:t>The </a:t>
            </a:r>
            <a:r>
              <a:rPr lang="en-US" dirty="0" err="1" smtClean="0"/>
              <a:t>Purifaaya</a:t>
            </a:r>
            <a:r>
              <a:rPr lang="en-US" dirty="0" smtClean="0"/>
              <a:t>,</a:t>
            </a:r>
            <a:r>
              <a:rPr lang="en-US" baseline="0" dirty="0" smtClean="0"/>
              <a:t> a ceramic water filter manufactured locally in Uganda, is effective, socially accepted given the long-standing tradition of storing water in clay jugs, and affordable at 20 dollars for 2 years of use. </a:t>
            </a:r>
          </a:p>
          <a:p>
            <a:endParaRPr lang="en-US" baseline="0" dirty="0" smtClean="0"/>
          </a:p>
          <a:p>
            <a:r>
              <a:rPr lang="en-US" baseline="0" dirty="0" smtClean="0"/>
              <a:t>locally manufactured using local materials</a:t>
            </a:r>
          </a:p>
          <a:p>
            <a:endParaRPr lang="en-US" baseline="0" dirty="0" smtClean="0"/>
          </a:p>
          <a:p>
            <a:r>
              <a:rPr lang="en-US" dirty="0" smtClean="0"/>
              <a:t>A study</a:t>
            </a:r>
            <a:r>
              <a:rPr lang="en-US" baseline="0" dirty="0" smtClean="0"/>
              <a:t> done by UNICEF found ceramic water filters in general to be lightweight....</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F882E14-7B1B-4F59-9598-260F91090861}" type="slidenum">
              <a:rPr lang="en-US" smtClean="0"/>
              <a:pPr/>
              <a:t>3</a:t>
            </a:fld>
            <a:endParaRPr lang="en-US"/>
          </a:p>
        </p:txBody>
      </p:sp>
    </p:spTree>
    <p:extLst>
      <p:ext uri="{BB962C8B-B14F-4D97-AF65-F5344CB8AC3E}">
        <p14:creationId xmlns:p14="http://schemas.microsoft.com/office/powerpoint/2010/main" val="1366549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WALK THROUGH FILTER </a:t>
            </a:r>
          </a:p>
          <a:p>
            <a:r>
              <a:rPr lang="en-US" dirty="0" smtClean="0"/>
              <a:t>Clean water stored</a:t>
            </a:r>
          </a:p>
          <a:p>
            <a:r>
              <a:rPr lang="en-US" dirty="0" smtClean="0"/>
              <a:t>Cool water</a:t>
            </a:r>
          </a:p>
          <a:p>
            <a:r>
              <a:rPr lang="en-US" dirty="0" smtClean="0"/>
              <a:t>Leaves behind a</a:t>
            </a:r>
            <a:r>
              <a:rPr lang="en-US" baseline="0" dirty="0" smtClean="0"/>
              <a:t> slight </a:t>
            </a:r>
            <a:r>
              <a:rPr lang="en-US" baseline="0" dirty="0" err="1" smtClean="0"/>
              <a:t>tast</a:t>
            </a:r>
            <a:r>
              <a:rPr lang="en-US" baseline="0" dirty="0" smtClean="0"/>
              <a:t> that is preferred</a:t>
            </a:r>
            <a:endParaRPr lang="en-US" dirty="0"/>
          </a:p>
        </p:txBody>
      </p:sp>
      <p:sp>
        <p:nvSpPr>
          <p:cNvPr id="4" name="Slide Number Placeholder 3"/>
          <p:cNvSpPr>
            <a:spLocks noGrp="1"/>
          </p:cNvSpPr>
          <p:nvPr>
            <p:ph type="sldNum" sz="quarter" idx="10"/>
          </p:nvPr>
        </p:nvSpPr>
        <p:spPr/>
        <p:txBody>
          <a:bodyPr/>
          <a:lstStyle/>
          <a:p>
            <a:fld id="{6F882E14-7B1B-4F59-9598-260F91090861}" type="slidenum">
              <a:rPr lang="en-US" smtClean="0"/>
              <a:pPr/>
              <a:t>4</a:t>
            </a:fld>
            <a:endParaRPr lang="en-US"/>
          </a:p>
        </p:txBody>
      </p:sp>
    </p:spTree>
    <p:extLst>
      <p:ext uri="{BB962C8B-B14F-4D97-AF65-F5344CB8AC3E}">
        <p14:creationId xmlns:p14="http://schemas.microsoft.com/office/powerpoint/2010/main" val="1487603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400" i="1" dirty="0" smtClean="0">
                <a:solidFill>
                  <a:schemeClr val="tx2"/>
                </a:solidFill>
              </a:rPr>
              <a:t>By</a:t>
            </a:r>
            <a:r>
              <a:rPr lang="en-US" sz="2400" i="1" baseline="0" dirty="0" smtClean="0">
                <a:solidFill>
                  <a:schemeClr val="tx2"/>
                </a:solidFill>
              </a:rPr>
              <a:t> b</a:t>
            </a:r>
            <a:r>
              <a:rPr lang="en-US" sz="2400" i="1" dirty="0" smtClean="0">
                <a:solidFill>
                  <a:schemeClr val="tx2"/>
                </a:solidFill>
              </a:rPr>
              <a:t>uilding a supply chain and creating demand for the </a:t>
            </a:r>
            <a:r>
              <a:rPr lang="en-US" sz="2400" i="1" dirty="0" err="1" smtClean="0">
                <a:solidFill>
                  <a:schemeClr val="tx2"/>
                </a:solidFill>
              </a:rPr>
              <a:t>Purifaaya</a:t>
            </a:r>
            <a:r>
              <a:rPr lang="en-US" sz="2400" i="1" dirty="0" smtClean="0">
                <a:solidFill>
                  <a:schemeClr val="tx2"/>
                </a:solidFill>
              </a:rPr>
              <a:t> filter in every home across Uganda and East Africa, our vision is to create</a:t>
            </a:r>
            <a:r>
              <a:rPr lang="en-US" sz="2400" i="1" baseline="0" dirty="0" smtClean="0">
                <a:solidFill>
                  <a:schemeClr val="tx2"/>
                </a:solidFill>
              </a:rPr>
              <a:t> universal access to clean drinking water.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2400" i="1" baseline="0" dirty="0" smtClean="0">
                <a:solidFill>
                  <a:schemeClr val="tx2"/>
                </a:solidFill>
              </a:rPr>
              <a:t>And by 2020, our goal is to reach 1 million Ugandans. </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sz="2400" i="1" baseline="0" dirty="0" smtClean="0">
              <a:solidFill>
                <a:schemeClr val="tx2"/>
              </a:solidFill>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en-US" sz="2400" i="1" baseline="0" dirty="0" smtClean="0">
                <a:solidFill>
                  <a:schemeClr val="tx2"/>
                </a:solidFill>
              </a:rPr>
              <a:t>Since 2015, we’ve reached more than 100,000 Ugandans, and this wouldn’t have been made possible without our growing team of 45. </a:t>
            </a:r>
            <a:endParaRPr lang="en-US" sz="2400" dirty="0" smtClean="0">
              <a:solidFill>
                <a:schemeClr val="tx2"/>
              </a:solidFill>
            </a:endParaRPr>
          </a:p>
          <a:p>
            <a:endParaRPr lang="en-US" dirty="0"/>
          </a:p>
        </p:txBody>
      </p:sp>
      <p:sp>
        <p:nvSpPr>
          <p:cNvPr id="4" name="Slide Number Placeholder 3"/>
          <p:cNvSpPr>
            <a:spLocks noGrp="1"/>
          </p:cNvSpPr>
          <p:nvPr>
            <p:ph type="sldNum" sz="quarter" idx="10"/>
          </p:nvPr>
        </p:nvSpPr>
        <p:spPr/>
        <p:txBody>
          <a:bodyPr/>
          <a:lstStyle/>
          <a:p>
            <a:fld id="{6F882E14-7B1B-4F59-9598-260F91090861}" type="slidenum">
              <a:rPr lang="en-US" smtClean="0"/>
              <a:pPr/>
              <a:t>5</a:t>
            </a:fld>
            <a:endParaRPr lang="en-US"/>
          </a:p>
        </p:txBody>
      </p:sp>
    </p:spTree>
    <p:extLst>
      <p:ext uri="{BB962C8B-B14F-4D97-AF65-F5344CB8AC3E}">
        <p14:creationId xmlns:p14="http://schemas.microsoft.com/office/powerpoint/2010/main" val="1919976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Started off in an</a:t>
            </a:r>
            <a:r>
              <a:rPr lang="en-US" baseline="0" dirty="0" smtClean="0"/>
              <a:t> old chicken farm</a:t>
            </a:r>
          </a:p>
          <a:p>
            <a:r>
              <a:rPr lang="en-US" sz="1600" dirty="0" smtClean="0"/>
              <a:t>Total </a:t>
            </a:r>
            <a:r>
              <a:rPr lang="en-US" sz="1600" dirty="0" err="1" smtClean="0"/>
              <a:t>Qnty</a:t>
            </a:r>
            <a:r>
              <a:rPr lang="en-US" sz="1600" dirty="0" smtClean="0"/>
              <a:t>. Produced: 9,671 units</a:t>
            </a:r>
          </a:p>
          <a:p>
            <a:pPr lvl="1"/>
            <a:r>
              <a:rPr lang="en-US" sz="1600" dirty="0" smtClean="0"/>
              <a:t>3,043 in ‘15</a:t>
            </a:r>
          </a:p>
          <a:p>
            <a:pPr lvl="1"/>
            <a:r>
              <a:rPr lang="en-US" sz="1600" b="0" dirty="0" smtClean="0"/>
              <a:t>6,628 in </a:t>
            </a:r>
            <a:r>
              <a:rPr lang="mr-IN" sz="1600" b="0" dirty="0" smtClean="0"/>
              <a:t>’</a:t>
            </a:r>
            <a:r>
              <a:rPr lang="en-US" sz="1600" b="0" dirty="0" smtClean="0"/>
              <a:t>16</a:t>
            </a:r>
          </a:p>
          <a:p>
            <a:r>
              <a:rPr lang="en-US" sz="1600" dirty="0" smtClean="0"/>
              <a:t>Annual Growth Rate: 120% </a:t>
            </a:r>
          </a:p>
          <a:p>
            <a:endParaRPr lang="en-US" sz="1600" b="0" dirty="0" smtClean="0"/>
          </a:p>
          <a:p>
            <a:r>
              <a:rPr lang="en-US" sz="1600" dirty="0" smtClean="0"/>
              <a:t>Reasons For Growth: </a:t>
            </a:r>
          </a:p>
          <a:p>
            <a:pPr lvl="1"/>
            <a:r>
              <a:rPr lang="en-US" sz="1600" dirty="0" smtClean="0"/>
              <a:t>More assets: machines  </a:t>
            </a:r>
          </a:p>
          <a:p>
            <a:pPr lvl="1"/>
            <a:r>
              <a:rPr lang="en-US" sz="1600" b="0" dirty="0" smtClean="0"/>
              <a:t>More input: workers &amp; hours</a:t>
            </a:r>
          </a:p>
          <a:p>
            <a:pPr lvl="1"/>
            <a:r>
              <a:rPr lang="en-US" sz="1600" dirty="0" smtClean="0"/>
              <a:t>Process optimization </a:t>
            </a:r>
          </a:p>
          <a:p>
            <a:pPr lvl="1"/>
            <a:r>
              <a:rPr lang="en-US" sz="1600" b="0" dirty="0" smtClean="0"/>
              <a:t>Falling failure rate</a:t>
            </a:r>
          </a:p>
          <a:p>
            <a:pPr lvl="1"/>
            <a:endParaRPr lang="en-US" sz="1600" dirty="0" smtClean="0"/>
          </a:p>
          <a:p>
            <a:pPr indent="-228600"/>
            <a:r>
              <a:rPr lang="en-US" sz="1600" dirty="0" smtClean="0"/>
              <a:t>Forecast: 3x Capacity</a:t>
            </a:r>
          </a:p>
          <a:p>
            <a:pPr lvl="1"/>
            <a:r>
              <a:rPr lang="en-US" sz="1600" dirty="0" smtClean="0"/>
              <a:t>15,000+ in 2017</a:t>
            </a:r>
          </a:p>
          <a:p>
            <a:pPr lvl="1"/>
            <a:r>
              <a:rPr lang="en-US" sz="1600" b="0" dirty="0" smtClean="0"/>
              <a:t>Exponential growth </a:t>
            </a:r>
          </a:p>
          <a:p>
            <a:pPr lvl="1"/>
            <a:endParaRPr lang="en-US" sz="1600" b="0" dirty="0" smtClean="0"/>
          </a:p>
          <a:p>
            <a:pPr lvl="1"/>
            <a:r>
              <a:rPr lang="en-US" sz="1600" b="0" dirty="0" smtClean="0"/>
              <a:t>No</a:t>
            </a:r>
            <a:r>
              <a:rPr lang="en-US" sz="1600" b="0" baseline="0" dirty="0" smtClean="0"/>
              <a:t> space so decided to move</a:t>
            </a:r>
            <a:endParaRPr lang="en-US" sz="1600" b="0" dirty="0" smtClean="0"/>
          </a:p>
          <a:p>
            <a:pPr lvl="1"/>
            <a:endParaRPr lang="en-US" sz="1600" b="0" dirty="0" smtClean="0"/>
          </a:p>
          <a:p>
            <a:endParaRPr lang="en-US" dirty="0"/>
          </a:p>
        </p:txBody>
      </p:sp>
      <p:sp>
        <p:nvSpPr>
          <p:cNvPr id="4" name="Slide Number Placeholder 3"/>
          <p:cNvSpPr>
            <a:spLocks noGrp="1"/>
          </p:cNvSpPr>
          <p:nvPr>
            <p:ph type="sldNum" sz="quarter" idx="10"/>
          </p:nvPr>
        </p:nvSpPr>
        <p:spPr/>
        <p:txBody>
          <a:bodyPr/>
          <a:lstStyle/>
          <a:p>
            <a:fld id="{6F882E14-7B1B-4F59-9598-260F91090861}" type="slidenum">
              <a:rPr lang="en-US" smtClean="0"/>
              <a:pPr/>
              <a:t>6</a:t>
            </a:fld>
            <a:endParaRPr lang="en-US"/>
          </a:p>
        </p:txBody>
      </p:sp>
    </p:spTree>
    <p:extLst>
      <p:ext uri="{BB962C8B-B14F-4D97-AF65-F5344CB8AC3E}">
        <p14:creationId xmlns:p14="http://schemas.microsoft.com/office/powerpoint/2010/main" val="1189547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Production capacity</a:t>
            </a:r>
            <a:r>
              <a:rPr lang="en-US" baseline="0" dirty="0" smtClean="0"/>
              <a:t> to move into a new factory where we create very little waste in our entire production process.</a:t>
            </a:r>
          </a:p>
          <a:p>
            <a:r>
              <a:rPr lang="en-US" baseline="0" dirty="0" smtClean="0"/>
              <a:t>Cap = 10,000 filters</a:t>
            </a:r>
          </a:p>
          <a:p>
            <a:endParaRPr lang="en-US" baseline="0" dirty="0" smtClean="0"/>
          </a:p>
          <a:p>
            <a:r>
              <a:rPr lang="en-US" baseline="0" dirty="0" smtClean="0"/>
              <a:t>Recycle materials to make briquettes for our own firing; broken filters back into process</a:t>
            </a:r>
          </a:p>
          <a:p>
            <a:endParaRPr lang="en-US" baseline="0" dirty="0" smtClean="0"/>
          </a:p>
          <a:p>
            <a:r>
              <a:rPr lang="en-US" baseline="0" dirty="0" smtClean="0"/>
              <a:t>Developing new products based on feedback from our clients</a:t>
            </a:r>
            <a:endParaRPr lang="en-US" dirty="0"/>
          </a:p>
        </p:txBody>
      </p:sp>
      <p:sp>
        <p:nvSpPr>
          <p:cNvPr id="4" name="Slide Number Placeholder 3"/>
          <p:cNvSpPr>
            <a:spLocks noGrp="1"/>
          </p:cNvSpPr>
          <p:nvPr>
            <p:ph type="sldNum" sz="quarter" idx="10"/>
          </p:nvPr>
        </p:nvSpPr>
        <p:spPr/>
        <p:txBody>
          <a:bodyPr/>
          <a:lstStyle/>
          <a:p>
            <a:fld id="{6F882E14-7B1B-4F59-9598-260F91090861}" type="slidenum">
              <a:rPr lang="en-US" smtClean="0"/>
              <a:pPr/>
              <a:t>7</a:t>
            </a:fld>
            <a:endParaRPr lang="en-US"/>
          </a:p>
        </p:txBody>
      </p:sp>
    </p:spTree>
    <p:extLst>
      <p:ext uri="{BB962C8B-B14F-4D97-AF65-F5344CB8AC3E}">
        <p14:creationId xmlns:p14="http://schemas.microsoft.com/office/powerpoint/2010/main" val="1000060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Retail</a:t>
            </a:r>
            <a:r>
              <a:rPr lang="en-US" b="1" baseline="0" dirty="0" smtClean="0"/>
              <a:t> channels </a:t>
            </a:r>
            <a:r>
              <a:rPr lang="mr-IN" baseline="0" dirty="0" smtClean="0"/>
              <a:t>–</a:t>
            </a:r>
            <a:r>
              <a:rPr lang="en-US" baseline="0" dirty="0" smtClean="0"/>
              <a:t> Vine pharmacies, Supermarkets, Living Goods or BRAC </a:t>
            </a:r>
            <a:r>
              <a:rPr lang="mr-IN" baseline="0" dirty="0" smtClean="0"/>
              <a:t>–</a:t>
            </a:r>
            <a:r>
              <a:rPr lang="en-US" baseline="0" dirty="0" smtClean="0"/>
              <a:t> sell to end users, but door to door model </a:t>
            </a:r>
          </a:p>
          <a:p>
            <a:r>
              <a:rPr lang="en-US" b="1" baseline="0" dirty="0" smtClean="0"/>
              <a:t>Financial institutions</a:t>
            </a:r>
            <a:r>
              <a:rPr lang="en-US" baseline="0" dirty="0" smtClean="0"/>
              <a:t> </a:t>
            </a:r>
            <a:r>
              <a:rPr lang="mr-IN" baseline="0" dirty="0" smtClean="0"/>
              <a:t>–</a:t>
            </a:r>
            <a:r>
              <a:rPr lang="en-US" baseline="0" dirty="0" smtClean="0"/>
              <a:t> MFI - FINCA, SACCOs</a:t>
            </a:r>
          </a:p>
          <a:p>
            <a:r>
              <a:rPr lang="en-US" b="1" baseline="0" dirty="0" smtClean="0"/>
              <a:t>AID</a:t>
            </a:r>
            <a:r>
              <a:rPr lang="en-US" baseline="0" dirty="0" smtClean="0"/>
              <a:t> </a:t>
            </a:r>
            <a:r>
              <a:rPr lang="mr-IN" baseline="0" dirty="0" smtClean="0"/>
              <a:t>–</a:t>
            </a:r>
            <a:r>
              <a:rPr lang="en-US" baseline="0" dirty="0" smtClean="0"/>
              <a:t> Save the Children in schools, UNHCR is refugee camps, religious organizations, district water orgs. </a:t>
            </a:r>
          </a:p>
          <a:p>
            <a:r>
              <a:rPr lang="en-US" baseline="0" dirty="0" smtClean="0"/>
              <a:t>Currently is 250 + retail stores across Uganda </a:t>
            </a:r>
            <a:r>
              <a:rPr lang="mr-IN" baseline="0" dirty="0" smtClean="0"/>
              <a:t>–</a:t>
            </a:r>
            <a:r>
              <a:rPr lang="en-US" baseline="0" dirty="0" smtClean="0"/>
              <a:t> marketing team is providing support so that they can reach our TARGET AUDIENCE - MOTHERS</a:t>
            </a:r>
          </a:p>
          <a:p>
            <a:r>
              <a:rPr lang="en-US" baseline="0" dirty="0" smtClean="0"/>
              <a:t>Total is 8 million households just in Uganda. Beyond Uganda, we have retailers in DRC / south </a:t>
            </a:r>
            <a:r>
              <a:rPr lang="en-US" baseline="0" dirty="0" err="1" smtClean="0"/>
              <a:t>sudan</a:t>
            </a:r>
            <a:r>
              <a:rPr lang="en-US" baseline="0" dirty="0" smtClean="0"/>
              <a:t>. </a:t>
            </a:r>
          </a:p>
          <a:p>
            <a:endParaRPr lang="en-US" baseline="0" dirty="0" smtClean="0"/>
          </a:p>
          <a:p>
            <a:r>
              <a:rPr lang="en-US" baseline="0" dirty="0" smtClean="0"/>
              <a:t>Our sales team dreams big </a:t>
            </a:r>
            <a:r>
              <a:rPr lang="mr-IN" baseline="0" dirty="0" smtClean="0"/>
              <a:t>–</a:t>
            </a:r>
            <a:r>
              <a:rPr lang="en-US" baseline="0" dirty="0" smtClean="0"/>
              <a:t> they didn’t exist a year ago, and today, their goal is to dominate the East Africa market. </a:t>
            </a:r>
          </a:p>
          <a:p>
            <a:r>
              <a:rPr lang="en-US" baseline="0" dirty="0" smtClean="0"/>
              <a:t>---</a:t>
            </a:r>
          </a:p>
          <a:p>
            <a:r>
              <a:rPr lang="en-US" baseline="0" dirty="0" smtClean="0"/>
              <a:t>This wouldn’t be possible without our Operations team, whom I’m really proud of. This is led by Maya </a:t>
            </a:r>
            <a:r>
              <a:rPr lang="en-US" baseline="0" dirty="0" err="1" smtClean="0"/>
              <a:t>Bretzius</a:t>
            </a:r>
            <a:r>
              <a:rPr lang="en-US" baseline="0" dirty="0" smtClean="0"/>
              <a:t>, who has more than 4 years in Management consulting at BCG and Save the Children. </a:t>
            </a:r>
          </a:p>
          <a:p>
            <a:r>
              <a:rPr lang="en-US" baseline="0" dirty="0" smtClean="0"/>
              <a:t>Problem solver </a:t>
            </a:r>
            <a:r>
              <a:rPr lang="mr-IN" baseline="0" dirty="0" smtClean="0"/>
              <a:t>–</a:t>
            </a:r>
            <a:r>
              <a:rPr lang="en-US" baseline="0" dirty="0" smtClean="0"/>
              <a:t> methodical. Create a replicable model that is proven </a:t>
            </a:r>
            <a:r>
              <a:rPr lang="mr-IN" baseline="0" dirty="0" smtClean="0"/>
              <a:t>–</a:t>
            </a:r>
            <a:r>
              <a:rPr lang="en-US" baseline="0" dirty="0" smtClean="0"/>
              <a:t> extends to our financials, even our Human resources, and especially our impact</a:t>
            </a:r>
          </a:p>
          <a:p>
            <a:endParaRPr lang="en-US" baseline="0" dirty="0" smtClean="0"/>
          </a:p>
        </p:txBody>
      </p:sp>
      <p:sp>
        <p:nvSpPr>
          <p:cNvPr id="4" name="Slide Number Placeholder 3"/>
          <p:cNvSpPr>
            <a:spLocks noGrp="1"/>
          </p:cNvSpPr>
          <p:nvPr>
            <p:ph type="sldNum" sz="quarter" idx="10"/>
          </p:nvPr>
        </p:nvSpPr>
        <p:spPr/>
        <p:txBody>
          <a:bodyPr/>
          <a:lstStyle/>
          <a:p>
            <a:fld id="{6F882E14-7B1B-4F59-9598-260F91090861}" type="slidenum">
              <a:rPr lang="en-US" smtClean="0"/>
              <a:pPr/>
              <a:t>8</a:t>
            </a:fld>
            <a:endParaRPr lang="en-US"/>
          </a:p>
        </p:txBody>
      </p:sp>
    </p:spTree>
    <p:extLst>
      <p:ext uri="{BB962C8B-B14F-4D97-AF65-F5344CB8AC3E}">
        <p14:creationId xmlns:p14="http://schemas.microsoft.com/office/powerpoint/2010/main" val="591033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Master" Target="../slideMasters/slideMaster1.xml"/><Relationship Id="rId3"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oleObject" Target="../embeddings/oleObject2.bin"/><Relationship Id="rId5" Type="http://schemas.openxmlformats.org/officeDocument/2006/relationships/image" Target="../media/image3.emf"/><Relationship Id="rId1" Type="http://schemas.openxmlformats.org/officeDocument/2006/relationships/vmlDrawing" Target="../drawings/vmlDrawing2.vml"/><Relationship Id="rId2"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oleObject" Target="../embeddings/oleObject3.bin"/><Relationship Id="rId5" Type="http://schemas.openxmlformats.org/officeDocument/2006/relationships/image" Target="../media/image3.emf"/><Relationship Id="rId1" Type="http://schemas.openxmlformats.org/officeDocument/2006/relationships/vmlDrawing" Target="../drawings/vmlDrawing3.vml"/><Relationship Id="rId2" Type="http://schemas.openxmlformats.org/officeDocument/2006/relationships/tags" Target="../tags/tag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1" Type="http://schemas.openxmlformats.org/officeDocument/2006/relationships/tags" Target="../tags/tag7.xml"/><Relationship Id="rId2"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3" name="Rectangle 138"/>
          <p:cNvSpPr>
            <a:spLocks noChangeArrowheads="1"/>
          </p:cNvSpPr>
          <p:nvPr userDrawn="1">
            <p:custDataLst>
              <p:tags r:id="rId1"/>
            </p:custDataLst>
          </p:nvPr>
        </p:nvSpPr>
        <p:spPr bwMode="gray">
          <a:xfrm>
            <a:off x="0" y="5060950"/>
            <a:ext cx="9601200" cy="1800225"/>
          </a:xfrm>
          <a:prstGeom prst="rect">
            <a:avLst/>
          </a:prstGeom>
          <a:solidFill>
            <a:schemeClr val="accent1"/>
          </a:solidFill>
          <a:ln w="9525" algn="ctr">
            <a:noFill/>
            <a:miter lim="800000"/>
            <a:headEnd/>
            <a:tailEnd/>
          </a:ln>
          <a:effectLst/>
        </p:spPr>
        <p:txBody>
          <a:bodyPr wrap="none" anchor="ctr"/>
          <a:lstStyle/>
          <a:p>
            <a:pPr>
              <a:defRPr/>
            </a:pPr>
            <a:endParaRPr lang="en-US" dirty="0"/>
          </a:p>
        </p:txBody>
      </p:sp>
      <p:sp>
        <p:nvSpPr>
          <p:cNvPr id="8" name="Text Placeholder 7"/>
          <p:cNvSpPr>
            <a:spLocks noGrp="1"/>
          </p:cNvSpPr>
          <p:nvPr>
            <p:ph type="body" sz="quarter" idx="10" hasCustomPrompt="1"/>
          </p:nvPr>
        </p:nvSpPr>
        <p:spPr>
          <a:xfrm>
            <a:off x="7370064" y="658800"/>
            <a:ext cx="1618488" cy="667512"/>
          </a:xfrm>
        </p:spPr>
        <p:txBody>
          <a:bodyPr lIns="90000" tIns="90000" rIns="90000" bIns="90000" anchor="ctr"/>
          <a:lstStyle>
            <a:lvl1pPr algn="ctr">
              <a:defRPr sz="1400" b="0">
                <a:solidFill>
                  <a:srgbClr val="808080"/>
                </a:solidFill>
              </a:defRPr>
            </a:lvl1pPr>
            <a:lvl5pPr>
              <a:defRPr/>
            </a:lvl5pPr>
          </a:lstStyle>
          <a:p>
            <a:pPr lvl="0"/>
            <a:r>
              <a:rPr lang="en-US" dirty="0" smtClean="0"/>
              <a:t>Placeholder for client logo</a:t>
            </a:r>
            <a:endParaRPr lang="en-US" dirty="0"/>
          </a:p>
        </p:txBody>
      </p:sp>
      <p:pic>
        <p:nvPicPr>
          <p:cNvPr id="2" name="Picture 1" descr="Spouts Logo.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66695" y="235280"/>
            <a:ext cx="1253653" cy="1594408"/>
          </a:xfrm>
          <a:prstGeom prst="rect">
            <a:avLst/>
          </a:prstGeom>
        </p:spPr>
      </p:pic>
      <p:sp>
        <p:nvSpPr>
          <p:cNvPr id="7" name="Text Placeholder 6"/>
          <p:cNvSpPr>
            <a:spLocks noGrp="1"/>
          </p:cNvSpPr>
          <p:nvPr>
            <p:ph type="body" sz="quarter" idx="11"/>
          </p:nvPr>
        </p:nvSpPr>
        <p:spPr>
          <a:xfrm>
            <a:off x="2628999" y="2451477"/>
            <a:ext cx="4545013" cy="19129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Rectangle 5"/>
          <p:cNvSpPr/>
          <p:nvPr userDrawn="1"/>
        </p:nvSpPr>
        <p:spPr>
          <a:xfrm>
            <a:off x="2968748" y="6365875"/>
            <a:ext cx="3749116" cy="353943"/>
          </a:xfrm>
          <a:prstGeom prst="rect">
            <a:avLst/>
          </a:prstGeom>
          <a:noFill/>
        </p:spPr>
        <p:txBody>
          <a:bodyPr wrap="square" lIns="91440" tIns="45720" rIns="91440" bIns="45720">
            <a:spAutoFit/>
          </a:bodyPr>
          <a:lstStyle/>
          <a:p>
            <a:pPr algn="ctr"/>
            <a:r>
              <a:rPr lang="en-US" sz="1700" b="0" cap="none" spc="0" dirty="0" smtClean="0">
                <a:ln w="18415" cmpd="sng">
                  <a:solidFill>
                    <a:schemeClr val="bg1"/>
                  </a:solidFill>
                  <a:prstDash val="solid"/>
                </a:ln>
                <a:solidFill>
                  <a:srgbClr val="FFFFFF"/>
                </a:solidFill>
                <a:effectLst/>
                <a:latin typeface="Gabriola"/>
                <a:cs typeface="Gabriola"/>
              </a:rPr>
              <a:t>Spouts of Water</a:t>
            </a:r>
            <a:endParaRPr lang="en-US" sz="1700" b="0" cap="none" spc="0" dirty="0">
              <a:ln w="18415" cmpd="sng">
                <a:solidFill>
                  <a:schemeClr val="bg1"/>
                </a:solidFill>
                <a:prstDash val="solid"/>
              </a:ln>
              <a:solidFill>
                <a:srgbClr val="FFFFFF"/>
              </a:solidFill>
              <a:effectLst/>
              <a:latin typeface="Gabriola"/>
              <a:cs typeface="Gabriola"/>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40001705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4317" name="think-cell Slide" r:id="rId4" imgW="501" imgH="502" progId="TCLayout.ActiveDocument.1">
                  <p:embed/>
                </p:oleObj>
              </mc:Choice>
              <mc:Fallback>
                <p:oleObj name="think-cell Slide" r:id="rId4" imgW="501" imgH="502"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Text Placeholder 4"/>
          <p:cNvSpPr>
            <a:spLocks noGrp="1"/>
          </p:cNvSpPr>
          <p:nvPr>
            <p:ph type="body" sz="quarter" idx="13"/>
          </p:nvPr>
        </p:nvSpPr>
        <p:spPr>
          <a:xfrm>
            <a:off x="457200" y="1508400"/>
            <a:ext cx="8690400" cy="46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SmartArt Placeholder 3"/>
          <p:cNvSpPr>
            <a:spLocks noGrp="1"/>
          </p:cNvSpPr>
          <p:nvPr>
            <p:ph type="dgm" sz="quarter" idx="10"/>
          </p:nvPr>
        </p:nvSpPr>
        <p:spPr>
          <a:xfrm>
            <a:off x="457200" y="1252538"/>
            <a:ext cx="8689975" cy="5187950"/>
          </a:xfrm>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0"/>
          </p:nvPr>
        </p:nvSpPr>
        <p:spPr>
          <a:xfrm>
            <a:off x="457200" y="1216025"/>
            <a:ext cx="8689975" cy="5224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Text Placeholder 3"/>
          <p:cNvSpPr>
            <a:spLocks noGrp="1"/>
          </p:cNvSpPr>
          <p:nvPr>
            <p:ph type="body" sz="quarter" idx="10"/>
          </p:nvPr>
        </p:nvSpPr>
        <p:spPr>
          <a:xfrm>
            <a:off x="457200" y="1395413"/>
            <a:ext cx="4050185" cy="511651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11"/>
          </p:nvPr>
        </p:nvSpPr>
        <p:spPr>
          <a:xfrm>
            <a:off x="4757796" y="1395413"/>
            <a:ext cx="4389379" cy="511651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09162435"/>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918075" y="1538288"/>
            <a:ext cx="4229100" cy="4811712"/>
          </a:xfrm>
        </p:spPr>
        <p:txBody>
          <a:bodyPr/>
          <a:lstStyle/>
          <a:p>
            <a:endParaRPr lang="en-US" dirty="0"/>
          </a:p>
        </p:txBody>
      </p:sp>
      <p:sp>
        <p:nvSpPr>
          <p:cNvPr id="6" name="Content Placeholder 5"/>
          <p:cNvSpPr>
            <a:spLocks noGrp="1"/>
          </p:cNvSpPr>
          <p:nvPr>
            <p:ph sz="quarter" idx="11"/>
          </p:nvPr>
        </p:nvSpPr>
        <p:spPr>
          <a:xfrm>
            <a:off x="457200" y="1538288"/>
            <a:ext cx="4460875" cy="481171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96155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3365" name="think-cell Slide" r:id="rId4" imgW="501" imgH="502" progId="TCLayout.ActiveDocument.1">
                  <p:embed/>
                </p:oleObj>
              </mc:Choice>
              <mc:Fallback>
                <p:oleObj name="think-cell Slide" r:id="rId4" imgW="501" imgH="502"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4954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138"/>
          <p:cNvSpPr>
            <a:spLocks noChangeArrowheads="1"/>
          </p:cNvSpPr>
          <p:nvPr userDrawn="1">
            <p:custDataLst>
              <p:tags r:id="rId1"/>
            </p:custDataLst>
          </p:nvPr>
        </p:nvSpPr>
        <p:spPr bwMode="gray">
          <a:xfrm>
            <a:off x="0" y="5060951"/>
            <a:ext cx="9602788" cy="1800225"/>
          </a:xfrm>
          <a:prstGeom prst="rect">
            <a:avLst/>
          </a:prstGeom>
          <a:solidFill>
            <a:srgbClr val="177B57"/>
          </a:solidFill>
          <a:ln w="9525" algn="ctr">
            <a:noFill/>
            <a:miter lim="800000"/>
            <a:headEnd/>
            <a:tailEnd/>
          </a:ln>
          <a:effectLst/>
        </p:spPr>
        <p:txBody>
          <a:bodyPr wrap="none" anchor="ctr"/>
          <a:lstStyle/>
          <a:p>
            <a:endParaRPr lang="zh-CN" altLang="en-US">
              <a:solidFill>
                <a:srgbClr val="000000"/>
              </a:solidFill>
            </a:endParaRPr>
          </a:p>
        </p:txBody>
      </p:sp>
      <p:pic>
        <p:nvPicPr>
          <p:cNvPr id="8" name="Picture 149" descr="BCG_Monogram_RGB"/>
          <p:cNvPicPr>
            <a:picLocks noChangeAspect="1" noChangeArrowheads="1"/>
          </p:cNvPicPr>
          <p:nvPr userDrawn="1"/>
        </p:nvPicPr>
        <p:blipFill>
          <a:blip r:embed="rId3" cstate="email"/>
          <a:srcRect/>
          <a:stretch>
            <a:fillRect/>
          </a:stretch>
        </p:blipFill>
        <p:spPr bwMode="auto">
          <a:xfrm>
            <a:off x="470906" y="677863"/>
            <a:ext cx="1569687" cy="673100"/>
          </a:xfrm>
          <a:prstGeom prst="rect">
            <a:avLst/>
          </a:prstGeom>
          <a:noFill/>
        </p:spPr>
      </p:pic>
      <p:pic>
        <p:nvPicPr>
          <p:cNvPr id="9" name="Picture 150" descr="BCG_Logotype_Regular_rev"/>
          <p:cNvPicPr>
            <a:picLocks noChangeAspect="1" noChangeArrowheads="1"/>
          </p:cNvPicPr>
          <p:nvPr userDrawn="1"/>
        </p:nvPicPr>
        <p:blipFill>
          <a:blip r:embed="rId4" cstate="email"/>
          <a:srcRect/>
          <a:stretch>
            <a:fillRect/>
          </a:stretch>
        </p:blipFill>
        <p:spPr bwMode="auto">
          <a:xfrm>
            <a:off x="2776191" y="5840413"/>
            <a:ext cx="4050407" cy="252412"/>
          </a:xfrm>
          <a:prstGeom prst="rect">
            <a:avLst/>
          </a:prstGeom>
          <a:noFill/>
        </p:spPr>
      </p:pic>
      <p:sp>
        <p:nvSpPr>
          <p:cNvPr id="10" name="Text Placeholder 9"/>
          <p:cNvSpPr>
            <a:spLocks noGrp="1"/>
          </p:cNvSpPr>
          <p:nvPr>
            <p:ph type="body" sz="quarter" idx="10" hasCustomPrompt="1"/>
          </p:nvPr>
        </p:nvSpPr>
        <p:spPr>
          <a:xfrm>
            <a:off x="7541475" y="692249"/>
            <a:ext cx="1619271" cy="663993"/>
          </a:xfrm>
        </p:spPr>
        <p:txBody>
          <a:bodyPr lIns="90000" tIns="90000" rIns="90000" bIns="90000" anchor="ctr"/>
          <a:lstStyle>
            <a:lvl1pPr algn="ctr">
              <a:defRPr sz="1400" b="0" baseline="0">
                <a:solidFill>
                  <a:srgbClr val="808080"/>
                </a:solidFill>
              </a:defRPr>
            </a:lvl1pPr>
          </a:lstStyle>
          <a:p>
            <a:pPr lvl="0"/>
            <a:r>
              <a:rPr lang="en-US" altLang="zh-CN" smtClean="0"/>
              <a:t>Placeholder for client logo</a:t>
            </a:r>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8" name="Text Placeholder 7"/>
          <p:cNvSpPr>
            <a:spLocks noGrp="1"/>
          </p:cNvSpPr>
          <p:nvPr>
            <p:ph type="body" sz="quarter" idx="13"/>
          </p:nvPr>
        </p:nvSpPr>
        <p:spPr>
          <a:xfrm>
            <a:off x="443206" y="1508400"/>
            <a:ext cx="8717540" cy="4590000"/>
          </a:xfrm>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dirty="0"/>
          </a:p>
        </p:txBody>
      </p:sp>
      <p:sp>
        <p:nvSpPr>
          <p:cNvPr id="7" name="Slide Number Placeholder 5" hidden="1"/>
          <p:cNvSpPr txBox="1">
            <a:spLocks/>
          </p:cNvSpPr>
          <p:nvPr userDrawn="1"/>
        </p:nvSpPr>
        <p:spPr>
          <a:xfrm>
            <a:off x="9123521" y="6826800"/>
            <a:ext cx="184960" cy="133200"/>
          </a:xfrm>
          <a:prstGeom prst="flowChartProcess">
            <a:avLst/>
          </a:prstGeom>
        </p:spPr>
        <p:txBody>
          <a:bodyPr vert="horz" wrap="none" lIns="0" tIns="0" rIns="0" bIns="0" rtlCol="0" anchor="t" anchorCtr="0"/>
          <a:lstStyle/>
          <a:p>
            <a:pPr algn="r">
              <a:defRPr/>
            </a:pPr>
            <a:r>
              <a:rPr lang="en-US" altLang="zh-CN" sz="900" smtClean="0">
                <a:solidFill>
                  <a:srgbClr val="000000"/>
                </a:solidFill>
              </a:rPr>
              <a:t>‹#›</a:t>
            </a:r>
          </a:p>
          <a:p>
            <a:pPr algn="r">
              <a:defRPr/>
            </a:pPr>
            <a:endParaRPr lang="zh-CN" altLang="en-US" sz="900" dirty="0">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oleObject" Target="../embeddings/oleObject1.bin"/><Relationship Id="rId12"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vmlDrawing" Target="../drawings/vmlDrawing1.vml"/><Relationship Id="rId10"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theme" Target="../theme/theme2.xml"/><Relationship Id="rId5" Type="http://schemas.openxmlformats.org/officeDocument/2006/relationships/tags" Target="../tags/tag6.xml"/><Relationship Id="rId6" Type="http://schemas.openxmlformats.org/officeDocument/2006/relationships/image" Target="../media/image4.emf"/><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10"/>
            </p:custDataLst>
            <p:extLst>
              <p:ext uri="{D42A27DB-BD31-4B8C-83A1-F6EECF244321}">
                <p14:modId xmlns:p14="http://schemas.microsoft.com/office/powerpoint/2010/main" val="1590012749"/>
              </p:ext>
            </p:extLst>
          </p:nvPr>
        </p:nvGraphicFramePr>
        <p:xfrm>
          <a:off x="1587" y="1588"/>
          <a:ext cx="1587" cy="1587"/>
        </p:xfrm>
        <a:graphic>
          <a:graphicData uri="http://schemas.openxmlformats.org/presentationml/2006/ole">
            <mc:AlternateContent xmlns:mc="http://schemas.openxmlformats.org/markup-compatibility/2006">
              <mc:Choice xmlns:v="urn:schemas-microsoft-com:vml" Requires="v">
                <p:oleObj spid="_x0000_s156441" name="think-cell Slide" r:id="rId11" imgW="270" imgH="270" progId="TCLayout.ActiveDocument.1">
                  <p:embed/>
                </p:oleObj>
              </mc:Choice>
              <mc:Fallback>
                <p:oleObj name="think-cell Slide" r:id="rId11" imgW="270" imgH="270" progId="TCLayout.ActiveDocument.1">
                  <p:embed/>
                  <p:pic>
                    <p:nvPicPr>
                      <p:cNvPr id="0" name="Picture 1" hidden="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87"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Placeholder 1"/>
          <p:cNvSpPr>
            <a:spLocks noGrp="1"/>
          </p:cNvSpPr>
          <p:nvPr>
            <p:ph type="title"/>
          </p:nvPr>
        </p:nvSpPr>
        <p:spPr>
          <a:xfrm>
            <a:off x="457200" y="162000"/>
            <a:ext cx="8690400" cy="831600"/>
          </a:xfrm>
          <a:prstGeom prst="rect">
            <a:avLst/>
          </a:prstGeom>
        </p:spPr>
        <p:txBody>
          <a:bodyPr vert="horz" lIns="0" tIns="45720" rIns="0" bIns="45720" rtlCol="0" anchor="b" anchorCtr="0">
            <a:noAutofit/>
          </a:bodyPr>
          <a:lstStyle/>
          <a:p>
            <a:r>
              <a:rPr lang="en-US" smtClean="0"/>
              <a:t>Click to edit Master title style</a:t>
            </a:r>
            <a:endParaRPr lang="en-US"/>
          </a:p>
        </p:txBody>
      </p:sp>
      <p:sp>
        <p:nvSpPr>
          <p:cNvPr id="3" name="Text Placeholder 2"/>
          <p:cNvSpPr>
            <a:spLocks noGrp="1"/>
          </p:cNvSpPr>
          <p:nvPr>
            <p:ph type="body" idx="1"/>
          </p:nvPr>
        </p:nvSpPr>
        <p:spPr>
          <a:xfrm>
            <a:off x="457200" y="1508400"/>
            <a:ext cx="8690400" cy="461520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Line 78"/>
          <p:cNvSpPr>
            <a:spLocks noChangeShapeType="1"/>
          </p:cNvSpPr>
          <p:nvPr/>
        </p:nvSpPr>
        <p:spPr bwMode="auto">
          <a:xfrm flipH="1">
            <a:off x="0" y="1003300"/>
            <a:ext cx="9601200" cy="0"/>
          </a:xfrm>
          <a:prstGeom prst="line">
            <a:avLst/>
          </a:prstGeom>
          <a:noFill/>
          <a:ln w="28575">
            <a:solidFill>
              <a:schemeClr val="tx2"/>
            </a:solidFill>
            <a:round/>
            <a:headEnd/>
            <a:tailEnd/>
          </a:ln>
          <a:effectLst>
            <a:outerShdw dist="25400" dir="5400000" algn="ctr" rotWithShape="0">
              <a:schemeClr val="folHlink"/>
            </a:outerShdw>
          </a:effectLst>
        </p:spPr>
        <p:txBody>
          <a:bodyPr/>
          <a:lstStyle/>
          <a:p>
            <a:pPr>
              <a:defRPr/>
            </a:pPr>
            <a:endParaRPr lang="en-US"/>
          </a:p>
        </p:txBody>
      </p:sp>
      <p:sp>
        <p:nvSpPr>
          <p:cNvPr id="10" name="TextBox 9"/>
          <p:cNvSpPr txBox="1"/>
          <p:nvPr/>
        </p:nvSpPr>
        <p:spPr>
          <a:xfrm>
            <a:off x="8941594" y="6675838"/>
            <a:ext cx="209606" cy="127000"/>
          </a:xfrm>
          <a:prstGeom prst="rect">
            <a:avLst/>
          </a:prstGeom>
          <a:noFill/>
          <a:ln/>
          <a:effectLst/>
        </p:spPr>
        <p:txBody>
          <a:bodyPr wrap="none" lIns="0" tIns="0" rIns="0" bIns="0" rtlCol="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C6993-5875-43F1-AB5B-56FAFD3221C9}" type="slidenum">
              <a:rPr kumimoji="0" lang="en-US" sz="900" b="0" i="0" u="none" strike="noStrike" kern="1200" cap="none" spc="0" normalizeH="0" baseline="0" noProof="0" smtClean="0">
                <a:ln>
                  <a:noFill/>
                </a:ln>
                <a:solidFill>
                  <a:srgbClr val="000000"/>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smtClean="0">
              <a:ln>
                <a:noFill/>
              </a:ln>
              <a:solidFill>
                <a:srgbClr val="000000"/>
              </a:solidFill>
              <a:effectLst/>
              <a:uLnTx/>
              <a:uFillTx/>
              <a:latin typeface="+mn-lt"/>
              <a:ea typeface="+mn-ea"/>
              <a:cs typeface="+mn-cs"/>
            </a:endParaRPr>
          </a:p>
          <a:p>
            <a:endParaRPr lang="en-US" sz="900" dirty="0" smtClean="0">
              <a:latin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76" r:id="rId5"/>
    <p:sldLayoutId id="2147483677" r:id="rId6"/>
    <p:sldLayoutId id="2147483678" r:id="rId7"/>
  </p:sldLayoutIdLst>
  <p:hf hdr="0" ftr="0" dt="0"/>
  <p:txStyles>
    <p:titleStyle>
      <a:lvl1pPr algn="l" defTabSz="914400" rtl="0" eaLnBrk="1" latinLnBrk="0" hangingPunct="1">
        <a:spcBef>
          <a:spcPct val="0"/>
        </a:spcBef>
        <a:buNone/>
        <a:defRPr sz="2400" b="1" kern="1200">
          <a:solidFill>
            <a:schemeClr val="tx2"/>
          </a:solidFill>
          <a:latin typeface="+mj-lt"/>
          <a:ea typeface="+mj-ea"/>
          <a:cs typeface="+mj-cs"/>
        </a:defRPr>
      </a:lvl1pPr>
    </p:titleStyle>
    <p:bodyStyle>
      <a:lvl1pPr marL="0" indent="0" algn="l" defTabSz="914400" rtl="0" eaLnBrk="1" latinLnBrk="0" hangingPunct="1">
        <a:spcBef>
          <a:spcPct val="20000"/>
        </a:spcBef>
        <a:buFontTx/>
        <a:buNone/>
        <a:defRPr sz="2000" b="1" i="0" kern="1200">
          <a:solidFill>
            <a:schemeClr val="tx1"/>
          </a:solidFill>
          <a:latin typeface="+mn-lt"/>
          <a:ea typeface="+mn-ea"/>
          <a:cs typeface="+mn-cs"/>
        </a:defRPr>
      </a:lvl1pPr>
      <a:lvl2pPr marL="4572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3pPr>
      <a:lvl4pPr marL="1376363" indent="-233362"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4pPr>
      <a:lvl5pPr marL="2058988" indent="-230188"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43206" y="162000"/>
            <a:ext cx="8717540" cy="831600"/>
          </a:xfrm>
          <a:prstGeom prst="rect">
            <a:avLst/>
          </a:prstGeom>
        </p:spPr>
        <p:txBody>
          <a:bodyPr vert="horz" lIns="0" tIns="45720" rIns="0" bIns="45720" rtlCol="0" anchor="b" anchorCtr="0">
            <a:noAutofit/>
          </a:bodyPr>
          <a:lstStyle/>
          <a:p>
            <a:r>
              <a:rPr lang="en-US" altLang="zh-CN" noProof="0" smtClean="0"/>
              <a:t>Click to edit Master title style</a:t>
            </a:r>
            <a:endParaRPr lang="zh-CN" altLang="en-US" noProof="0"/>
          </a:p>
        </p:txBody>
      </p:sp>
      <p:sp>
        <p:nvSpPr>
          <p:cNvPr id="3" name="Text Placeholder 2"/>
          <p:cNvSpPr>
            <a:spLocks noGrp="1"/>
          </p:cNvSpPr>
          <p:nvPr>
            <p:ph type="body" idx="1"/>
          </p:nvPr>
        </p:nvSpPr>
        <p:spPr>
          <a:xfrm>
            <a:off x="443206" y="1508400"/>
            <a:ext cx="8717540" cy="4590000"/>
          </a:xfrm>
          <a:prstGeom prst="rect">
            <a:avLst/>
          </a:prstGeom>
        </p:spPr>
        <p:txBody>
          <a:bodyPr vert="horz" lIns="0" tIns="0" rIns="0" bIns="0" rtlCol="0">
            <a:noAutofit/>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endParaRPr lang="zh-CN" altLang="en-US" noProof="0" dirty="0"/>
          </a:p>
        </p:txBody>
      </p:sp>
      <p:sp>
        <p:nvSpPr>
          <p:cNvPr id="7" name="FooterSimple"/>
          <p:cNvSpPr/>
          <p:nvPr/>
        </p:nvSpPr>
        <p:spPr>
          <a:xfrm>
            <a:off x="443205" y="6699600"/>
            <a:ext cx="624676" cy="107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oAutofit/>
          </a:bodyPr>
          <a:lstStyle/>
          <a:p>
            <a:r>
              <a:rPr lang="en-US" altLang="zh-CN" sz="700" smtClean="0">
                <a:solidFill>
                  <a:srgbClr val="808080"/>
                </a:solidFill>
              </a:rPr>
              <a:t>KM3_PEC content for European Pricing meeting Nov 2012.pptx</a:t>
            </a:r>
            <a:endParaRPr lang="zh-CN" altLang="en-US" sz="700" dirty="0">
              <a:solidFill>
                <a:srgbClr val="808080"/>
              </a:solidFill>
            </a:endParaRPr>
          </a:p>
        </p:txBody>
      </p:sp>
      <p:sp>
        <p:nvSpPr>
          <p:cNvPr id="8" name="Line 115"/>
          <p:cNvSpPr>
            <a:spLocks noChangeShapeType="1"/>
          </p:cNvSpPr>
          <p:nvPr/>
        </p:nvSpPr>
        <p:spPr bwMode="auto">
          <a:xfrm flipH="1">
            <a:off x="0" y="1003300"/>
            <a:ext cx="9602788" cy="0"/>
          </a:xfrm>
          <a:prstGeom prst="line">
            <a:avLst/>
          </a:prstGeom>
          <a:noFill/>
          <a:ln w="28575">
            <a:solidFill>
              <a:schemeClr val="tx2"/>
            </a:solidFill>
            <a:round/>
            <a:headEnd/>
            <a:tailEnd/>
          </a:ln>
          <a:effectLst>
            <a:outerShdw dist="25400" dir="5400000" algn="ctr" rotWithShape="0">
              <a:schemeClr val="folHlink"/>
            </a:outerShdw>
          </a:effectLst>
        </p:spPr>
        <p:txBody>
          <a:bodyPr/>
          <a:lstStyle/>
          <a:p>
            <a:endParaRPr lang="zh-CN" altLang="en-US">
              <a:solidFill>
                <a:srgbClr val="000000"/>
              </a:solidFill>
            </a:endParaRPr>
          </a:p>
        </p:txBody>
      </p:sp>
      <p:pic>
        <p:nvPicPr>
          <p:cNvPr id="9" name="Picture 119" descr="BCG_Logotype_Regular_RGB"/>
          <p:cNvPicPr>
            <a:picLocks noChangeAspect="1" noChangeArrowheads="1"/>
          </p:cNvPicPr>
          <p:nvPr/>
        </p:nvPicPr>
        <p:blipFill>
          <a:blip r:embed="rId6" cstate="email"/>
          <a:srcRect/>
          <a:stretch>
            <a:fillRect/>
          </a:stretch>
        </p:blipFill>
        <p:spPr bwMode="auto">
          <a:xfrm>
            <a:off x="3798026" y="6675438"/>
            <a:ext cx="2006736" cy="125412"/>
          </a:xfrm>
          <a:prstGeom prst="rect">
            <a:avLst/>
          </a:prstGeom>
          <a:noFill/>
        </p:spPr>
      </p:pic>
      <p:sp>
        <p:nvSpPr>
          <p:cNvPr id="10" name="TextBox 9"/>
          <p:cNvSpPr txBox="1"/>
          <p:nvPr/>
        </p:nvSpPr>
        <p:spPr>
          <a:xfrm>
            <a:off x="8975786" y="6674400"/>
            <a:ext cx="184669" cy="127000"/>
          </a:xfrm>
          <a:prstGeom prst="rect">
            <a:avLst/>
          </a:prstGeom>
          <a:noFill/>
          <a:ln/>
          <a:effectLst/>
        </p:spPr>
        <p:txBody>
          <a:bodyPr wrap="none" lIns="0" tIns="0" rIns="0" bIns="0" rtlCol="0">
            <a:noAutofit/>
          </a:bodyPr>
          <a:lstStyle/>
          <a:p>
            <a:pPr algn="r">
              <a:defRPr/>
            </a:pPr>
            <a:fld id="{9D53E389-1311-4796-9190-1F74A8EADEA2}" type="slidenum">
              <a:rPr lang="en-US" altLang="zh-CN" sz="900" smtClean="0">
                <a:solidFill>
                  <a:srgbClr val="000000"/>
                </a:solidFill>
              </a:rPr>
              <a:pPr algn="r">
                <a:defRPr/>
              </a:pPr>
              <a:t>‹#›</a:t>
            </a:fld>
            <a:endParaRPr lang="en-US" altLang="zh-CN" sz="900" smtClean="0">
              <a:solidFill>
                <a:srgbClr val="000000"/>
              </a:solidFill>
            </a:endParaRPr>
          </a:p>
          <a:p>
            <a:endParaRPr lang="zh-CN" altLang="en-US" sz="900" dirty="0" smtClean="0">
              <a:solidFill>
                <a:srgbClr val="000000"/>
              </a:solidFill>
            </a:endParaRPr>
          </a:p>
        </p:txBody>
      </p:sp>
      <p:sp>
        <p:nvSpPr>
          <p:cNvPr id="12" name="Rectangle 4"/>
          <p:cNvSpPr>
            <a:spLocks noChangeArrowheads="1"/>
          </p:cNvSpPr>
          <p:nvPr>
            <p:custDataLst>
              <p:tags r:id="rId5"/>
            </p:custDataLst>
          </p:nvPr>
        </p:nvSpPr>
        <p:spPr bwMode="gray">
          <a:xfrm rot="-5400000">
            <a:off x="7169223" y="4252824"/>
            <a:ext cx="4560888" cy="195441"/>
          </a:xfrm>
          <a:prstGeom prst="rect">
            <a:avLst/>
          </a:prstGeom>
          <a:noFill/>
          <a:ln w="9525" algn="ctr">
            <a:noFill/>
            <a:miter lim="800000"/>
            <a:headEnd type="none" w="lg" len="lg"/>
            <a:tailEnd type="none" w="lg" len="lg"/>
          </a:ln>
        </p:spPr>
        <p:txBody>
          <a:bodyPr anchor="b"/>
          <a:lstStyle/>
          <a:p>
            <a:r>
              <a:rPr lang="en-US" altLang="zh-CN" sz="700" smtClean="0">
                <a:solidFill>
                  <a:srgbClr val="808080"/>
                </a:solidFill>
              </a:rPr>
              <a:t>Copyright © 2012 by The Boston Consulting Group, Inc. All rights reserved.</a:t>
            </a:r>
            <a:endParaRPr lang="zh-CN" altLang="en-US" sz="700" dirty="0">
              <a:solidFill>
                <a:srgbClr val="808080"/>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914400" rtl="0" eaLnBrk="1" latinLnBrk="0" hangingPunct="1">
        <a:spcBef>
          <a:spcPct val="0"/>
        </a:spcBef>
        <a:buNone/>
        <a:defRPr sz="2400" b="1" kern="1200">
          <a:solidFill>
            <a:schemeClr val="tx2"/>
          </a:solidFill>
          <a:latin typeface="+mj-lt"/>
          <a:ea typeface="+mj-ea"/>
          <a:cs typeface="+mj-cs"/>
        </a:defRPr>
      </a:lvl1pPr>
    </p:titleStyle>
    <p:bodyStyle>
      <a:lvl1pPr marL="0" indent="0" algn="l" defTabSz="914400" rtl="0" eaLnBrk="1" latinLnBrk="0" hangingPunct="1">
        <a:spcBef>
          <a:spcPct val="20000"/>
        </a:spcBef>
        <a:buFontTx/>
        <a:buNone/>
        <a:defRPr sz="1600" b="1" kern="1200">
          <a:solidFill>
            <a:schemeClr val="tx1"/>
          </a:solidFill>
          <a:latin typeface="+mn-lt"/>
          <a:ea typeface="+mn-ea"/>
          <a:cs typeface="+mn-cs"/>
        </a:defRPr>
      </a:lvl1pPr>
      <a:lvl2pPr marL="457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2pPr>
      <a:lvl3pPr marL="9144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3pPr>
      <a:lvl4pPr marL="1376363" indent="-233362"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4pPr>
      <a:lvl5pPr marL="2058988" indent="-230188"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5" Type="http://schemas.openxmlformats.org/officeDocument/2006/relationships/image" Target="../media/image9.tiff"/><Relationship Id="rId6"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10.xml"/><Relationship Id="rId4" Type="http://schemas.openxmlformats.org/officeDocument/2006/relationships/slideLayout" Target="../slideLayouts/slideLayout2.xml"/><Relationship Id="rId5" Type="http://schemas.openxmlformats.org/officeDocument/2006/relationships/notesSlide" Target="../notesSlides/notesSlide10.xml"/><Relationship Id="rId6" Type="http://schemas.openxmlformats.org/officeDocument/2006/relationships/oleObject" Target="../embeddings/oleObject5.bin"/><Relationship Id="rId7" Type="http://schemas.openxmlformats.org/officeDocument/2006/relationships/image" Target="../media/image31.emf"/><Relationship Id="rId8" Type="http://schemas.openxmlformats.org/officeDocument/2006/relationships/image" Target="../media/image32.tiff"/><Relationship Id="rId9" Type="http://schemas.openxmlformats.org/officeDocument/2006/relationships/chart" Target="../charts/chart1.xml"/><Relationship Id="rId1" Type="http://schemas.openxmlformats.org/officeDocument/2006/relationships/vmlDrawing" Target="../drawings/vmlDrawing5.vml"/><Relationship Id="rId2" Type="http://schemas.openxmlformats.org/officeDocument/2006/relationships/tags" Target="../tags/tag9.xml"/></Relationships>
</file>

<file path=ppt/slides/_rels/slide11.xml.rels><?xml version="1.0" encoding="UTF-8" standalone="yes"?>
<Relationships xmlns="http://schemas.openxmlformats.org/package/2006/relationships"><Relationship Id="rId9" Type="http://schemas.openxmlformats.org/officeDocument/2006/relationships/image" Target="../media/image35.jpeg"/><Relationship Id="rId20" Type="http://schemas.microsoft.com/office/2007/relationships/hdphoto" Target="../media/hdphoto7.wdp"/><Relationship Id="rId21" Type="http://schemas.openxmlformats.org/officeDocument/2006/relationships/image" Target="../media/image42.jpeg"/><Relationship Id="rId10" Type="http://schemas.openxmlformats.org/officeDocument/2006/relationships/image" Target="../media/image36.jpeg"/><Relationship Id="rId11" Type="http://schemas.microsoft.com/office/2007/relationships/hdphoto" Target="../media/hdphoto3.wdp"/><Relationship Id="rId12" Type="http://schemas.openxmlformats.org/officeDocument/2006/relationships/image" Target="../media/image37.png"/><Relationship Id="rId13" Type="http://schemas.microsoft.com/office/2007/relationships/hdphoto" Target="../media/hdphoto4.wdp"/><Relationship Id="rId14" Type="http://schemas.openxmlformats.org/officeDocument/2006/relationships/image" Target="../media/image38.jpeg"/><Relationship Id="rId15" Type="http://schemas.microsoft.com/office/2007/relationships/hdphoto" Target="../media/hdphoto5.wdp"/><Relationship Id="rId16" Type="http://schemas.openxmlformats.org/officeDocument/2006/relationships/image" Target="../media/image39.jpeg"/><Relationship Id="rId17" Type="http://schemas.microsoft.com/office/2007/relationships/hdphoto" Target="../media/hdphoto6.wdp"/><Relationship Id="rId18" Type="http://schemas.openxmlformats.org/officeDocument/2006/relationships/image" Target="../media/image40.jpeg"/><Relationship Id="rId19" Type="http://schemas.openxmlformats.org/officeDocument/2006/relationships/image" Target="../media/image41.png"/><Relationship Id="rId1" Type="http://schemas.openxmlformats.org/officeDocument/2006/relationships/vmlDrawing" Target="../drawings/vmlDrawing6.vml"/><Relationship Id="rId2" Type="http://schemas.openxmlformats.org/officeDocument/2006/relationships/tags" Target="../tags/tag11.xml"/><Relationship Id="rId3" Type="http://schemas.openxmlformats.org/officeDocument/2006/relationships/slideLayout" Target="../slideLayouts/slideLayout7.xml"/><Relationship Id="rId4" Type="http://schemas.openxmlformats.org/officeDocument/2006/relationships/oleObject" Target="../embeddings/oleObject6.bin"/><Relationship Id="rId5" Type="http://schemas.openxmlformats.org/officeDocument/2006/relationships/image" Target="../media/image3.emf"/><Relationship Id="rId6" Type="http://schemas.openxmlformats.org/officeDocument/2006/relationships/image" Target="../media/image33.jpeg"/><Relationship Id="rId7" Type="http://schemas.microsoft.com/office/2007/relationships/hdphoto" Target="../media/hdphoto2.wdp"/><Relationship Id="rId8"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microsoft.com/office/2007/relationships/hdphoto" Target="../media/hdphoto1.wdp"/><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1" Type="http://schemas.openxmlformats.org/officeDocument/2006/relationships/image" Target="../media/image22.jpeg"/><Relationship Id="rId12" Type="http://schemas.openxmlformats.org/officeDocument/2006/relationships/image" Target="../media/image23.jpeg"/><Relationship Id="rId13" Type="http://schemas.openxmlformats.org/officeDocument/2006/relationships/image" Target="../media/image24.jpeg"/><Relationship Id="rId14" Type="http://schemas.openxmlformats.org/officeDocument/2006/relationships/image" Target="../media/image25.jpeg"/><Relationship Id="rId1" Type="http://schemas.openxmlformats.org/officeDocument/2006/relationships/vmlDrawing" Target="../drawings/vmlDrawing4.vml"/><Relationship Id="rId2" Type="http://schemas.openxmlformats.org/officeDocument/2006/relationships/tags" Target="../tags/tag8.xml"/><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oleObject" Target="../embeddings/oleObject4.bin"/><Relationship Id="rId6" Type="http://schemas.openxmlformats.org/officeDocument/2006/relationships/image" Target="../media/image3.emf"/><Relationship Id="rId7" Type="http://schemas.openxmlformats.org/officeDocument/2006/relationships/image" Target="../media/image18.jpeg"/><Relationship Id="rId8" Type="http://schemas.openxmlformats.org/officeDocument/2006/relationships/image" Target="../media/image19.jpeg"/><Relationship Id="rId9" Type="http://schemas.openxmlformats.org/officeDocument/2006/relationships/image" Target="../media/image20.jpeg"/><Relationship Id="rId10"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29.png"/><Relationship Id="rId7" Type="http://schemas.openxmlformats.org/officeDocument/2006/relationships/image" Target="../media/image30.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579619"/>
            <a:ext cx="3547427" cy="1267191"/>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tIns="90000" bIns="90000" rtlCol="0" anchor="ctr" anchorCtr="0"/>
          <a:lstStyle/>
          <a:p>
            <a:pPr algn="r"/>
            <a:endParaRPr lang="en-US" dirty="0">
              <a:solidFill>
                <a:schemeClr val="tx1"/>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p:cNvPicPr/>
          <p:nvPr/>
        </p:nvPicPr>
        <p:blipFill rotWithShape="1">
          <a:blip r:embed="rId3" cstate="screen">
            <a:extLst>
              <a:ext uri="{28A0092B-C50C-407E-A947-70E740481C1C}">
                <a14:useLocalDpi xmlns:a14="http://schemas.microsoft.com/office/drawing/2010/main"/>
              </a:ext>
            </a:extLst>
          </a:blip>
          <a:srcRect t="-458" b="-175"/>
          <a:stretch/>
        </p:blipFill>
        <p:spPr bwMode="auto">
          <a:xfrm>
            <a:off x="2954954" y="-77001"/>
            <a:ext cx="6641432" cy="6985955"/>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173068" y="1629562"/>
            <a:ext cx="2449636" cy="1267191"/>
          </a:xfrm>
          <a:prstGeom prst="rect">
            <a:avLst/>
          </a:prstGeom>
          <a:solidFill>
            <a:schemeClr val="lt1">
              <a:alpha val="80000"/>
            </a:schemeClr>
          </a:solidFill>
          <a:ln>
            <a:noFill/>
          </a:ln>
        </p:spPr>
        <p:style>
          <a:lnRef idx="2">
            <a:schemeClr val="dk1"/>
          </a:lnRef>
          <a:fillRef idx="1">
            <a:schemeClr val="lt1"/>
          </a:fillRef>
          <a:effectRef idx="0">
            <a:schemeClr val="dk1"/>
          </a:effectRef>
          <a:fontRef idx="minor">
            <a:schemeClr val="dk1"/>
          </a:fontRef>
        </p:style>
        <p:txBody>
          <a:bodyPr tIns="90000" bIns="90000" rtlCol="0" anchor="ctr" anchorCtr="0"/>
          <a:lstStyle/>
          <a:p>
            <a:r>
              <a:rPr lang="en-US" b="1" dirty="0">
                <a:solidFill>
                  <a:schemeClr val="tx1"/>
                </a:solidFill>
                <a:latin typeface="Arial" panose="020B0604020202020204" pitchFamily="34" charset="0"/>
                <a:cs typeface="Arial" panose="020B0604020202020204" pitchFamily="34" charset="0"/>
                <a:sym typeface="Arial" panose="020B0604020202020204" pitchFamily="34" charset="0"/>
              </a:rPr>
              <a:t>SPOUTS OF WATER</a:t>
            </a:r>
          </a:p>
          <a:p>
            <a:r>
              <a:rPr lang="en-US" b="1" dirty="0" err="1" smtClean="0">
                <a:solidFill>
                  <a:schemeClr val="tx1"/>
                </a:solidFill>
                <a:latin typeface="Arial" panose="020B0604020202020204" pitchFamily="34" charset="0"/>
                <a:cs typeface="Arial" panose="020B0604020202020204" pitchFamily="34" charset="0"/>
                <a:sym typeface="Arial" panose="020B0604020202020204" pitchFamily="34" charset="0"/>
              </a:rPr>
              <a:t>Seul</a:t>
            </a:r>
            <a:r>
              <a:rPr lang="en-US" b="1" dirty="0" smtClean="0">
                <a:solidFill>
                  <a:schemeClr val="tx1"/>
                </a:solidFill>
                <a:latin typeface="Arial" panose="020B0604020202020204" pitchFamily="34" charset="0"/>
                <a:cs typeface="Arial" panose="020B0604020202020204" pitchFamily="34" charset="0"/>
                <a:sym typeface="Arial" panose="020B0604020202020204" pitchFamily="34" charset="0"/>
              </a:rPr>
              <a:t> (Kathy) Ku</a:t>
            </a:r>
            <a:endParaRPr lang="en-US" b="1" dirty="0">
              <a:solidFill>
                <a:schemeClr val="tx1"/>
              </a:solidFill>
              <a:latin typeface="Arial" panose="020B0604020202020204" pitchFamily="34" charset="0"/>
              <a:cs typeface="Arial" panose="020B0604020202020204" pitchFamily="34" charset="0"/>
              <a:sym typeface="Arial" panose="020B0604020202020204" pitchFamily="34" charset="0"/>
            </a:endParaRPr>
          </a:p>
          <a:p>
            <a:r>
              <a:rPr lang="en-US" dirty="0" smtClean="0">
                <a:solidFill>
                  <a:schemeClr val="tx1"/>
                </a:solidFill>
                <a:latin typeface="Arial" panose="020B0604020202020204" pitchFamily="34" charset="0"/>
                <a:cs typeface="Arial" panose="020B0604020202020204" pitchFamily="34" charset="0"/>
                <a:sym typeface="Arial" panose="020B0604020202020204" pitchFamily="34" charset="0"/>
              </a:rPr>
              <a:t>April </a:t>
            </a:r>
            <a:r>
              <a:rPr lang="en-US" dirty="0">
                <a:solidFill>
                  <a:schemeClr val="tx1"/>
                </a:solidFill>
                <a:latin typeface="Arial" panose="020B0604020202020204" pitchFamily="34" charset="0"/>
                <a:cs typeface="Arial" panose="020B0604020202020204" pitchFamily="34" charset="0"/>
                <a:sym typeface="Arial" panose="020B0604020202020204" pitchFamily="34" charset="0"/>
              </a:rPr>
              <a:t>2017</a:t>
            </a: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068" y="163271"/>
            <a:ext cx="1039715" cy="1313950"/>
          </a:xfrm>
          <a:prstGeom prst="rect">
            <a:avLst/>
          </a:prstGeom>
        </p:spPr>
      </p:pic>
      <p:pic>
        <p:nvPicPr>
          <p:cNvPr id="2" name="Picture 1"/>
          <p:cNvPicPr>
            <a:picLocks noChangeAspect="1"/>
          </p:cNvPicPr>
          <p:nvPr/>
        </p:nvPicPr>
        <p:blipFill>
          <a:blip r:embed="rId5"/>
          <a:stretch>
            <a:fillRect/>
          </a:stretch>
        </p:blipFill>
        <p:spPr>
          <a:xfrm>
            <a:off x="0" y="5511800"/>
            <a:ext cx="1498600" cy="1346200"/>
          </a:xfrm>
          <a:prstGeom prst="rect">
            <a:avLst/>
          </a:prstGeom>
        </p:spPr>
      </p:pic>
      <p:sp>
        <p:nvSpPr>
          <p:cNvPr id="3" name="TextBox 2"/>
          <p:cNvSpPr txBox="1"/>
          <p:nvPr/>
        </p:nvSpPr>
        <p:spPr>
          <a:xfrm>
            <a:off x="246388" y="5063067"/>
            <a:ext cx="1268296" cy="397201"/>
          </a:xfrm>
          <a:prstGeom prst="rect">
            <a:avLst/>
          </a:prstGeom>
          <a:noFill/>
        </p:spPr>
        <p:txBody>
          <a:bodyPr wrap="none" tIns="90000" bIns="90000" rtlCol="0">
            <a:spAutoFit/>
          </a:bodyPr>
          <a:lstStyle/>
          <a:p>
            <a:pPr algn="ctr"/>
            <a:r>
              <a:rPr lang="en-US" sz="1400" dirty="0" smtClean="0"/>
              <a:t>In support by:</a:t>
            </a:r>
          </a:p>
        </p:txBody>
      </p:sp>
      <p:pic>
        <p:nvPicPr>
          <p:cNvPr id="203778" name="Picture 2" descr="C:\Dropbox\Magdalena\SEED SAG Uganda\2016 Winners\Spouts Ugand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50801"/>
            <a:ext cx="10474961" cy="6983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5785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02773" name="think-cell Slide" r:id="rId6" imgW="360" imgH="360" progId="TCLayout.ActiveDocument.1">
                  <p:embed/>
                </p:oleObj>
              </mc:Choice>
              <mc:Fallback>
                <p:oleObj name="think-cell Slide" r:id="rId6" imgW="360" imgH="360" progId="TCLayout.ActiveDocument.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hidden="1"/>
          <p:cNvSpPr/>
          <p:nvPr>
            <p:custDataLst>
              <p:tags r:id="rId3"/>
            </p:custDataLst>
          </p:nvPr>
        </p:nvSpPr>
        <p:spPr bwMode="auto">
          <a:xfrm>
            <a:off x="0" y="0"/>
            <a:ext cx="158750" cy="158750"/>
          </a:xfrm>
          <a:prstGeom prst="rect">
            <a:avLst/>
          </a:prstGeom>
          <a:solidFill>
            <a:schemeClr val="accent1"/>
          </a:solidFill>
          <a:ln w="952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spcBef>
                <a:spcPct val="0"/>
              </a:spcBef>
              <a:spcAft>
                <a:spcPct val="0"/>
              </a:spcAft>
            </a:pPr>
            <a:endParaRPr lang="en-US" sz="900" dirty="0" smtClean="0">
              <a:solidFill>
                <a:schemeClr val="tx1"/>
              </a:solidFill>
              <a:latin typeface="Arial" panose="020B0604020202020204" pitchFamily="34" charset="0"/>
              <a:sym typeface="+mn-lt"/>
            </a:endParaRPr>
          </a:p>
        </p:txBody>
      </p:sp>
      <p:sp>
        <p:nvSpPr>
          <p:cNvPr id="2" name="Title 1"/>
          <p:cNvSpPr>
            <a:spLocks noGrp="1"/>
          </p:cNvSpPr>
          <p:nvPr>
            <p:ph type="title"/>
          </p:nvPr>
        </p:nvSpPr>
        <p:spPr/>
        <p:txBody>
          <a:bodyPr/>
          <a:lstStyle/>
          <a:p>
            <a:r>
              <a:rPr lang="en-US" dirty="0"/>
              <a:t>Operations: </a:t>
            </a:r>
            <a:r>
              <a:rPr lang="en-US" dirty="0" smtClean="0"/>
              <a:t>KPIs – Impact </a:t>
            </a:r>
            <a:endParaRPr lang="en-US" dirty="0"/>
          </a:p>
        </p:txBody>
      </p:sp>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228070"/>
            <a:ext cx="9602788" cy="6401859"/>
          </a:xfrm>
          <a:prstGeom prst="rect">
            <a:avLst/>
          </a:prstGeom>
          <a:noFill/>
        </p:spPr>
      </p:pic>
      <p:grpSp>
        <p:nvGrpSpPr>
          <p:cNvPr id="6" name="Group 5"/>
          <p:cNvGrpSpPr/>
          <p:nvPr/>
        </p:nvGrpSpPr>
        <p:grpSpPr>
          <a:xfrm>
            <a:off x="457200" y="993600"/>
            <a:ext cx="5554133" cy="4597400"/>
            <a:chOff x="457200" y="993600"/>
            <a:chExt cx="5554133" cy="4597400"/>
          </a:xfrm>
        </p:grpSpPr>
        <p:sp>
          <p:nvSpPr>
            <p:cNvPr id="4" name="Rectangle 3"/>
            <p:cNvSpPr/>
            <p:nvPr/>
          </p:nvSpPr>
          <p:spPr>
            <a:xfrm>
              <a:off x="457200" y="1069800"/>
              <a:ext cx="5554133" cy="4521200"/>
            </a:xfrm>
            <a:prstGeom prst="rect">
              <a:avLst/>
            </a:prstGeom>
            <a:solidFill>
              <a:schemeClr val="lt1">
                <a:alpha val="67000"/>
              </a:schemeClr>
            </a:solidFill>
            <a:ln>
              <a:noFill/>
            </a:ln>
          </p:spPr>
          <p:style>
            <a:lnRef idx="2">
              <a:schemeClr val="dk1"/>
            </a:lnRef>
            <a:fillRef idx="1">
              <a:schemeClr val="lt1"/>
            </a:fillRef>
            <a:effectRef idx="0">
              <a:schemeClr val="dk1"/>
            </a:effectRef>
            <a:fontRef idx="minor">
              <a:schemeClr val="dk1"/>
            </a:fontRef>
          </p:style>
          <p:txBody>
            <a:bodyPr tIns="90000" bIns="90000" rtlCol="0" anchor="ctr" anchorCtr="0"/>
            <a:lstStyle/>
            <a:p>
              <a:pPr algn="ctr"/>
              <a:endParaRPr lang="en-US" sz="1400" b="1" dirty="0" smtClean="0">
                <a:solidFill>
                  <a:schemeClr val="tx1"/>
                </a:solidFill>
              </a:endParaRPr>
            </a:p>
          </p:txBody>
        </p:sp>
        <p:graphicFrame>
          <p:nvGraphicFramePr>
            <p:cNvPr id="21" name="Chart 20"/>
            <p:cNvGraphicFramePr>
              <a:graphicFrameLocks/>
            </p:cNvGraphicFramePr>
            <p:nvPr>
              <p:extLst>
                <p:ext uri="{D42A27DB-BD31-4B8C-83A1-F6EECF244321}">
                  <p14:modId xmlns:p14="http://schemas.microsoft.com/office/powerpoint/2010/main" val="2030451154"/>
                </p:ext>
              </p:extLst>
            </p:nvPr>
          </p:nvGraphicFramePr>
          <p:xfrm>
            <a:off x="592667" y="993600"/>
            <a:ext cx="5418666" cy="4597400"/>
          </p:xfrm>
          <a:graphic>
            <a:graphicData uri="http://schemas.openxmlformats.org/drawingml/2006/chart">
              <c:chart xmlns:c="http://schemas.openxmlformats.org/drawingml/2006/chart" xmlns:r="http://schemas.openxmlformats.org/officeDocument/2006/relationships" r:id="rId9"/>
            </a:graphicData>
          </a:graphic>
        </p:graphicFrame>
      </p:grpSp>
      <p:sp>
        <p:nvSpPr>
          <p:cNvPr id="22" name="Pentagon 21"/>
          <p:cNvSpPr/>
          <p:nvPr/>
        </p:nvSpPr>
        <p:spPr>
          <a:xfrm>
            <a:off x="6664277" y="2265519"/>
            <a:ext cx="2329912" cy="898494"/>
          </a:xfrm>
          <a:prstGeom prst="homePlate">
            <a:avLst>
              <a:gd name="adj" fmla="val 28309"/>
            </a:avLst>
          </a:prstGeom>
          <a:solidFill>
            <a:srgbClr val="D4EEF9"/>
          </a:solidFill>
          <a:ln w="15875">
            <a:solidFill>
              <a:srgbClr val="D4EEF9"/>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lIns="385763" tIns="84374" rIns="0" bIns="84374" rtlCol="0" anchor="ctr" anchorCtr="0"/>
          <a:lstStyle/>
          <a:p>
            <a:r>
              <a:rPr lang="en-US" sz="2000" b="1" dirty="0" smtClean="0">
                <a:solidFill>
                  <a:srgbClr val="00B0F0"/>
                </a:solidFill>
              </a:rPr>
              <a:t>65K</a:t>
            </a:r>
            <a:r>
              <a:rPr lang="en-US" sz="1313" b="1" dirty="0" smtClean="0">
                <a:solidFill>
                  <a:srgbClr val="00B0F0"/>
                </a:solidFill>
              </a:rPr>
              <a:t> fewer tons </a:t>
            </a:r>
          </a:p>
          <a:p>
            <a:r>
              <a:rPr lang="en-US" sz="1313" b="1" dirty="0" smtClean="0">
                <a:solidFill>
                  <a:srgbClr val="00B0F0"/>
                </a:solidFill>
              </a:rPr>
              <a:t>of CO2</a:t>
            </a:r>
            <a:endParaRPr lang="en-US" sz="1313" b="1" dirty="0">
              <a:solidFill>
                <a:srgbClr val="00B0F0"/>
              </a:solidFill>
            </a:endParaRPr>
          </a:p>
        </p:txBody>
      </p:sp>
      <p:sp>
        <p:nvSpPr>
          <p:cNvPr id="23" name="Pentagon 22"/>
          <p:cNvSpPr/>
          <p:nvPr/>
        </p:nvSpPr>
        <p:spPr>
          <a:xfrm>
            <a:off x="6651349" y="3481170"/>
            <a:ext cx="2329912" cy="898494"/>
          </a:xfrm>
          <a:prstGeom prst="homePlate">
            <a:avLst>
              <a:gd name="adj" fmla="val 28309"/>
            </a:avLst>
          </a:prstGeom>
          <a:solidFill>
            <a:srgbClr val="D4EEF9"/>
          </a:solidFill>
          <a:ln w="15875">
            <a:solidFill>
              <a:srgbClr val="D4EEF9"/>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lIns="385763" tIns="84374" rIns="0" bIns="84374" rtlCol="0" anchor="ctr" anchorCtr="0"/>
          <a:lstStyle/>
          <a:p>
            <a:r>
              <a:rPr lang="en-US" sz="2000" b="1" dirty="0" smtClean="0">
                <a:solidFill>
                  <a:srgbClr val="00B0F0"/>
                </a:solidFill>
              </a:rPr>
              <a:t>$1.1M </a:t>
            </a:r>
            <a:r>
              <a:rPr lang="en-US" sz="1313" b="1" dirty="0" smtClean="0">
                <a:solidFill>
                  <a:srgbClr val="00B0F0"/>
                </a:solidFill>
              </a:rPr>
              <a:t>saved</a:t>
            </a:r>
            <a:endParaRPr lang="en-US" sz="1313" b="1" dirty="0">
              <a:solidFill>
                <a:srgbClr val="00B0F0"/>
              </a:solidFill>
            </a:endParaRPr>
          </a:p>
        </p:txBody>
      </p:sp>
      <p:sp>
        <p:nvSpPr>
          <p:cNvPr id="26" name="Pentagon 25"/>
          <p:cNvSpPr/>
          <p:nvPr/>
        </p:nvSpPr>
        <p:spPr>
          <a:xfrm>
            <a:off x="6664277" y="1049868"/>
            <a:ext cx="2329912" cy="898494"/>
          </a:xfrm>
          <a:prstGeom prst="homePlate">
            <a:avLst>
              <a:gd name="adj" fmla="val 28309"/>
            </a:avLst>
          </a:prstGeom>
          <a:solidFill>
            <a:srgbClr val="D4EEF9"/>
          </a:solidFill>
          <a:ln w="15875">
            <a:solidFill>
              <a:srgbClr val="D4EEF9"/>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lIns="385763" tIns="84374" rIns="0" bIns="84374" rtlCol="0" anchor="ctr" anchorCtr="0"/>
          <a:lstStyle/>
          <a:p>
            <a:r>
              <a:rPr lang="en-US" b="1" dirty="0" smtClean="0">
                <a:solidFill>
                  <a:srgbClr val="00B0F0"/>
                </a:solidFill>
              </a:rPr>
              <a:t>54K</a:t>
            </a:r>
            <a:r>
              <a:rPr lang="en-US" sz="1313" b="1" dirty="0" smtClean="0">
                <a:solidFill>
                  <a:srgbClr val="00B0F0"/>
                </a:solidFill>
              </a:rPr>
              <a:t> fewer cases </a:t>
            </a:r>
          </a:p>
          <a:p>
            <a:r>
              <a:rPr lang="en-US" sz="1313" b="1" dirty="0" smtClean="0">
                <a:solidFill>
                  <a:srgbClr val="00B0F0"/>
                </a:solidFill>
              </a:rPr>
              <a:t>of diarrhea</a:t>
            </a:r>
            <a:endParaRPr lang="en-US" sz="1313" b="1" dirty="0">
              <a:solidFill>
                <a:srgbClr val="00B0F0"/>
              </a:solidFill>
            </a:endParaRPr>
          </a:p>
        </p:txBody>
      </p:sp>
      <p:sp>
        <p:nvSpPr>
          <p:cNvPr id="28" name="Pentagon 27"/>
          <p:cNvSpPr/>
          <p:nvPr/>
        </p:nvSpPr>
        <p:spPr>
          <a:xfrm>
            <a:off x="6651349" y="4696821"/>
            <a:ext cx="2329912" cy="898494"/>
          </a:xfrm>
          <a:prstGeom prst="homePlate">
            <a:avLst>
              <a:gd name="adj" fmla="val 28309"/>
            </a:avLst>
          </a:prstGeom>
          <a:solidFill>
            <a:srgbClr val="D4EEF9"/>
          </a:solidFill>
          <a:ln w="15875">
            <a:solidFill>
              <a:srgbClr val="D4EEF9"/>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none" lIns="385763" tIns="84374" rIns="0" bIns="84374" rtlCol="0" anchor="ctr" anchorCtr="0"/>
          <a:lstStyle/>
          <a:p>
            <a:r>
              <a:rPr lang="en-US" sz="2000" b="1" dirty="0" smtClean="0">
                <a:solidFill>
                  <a:srgbClr val="00B0F0"/>
                </a:solidFill>
              </a:rPr>
              <a:t>50K </a:t>
            </a:r>
            <a:r>
              <a:rPr lang="en-US" sz="1313" b="1" dirty="0" smtClean="0">
                <a:solidFill>
                  <a:srgbClr val="00B0F0"/>
                </a:solidFill>
              </a:rPr>
              <a:t>hours saved</a:t>
            </a:r>
            <a:endParaRPr lang="en-US" sz="1313" b="1" dirty="0">
              <a:solidFill>
                <a:srgbClr val="00B0F0"/>
              </a:solidFill>
            </a:endParaRPr>
          </a:p>
        </p:txBody>
      </p:sp>
    </p:spTree>
    <p:extLst>
      <p:ext uri="{BB962C8B-B14F-4D97-AF65-F5344CB8AC3E}">
        <p14:creationId xmlns:p14="http://schemas.microsoft.com/office/powerpoint/2010/main" val="21993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6"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extLst/>
          </p:nvPr>
        </p:nvGraphicFramePr>
        <p:xfrm>
          <a:off x="2401810" y="229184"/>
          <a:ext cx="1111" cy="1111"/>
        </p:xfrm>
        <a:graphic>
          <a:graphicData uri="http://schemas.openxmlformats.org/presentationml/2006/ole">
            <mc:AlternateContent xmlns:mc="http://schemas.openxmlformats.org/markup-compatibility/2006">
              <mc:Choice xmlns:v="urn:schemas-microsoft-com:vml" Requires="v">
                <p:oleObj spid="_x0000_s198702" name="think-cell Slide" r:id="rId4" imgW="501" imgH="502" progId="TCLayout.ActiveDocument.1">
                  <p:embed/>
                </p:oleObj>
              </mc:Choice>
              <mc:Fallback>
                <p:oleObj name="think-cell Slide" r:id="rId4" imgW="501" imgH="502" progId="TCLayout.ActiveDocument.1">
                  <p:embed/>
                  <p:pic>
                    <p:nvPicPr>
                      <p:cNvPr id="0" name=""/>
                      <p:cNvPicPr/>
                      <p:nvPr/>
                    </p:nvPicPr>
                    <p:blipFill>
                      <a:blip r:embed="rId5"/>
                      <a:stretch>
                        <a:fillRect/>
                      </a:stretch>
                    </p:blipFill>
                    <p:spPr>
                      <a:xfrm>
                        <a:off x="2401810" y="229184"/>
                        <a:ext cx="1111" cy="1111"/>
                      </a:xfrm>
                      <a:prstGeom prst="rect">
                        <a:avLst/>
                      </a:prstGeom>
                    </p:spPr>
                  </p:pic>
                </p:oleObj>
              </mc:Fallback>
            </mc:AlternateContent>
          </a:graphicData>
        </a:graphic>
      </p:graphicFrame>
      <p:pic>
        <p:nvPicPr>
          <p:cNvPr id="5" name="Picture 4"/>
          <p:cNvPicPr/>
          <p:nvPr/>
        </p:nvPicPr>
        <p:blipFill rotWithShape="1">
          <a:blip r:embed="rId6" cstate="screen">
            <a:extLst>
              <a:ext uri="{BEBA8EAE-BF5A-486C-A8C5-ECC9F3942E4B}">
                <a14:imgProps xmlns:a14="http://schemas.microsoft.com/office/drawing/2010/main">
                  <a14:imgLayer r:embed="rId7">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t="-3790"/>
          <a:stretch/>
        </p:blipFill>
        <p:spPr bwMode="auto">
          <a:xfrm>
            <a:off x="2400698" y="3355645"/>
            <a:ext cx="1554940" cy="1613652"/>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8" cstate="screen">
            <a:extLst>
              <a:ext uri="{28A0092B-C50C-407E-A947-70E740481C1C}">
                <a14:useLocalDpi xmlns:a14="http://schemas.microsoft.com/office/drawing/2010/main"/>
              </a:ext>
            </a:extLst>
          </a:blip>
          <a:srcRect/>
          <a:stretch/>
        </p:blipFill>
        <p:spPr bwMode="auto">
          <a:xfrm>
            <a:off x="3615150" y="225045"/>
            <a:ext cx="2163195" cy="1645278"/>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9" cstate="screen">
            <a:extLst>
              <a:ext uri="{28A0092B-C50C-407E-A947-70E740481C1C}">
                <a14:useLocalDpi xmlns:a14="http://schemas.microsoft.com/office/drawing/2010/main"/>
              </a:ext>
            </a:extLst>
          </a:blip>
          <a:srcRect/>
          <a:stretch/>
        </p:blipFill>
        <p:spPr bwMode="auto">
          <a:xfrm>
            <a:off x="2400698" y="1870087"/>
            <a:ext cx="1554940" cy="1540878"/>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10" cstate="screen">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3702925" y="4972167"/>
            <a:ext cx="2012069" cy="1657763"/>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12" cstate="screen">
            <a:extLst>
              <a:ext uri="{BEBA8EAE-BF5A-486C-A8C5-ECC9F3942E4B}">
                <a14:imgProps xmlns:a14="http://schemas.microsoft.com/office/drawing/2010/main">
                  <a14:imgLayer r:embed="rId13">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r="-89"/>
          <a:stretch/>
        </p:blipFill>
        <p:spPr bwMode="auto">
          <a:xfrm>
            <a:off x="2400254" y="223207"/>
            <a:ext cx="1556281" cy="1646879"/>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14" cstate="screen">
            <a:extLst>
              <a:ext uri="{BEBA8EAE-BF5A-486C-A8C5-ECC9F3942E4B}">
                <a14:imgProps xmlns:a14="http://schemas.microsoft.com/office/drawing/2010/main">
                  <a14:imgLayer r:embed="rId15">
                    <a14:imgEffect>
                      <a14:brightnessContrast contrast="15000"/>
                    </a14:imgEffect>
                  </a14:imgLayer>
                </a14:imgProps>
              </a:ext>
              <a:ext uri="{28A0092B-C50C-407E-A947-70E740481C1C}">
                <a14:useLocalDpi xmlns:a14="http://schemas.microsoft.com/office/drawing/2010/main"/>
              </a:ext>
            </a:extLst>
          </a:blip>
          <a:srcRect/>
          <a:stretch/>
        </p:blipFill>
        <p:spPr bwMode="auto">
          <a:xfrm>
            <a:off x="2400698" y="4969298"/>
            <a:ext cx="1554940" cy="1660632"/>
          </a:xfrm>
          <a:prstGeom prst="rect">
            <a:avLst/>
          </a:prstGeom>
          <a:ln>
            <a:noFill/>
          </a:ln>
          <a:extLst>
            <a:ext uri="{53640926-AAD7-44D8-BBD7-CCE9431645EC}">
              <a14:shadowObscured xmlns:a14="http://schemas.microsoft.com/office/drawing/2010/main"/>
            </a:ext>
          </a:extLst>
        </p:spPr>
      </p:pic>
      <p:pic>
        <p:nvPicPr>
          <p:cNvPr id="12" name="Picture 11"/>
          <p:cNvPicPr/>
          <p:nvPr/>
        </p:nvPicPr>
        <p:blipFill rotWithShape="1">
          <a:blip r:embed="rId16" cstate="screen">
            <a:extLst>
              <a:ext uri="{BEBA8EAE-BF5A-486C-A8C5-ECC9F3942E4B}">
                <a14:imgProps xmlns:a14="http://schemas.microsoft.com/office/drawing/2010/main">
                  <a14:imgLayer r:embed="rId17">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5645410" y="4963756"/>
            <a:ext cx="1556681" cy="1666173"/>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18" cstate="screen">
            <a:extLst>
              <a:ext uri="{28A0092B-C50C-407E-A947-70E740481C1C}">
                <a14:useLocalDpi xmlns:a14="http://schemas.microsoft.com/office/drawing/2010/main"/>
              </a:ext>
            </a:extLst>
          </a:blip>
          <a:srcRect/>
          <a:stretch/>
        </p:blipFill>
        <p:spPr bwMode="auto">
          <a:xfrm>
            <a:off x="5646914" y="3376572"/>
            <a:ext cx="1555178" cy="1592726"/>
          </a:xfrm>
          <a:prstGeom prst="rect">
            <a:avLst/>
          </a:prstGeom>
          <a:ln>
            <a:noFill/>
          </a:ln>
          <a:extLst>
            <a:ext uri="{53640926-AAD7-44D8-BBD7-CCE9431645EC}">
              <a14:shadowObscured xmlns:a14="http://schemas.microsoft.com/office/drawing/2010/main"/>
            </a:ext>
          </a:extLst>
        </p:spPr>
      </p:pic>
      <p:pic>
        <p:nvPicPr>
          <p:cNvPr id="4" name="Picture 3"/>
          <p:cNvPicPr/>
          <p:nvPr/>
        </p:nvPicPr>
        <p:blipFill rotWithShape="1">
          <a:blip r:embed="rId19" cstate="screen">
            <a:extLst>
              <a:ext uri="{BEBA8EAE-BF5A-486C-A8C5-ECC9F3942E4B}">
                <a14:imgProps xmlns:a14="http://schemas.microsoft.com/office/drawing/2010/main">
                  <a14:imgLayer r:embed="rId20">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bwMode="auto">
          <a:xfrm>
            <a:off x="5646439" y="1838463"/>
            <a:ext cx="1555652" cy="1549042"/>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21" cstate="screen">
            <a:extLst>
              <a:ext uri="{28A0092B-C50C-407E-A947-70E740481C1C}">
                <a14:useLocalDpi xmlns:a14="http://schemas.microsoft.com/office/drawing/2010/main"/>
              </a:ext>
            </a:extLst>
          </a:blip>
          <a:srcRect/>
          <a:stretch/>
        </p:blipFill>
        <p:spPr bwMode="auto">
          <a:xfrm>
            <a:off x="5646439" y="225044"/>
            <a:ext cx="1555652" cy="1645434"/>
          </a:xfrm>
          <a:prstGeom prst="rect">
            <a:avLst/>
          </a:prstGeom>
          <a:ln>
            <a:noFill/>
          </a:ln>
          <a:extLst>
            <a:ext uri="{53640926-AAD7-44D8-BBD7-CCE9431645EC}">
              <a14:shadowObscured xmlns:a14="http://schemas.microsoft.com/office/drawing/2010/main"/>
            </a:ext>
          </a:extLst>
        </p:spPr>
      </p:pic>
      <p:sp>
        <p:nvSpPr>
          <p:cNvPr id="15" name="Text Box 2"/>
          <p:cNvSpPr txBox="1">
            <a:spLocks noChangeArrowheads="1"/>
          </p:cNvSpPr>
          <p:nvPr/>
        </p:nvSpPr>
        <p:spPr bwMode="auto">
          <a:xfrm>
            <a:off x="3836701" y="1771140"/>
            <a:ext cx="1929387" cy="3289231"/>
          </a:xfrm>
          <a:prstGeom prst="rect">
            <a:avLst/>
          </a:prstGeom>
          <a:solidFill>
            <a:srgbClr val="00B0F0"/>
          </a:solidFill>
          <a:ln w="9525">
            <a:noFill/>
            <a:miter lim="800000"/>
            <a:headEnd/>
            <a:tailEnd/>
          </a:ln>
        </p:spPr>
        <p:txBody>
          <a:bodyPr rot="0" vert="horz" wrap="square" lIns="64019" tIns="32009" rIns="64019" bIns="32009" anchor="ctr" anchorCtr="0">
            <a:noAutofit/>
          </a:bodyPr>
          <a:lstStyle/>
          <a:p>
            <a:pPr algn="ctr">
              <a:lnSpc>
                <a:spcPct val="115000"/>
              </a:lnSpc>
              <a:spcAft>
                <a:spcPts val="700"/>
              </a:spcAft>
            </a:pPr>
            <a:r>
              <a:rPr lang="en-US" sz="2520" b="1" dirty="0">
                <a:solidFill>
                  <a:srgbClr val="FFFFFF"/>
                </a:solidFill>
                <a:latin typeface="Lovelo Black"/>
                <a:ea typeface="Calibri" panose="020F0502020204030204" pitchFamily="34" charset="0"/>
                <a:cs typeface="Times New Roman" panose="02020603050405020304" pitchFamily="18" charset="0"/>
              </a:rPr>
              <a:t>THANK YOU</a:t>
            </a:r>
            <a:endParaRPr lang="en-US" sz="630" b="1" dirty="0">
              <a:latin typeface="Lovelo Black"/>
              <a:ea typeface="Calibri" panose="020F0502020204030204" pitchFamily="34" charset="0"/>
              <a:cs typeface="Times New Roman" panose="02020603050405020304" pitchFamily="18" charset="0"/>
            </a:endParaRPr>
          </a:p>
        </p:txBody>
      </p:sp>
      <p:sp>
        <p:nvSpPr>
          <p:cNvPr id="2" name="Rectangle 1"/>
          <p:cNvSpPr/>
          <p:nvPr/>
        </p:nvSpPr>
        <p:spPr>
          <a:xfrm>
            <a:off x="-93133" y="855133"/>
            <a:ext cx="2493387" cy="592667"/>
          </a:xfrm>
          <a:prstGeom prst="rect">
            <a:avLst/>
          </a:prstGeom>
          <a:ln>
            <a:noFill/>
          </a:ln>
        </p:spPr>
        <p:style>
          <a:lnRef idx="2">
            <a:schemeClr val="dk1"/>
          </a:lnRef>
          <a:fillRef idx="1">
            <a:schemeClr val="lt1"/>
          </a:fillRef>
          <a:effectRef idx="0">
            <a:schemeClr val="dk1"/>
          </a:effectRef>
          <a:fontRef idx="minor">
            <a:schemeClr val="dk1"/>
          </a:fontRef>
        </p:style>
        <p:txBody>
          <a:bodyPr tIns="90000" bIns="90000" rtlCol="0" anchor="ctr" anchorCtr="0"/>
          <a:lstStyle/>
          <a:p>
            <a:pPr algn="ctr"/>
            <a:endParaRPr lang="en-US" sz="1400" b="1" dirty="0" smtClean="0">
              <a:solidFill>
                <a:schemeClr val="tx1"/>
              </a:solidFill>
            </a:endParaRPr>
          </a:p>
        </p:txBody>
      </p:sp>
      <p:sp>
        <p:nvSpPr>
          <p:cNvPr id="16" name="Rectangle 15"/>
          <p:cNvSpPr/>
          <p:nvPr/>
        </p:nvSpPr>
        <p:spPr>
          <a:xfrm>
            <a:off x="7202092" y="880010"/>
            <a:ext cx="2493387" cy="592667"/>
          </a:xfrm>
          <a:prstGeom prst="rect">
            <a:avLst/>
          </a:prstGeom>
          <a:ln>
            <a:noFill/>
          </a:ln>
        </p:spPr>
        <p:style>
          <a:lnRef idx="2">
            <a:schemeClr val="dk1"/>
          </a:lnRef>
          <a:fillRef idx="1">
            <a:schemeClr val="lt1"/>
          </a:fillRef>
          <a:effectRef idx="0">
            <a:schemeClr val="dk1"/>
          </a:effectRef>
          <a:fontRef idx="minor">
            <a:schemeClr val="dk1"/>
          </a:fontRef>
        </p:style>
        <p:txBody>
          <a:bodyPr tIns="90000" bIns="90000" rtlCol="0" anchor="ctr" anchorCtr="0"/>
          <a:lstStyle/>
          <a:p>
            <a:pPr algn="ctr"/>
            <a:endParaRPr lang="en-US" sz="1400" b="1" dirty="0" smtClean="0">
              <a:solidFill>
                <a:schemeClr val="tx1"/>
              </a:solidFill>
            </a:endParaRPr>
          </a:p>
        </p:txBody>
      </p:sp>
    </p:spTree>
    <p:extLst>
      <p:ext uri="{BB962C8B-B14F-4D97-AF65-F5344CB8AC3E}">
        <p14:creationId xmlns:p14="http://schemas.microsoft.com/office/powerpoint/2010/main" val="6186176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3"/>
          </p:nvPr>
        </p:nvSpPr>
        <p:spPr/>
        <p:txBody>
          <a:bodyPr/>
          <a:lstStyle/>
          <a:p>
            <a:endParaRPr lang="en-US"/>
          </a:p>
        </p:txBody>
      </p:sp>
      <p:pic>
        <p:nvPicPr>
          <p:cNvPr id="4" name="Picture 3"/>
          <p:cNvPicPr>
            <a:picLocks noChangeAspect="1"/>
          </p:cNvPicPr>
          <p:nvPr/>
        </p:nvPicPr>
        <p:blipFill>
          <a:blip r:embed="rId3"/>
          <a:stretch>
            <a:fillRect/>
          </a:stretch>
        </p:blipFill>
        <p:spPr>
          <a:xfrm>
            <a:off x="0" y="0"/>
            <a:ext cx="10305737" cy="6858000"/>
          </a:xfrm>
          <a:prstGeom prst="rect">
            <a:avLst/>
          </a:prstGeom>
        </p:spPr>
      </p:pic>
      <p:sp>
        <p:nvSpPr>
          <p:cNvPr id="5" name="Oval 4"/>
          <p:cNvSpPr/>
          <p:nvPr/>
        </p:nvSpPr>
        <p:spPr>
          <a:xfrm>
            <a:off x="6926597" y="462273"/>
            <a:ext cx="1918386" cy="1918386"/>
          </a:xfrm>
          <a:prstGeom prst="ellipse">
            <a:avLst/>
          </a:prstGeom>
          <a:solidFill>
            <a:srgbClr val="FF7C80">
              <a:alpha val="54902"/>
            </a:srgbClr>
          </a:solidFill>
          <a:ln w="31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dirty="0" smtClean="0">
                <a:ln w="18415" cmpd="sng">
                  <a:solidFill>
                    <a:schemeClr val="bg1"/>
                  </a:solidFill>
                  <a:prstDash val="solid"/>
                </a:ln>
                <a:solidFill>
                  <a:schemeClr val="bg1"/>
                </a:solidFill>
                <a:effectLst>
                  <a:outerShdw blurRad="63500" dir="3600000" algn="tl" rotWithShape="0">
                    <a:srgbClr val="000000">
                      <a:alpha val="70000"/>
                    </a:srgbClr>
                  </a:outerShdw>
                </a:effectLst>
                <a:latin typeface="helvetica" panose="020B0604020202020204" pitchFamily="34" charset="0"/>
                <a:cs typeface="helvetica" panose="020B0604020202020204" pitchFamily="34" charset="0"/>
              </a:rPr>
              <a:t>10,000</a:t>
            </a:r>
            <a:r>
              <a:rPr lang="en-US" dirty="0" smtClean="0">
                <a:ln w="18415" cmpd="sng">
                  <a:solidFill>
                    <a:schemeClr val="bg1"/>
                  </a:solidFill>
                  <a:prstDash val="solid"/>
                </a:ln>
                <a:solidFill>
                  <a:schemeClr val="bg1"/>
                </a:solidFill>
                <a:effectLst>
                  <a:outerShdw blurRad="63500" dir="3600000" algn="tl" rotWithShape="0">
                    <a:srgbClr val="000000">
                      <a:alpha val="70000"/>
                    </a:srgbClr>
                  </a:outerShdw>
                </a:effectLst>
                <a:latin typeface="helvetica" panose="020B0604020202020204" pitchFamily="34" charset="0"/>
                <a:cs typeface="helvetica" panose="020B0604020202020204" pitchFamily="34" charset="0"/>
              </a:rPr>
              <a:t> Deaths / year</a:t>
            </a:r>
            <a:endParaRPr lang="en-US" dirty="0">
              <a:ln w="18415" cmpd="sng">
                <a:solidFill>
                  <a:schemeClr val="bg1"/>
                </a:solidFill>
                <a:prstDash val="solid"/>
              </a:ln>
              <a:solidFill>
                <a:schemeClr val="bg1"/>
              </a:solidFill>
              <a:effectLst>
                <a:outerShdw blurRad="63500" dir="3600000" algn="tl" rotWithShape="0">
                  <a:srgbClr val="000000">
                    <a:alpha val="70000"/>
                  </a:srgbClr>
                </a:outerShdw>
              </a:effectLst>
              <a:latin typeface="helvetica" panose="020B0604020202020204" pitchFamily="34" charset="0"/>
              <a:cs typeface="helvetica" panose="020B0604020202020204" pitchFamily="34" charset="0"/>
            </a:endParaRPr>
          </a:p>
        </p:txBody>
      </p:sp>
      <p:sp>
        <p:nvSpPr>
          <p:cNvPr id="6" name="Oval 5"/>
          <p:cNvSpPr/>
          <p:nvPr/>
        </p:nvSpPr>
        <p:spPr>
          <a:xfrm>
            <a:off x="6926597" y="2550770"/>
            <a:ext cx="1918386" cy="1918386"/>
          </a:xfrm>
          <a:prstGeom prst="ellipse">
            <a:avLst/>
          </a:prstGeom>
          <a:solidFill>
            <a:srgbClr val="FF7C80">
              <a:alpha val="54902"/>
            </a:srgbClr>
          </a:solidFill>
          <a:ln w="31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000" dirty="0" smtClean="0">
                <a:ln w="18415" cmpd="sng">
                  <a:solidFill>
                    <a:schemeClr val="bg1"/>
                  </a:solidFill>
                  <a:prstDash val="solid"/>
                </a:ln>
                <a:solidFill>
                  <a:schemeClr val="bg1"/>
                </a:solidFill>
                <a:effectLst>
                  <a:outerShdw blurRad="63500" dir="3600000" algn="tl" rotWithShape="0">
                    <a:srgbClr val="000000">
                      <a:alpha val="70000"/>
                    </a:srgbClr>
                  </a:outerShdw>
                </a:effectLst>
                <a:latin typeface="helvetica" panose="020B0604020202020204" pitchFamily="34" charset="0"/>
                <a:cs typeface="helvetica" panose="020B0604020202020204" pitchFamily="34" charset="0"/>
              </a:rPr>
              <a:t>360M </a:t>
            </a:r>
            <a:r>
              <a:rPr lang="en-US" sz="2000" dirty="0">
                <a:ln w="18415" cmpd="sng">
                  <a:solidFill>
                    <a:schemeClr val="bg1"/>
                  </a:solidFill>
                  <a:prstDash val="solid"/>
                </a:ln>
                <a:solidFill>
                  <a:schemeClr val="bg1"/>
                </a:solidFill>
                <a:effectLst>
                  <a:outerShdw blurRad="63500" dir="3600000" algn="tl" rotWithShape="0">
                    <a:srgbClr val="000000">
                      <a:alpha val="70000"/>
                    </a:srgbClr>
                  </a:outerShdw>
                </a:effectLst>
                <a:latin typeface="helvetica" panose="020B0604020202020204" pitchFamily="34" charset="0"/>
                <a:cs typeface="helvetica" panose="020B0604020202020204" pitchFamily="34" charset="0"/>
              </a:rPr>
              <a:t>tons of </a:t>
            </a:r>
            <a:r>
              <a:rPr lang="en-US" sz="2000" dirty="0" smtClean="0">
                <a:ln w="18415" cmpd="sng">
                  <a:solidFill>
                    <a:schemeClr val="bg1"/>
                  </a:solidFill>
                  <a:prstDash val="solid"/>
                </a:ln>
                <a:solidFill>
                  <a:schemeClr val="bg1"/>
                </a:solidFill>
                <a:effectLst>
                  <a:outerShdw blurRad="63500" dir="3600000" algn="tl" rotWithShape="0">
                    <a:srgbClr val="000000">
                      <a:alpha val="70000"/>
                    </a:srgbClr>
                  </a:outerShdw>
                </a:effectLst>
                <a:latin typeface="helvetica" panose="020B0604020202020204" pitchFamily="34" charset="0"/>
                <a:cs typeface="helvetica" panose="020B0604020202020204" pitchFamily="34" charset="0"/>
              </a:rPr>
              <a:t>CO</a:t>
            </a:r>
            <a:r>
              <a:rPr lang="en-US" sz="2000" baseline="-25000" dirty="0" smtClean="0">
                <a:ln w="18415" cmpd="sng">
                  <a:solidFill>
                    <a:schemeClr val="bg1"/>
                  </a:solidFill>
                  <a:prstDash val="solid"/>
                </a:ln>
                <a:solidFill>
                  <a:schemeClr val="bg1"/>
                </a:solidFill>
                <a:effectLst>
                  <a:outerShdw blurRad="63500" dir="3600000" algn="tl" rotWithShape="0">
                    <a:srgbClr val="000000">
                      <a:alpha val="70000"/>
                    </a:srgbClr>
                  </a:outerShdw>
                </a:effectLst>
                <a:latin typeface="helvetica" panose="020B0604020202020204" pitchFamily="34" charset="0"/>
                <a:cs typeface="helvetica" panose="020B0604020202020204" pitchFamily="34" charset="0"/>
              </a:rPr>
              <a:t>2</a:t>
            </a:r>
            <a:r>
              <a:rPr lang="en-US" sz="2000" baseline="30000" dirty="0" smtClean="0">
                <a:ln w="18415" cmpd="sng">
                  <a:solidFill>
                    <a:schemeClr val="bg1"/>
                  </a:solidFill>
                  <a:prstDash val="solid"/>
                </a:ln>
                <a:solidFill>
                  <a:schemeClr val="bg1"/>
                </a:solidFill>
                <a:effectLst>
                  <a:outerShdw blurRad="63500" dir="3600000" algn="tl" rotWithShape="0">
                    <a:srgbClr val="000000">
                      <a:alpha val="70000"/>
                    </a:srgbClr>
                  </a:outerShdw>
                </a:effectLst>
                <a:latin typeface="helvetica" panose="020B0604020202020204" pitchFamily="34" charset="0"/>
                <a:cs typeface="helvetica" panose="020B0604020202020204" pitchFamily="34" charset="0"/>
              </a:rPr>
              <a:t> </a:t>
            </a:r>
            <a:r>
              <a:rPr lang="en-US" sz="2000" dirty="0" smtClean="0">
                <a:ln w="18415" cmpd="sng">
                  <a:solidFill>
                    <a:schemeClr val="bg1"/>
                  </a:solidFill>
                  <a:prstDash val="solid"/>
                </a:ln>
                <a:solidFill>
                  <a:schemeClr val="bg1"/>
                </a:solidFill>
                <a:effectLst>
                  <a:outerShdw blurRad="63500" dir="3600000" algn="tl" rotWithShape="0">
                    <a:srgbClr val="000000">
                      <a:alpha val="70000"/>
                    </a:srgbClr>
                  </a:outerShdw>
                </a:effectLst>
                <a:latin typeface="helvetica" panose="020B0604020202020204" pitchFamily="34" charset="0"/>
                <a:cs typeface="helvetica" panose="020B0604020202020204" pitchFamily="34" charset="0"/>
              </a:rPr>
              <a:t>/ yr.</a:t>
            </a:r>
            <a:endParaRPr lang="en-US" sz="800" baseline="30000" dirty="0">
              <a:ln w="18415" cmpd="sng">
                <a:solidFill>
                  <a:schemeClr val="bg1"/>
                </a:solidFill>
                <a:prstDash val="solid"/>
              </a:ln>
              <a:solidFill>
                <a:schemeClr val="bg1"/>
              </a:solidFill>
              <a:effectLst>
                <a:outerShdw blurRad="63500" dir="3600000" algn="tl" rotWithShape="0">
                  <a:srgbClr val="000000">
                    <a:alpha val="70000"/>
                  </a:srgbClr>
                </a:outerShdw>
              </a:effectLst>
              <a:latin typeface="helvetica" panose="020B0604020202020204" pitchFamily="34" charset="0"/>
              <a:cs typeface="helvetica" panose="020B0604020202020204" pitchFamily="34" charset="0"/>
            </a:endParaRPr>
          </a:p>
        </p:txBody>
      </p:sp>
      <p:sp>
        <p:nvSpPr>
          <p:cNvPr id="7" name="Oval 6"/>
          <p:cNvSpPr/>
          <p:nvPr/>
        </p:nvSpPr>
        <p:spPr>
          <a:xfrm>
            <a:off x="6926597" y="4639267"/>
            <a:ext cx="1918386" cy="1918386"/>
          </a:xfrm>
          <a:prstGeom prst="ellipse">
            <a:avLst/>
          </a:prstGeom>
          <a:solidFill>
            <a:srgbClr val="FF7C80">
              <a:alpha val="54902"/>
            </a:srgbClr>
          </a:solidFill>
          <a:ln w="3175">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lvl="0" algn="ctr"/>
            <a:r>
              <a:rPr lang="en-US" sz="2800" dirty="0">
                <a:ln w="18415" cmpd="sng">
                  <a:solidFill>
                    <a:schemeClr val="bg1"/>
                  </a:solidFill>
                  <a:prstDash val="solid"/>
                </a:ln>
                <a:solidFill>
                  <a:schemeClr val="bg1"/>
                </a:solidFill>
                <a:effectLst>
                  <a:outerShdw blurRad="63500" dir="3600000" algn="tl" rotWithShape="0">
                    <a:srgbClr val="000000">
                      <a:alpha val="70000"/>
                    </a:srgbClr>
                  </a:outerShdw>
                </a:effectLst>
                <a:latin typeface="helvetica" panose="020B0604020202020204" pitchFamily="34" charset="0"/>
                <a:cs typeface="helvetica" panose="020B0604020202020204" pitchFamily="34" charset="0"/>
              </a:rPr>
              <a:t>$170M </a:t>
            </a:r>
            <a:r>
              <a:rPr lang="en-US" dirty="0">
                <a:ln w="18415" cmpd="sng">
                  <a:solidFill>
                    <a:schemeClr val="bg1"/>
                  </a:solidFill>
                  <a:prstDash val="solid"/>
                </a:ln>
                <a:solidFill>
                  <a:schemeClr val="bg1"/>
                </a:solidFill>
                <a:effectLst>
                  <a:outerShdw blurRad="63500" dir="3600000" algn="tl" rotWithShape="0">
                    <a:srgbClr val="000000">
                      <a:alpha val="70000"/>
                    </a:srgbClr>
                  </a:outerShdw>
                </a:effectLst>
                <a:latin typeface="helvetica" panose="020B0604020202020204" pitchFamily="34" charset="0"/>
                <a:cs typeface="helvetica" panose="020B0604020202020204" pitchFamily="34" charset="0"/>
              </a:rPr>
              <a:t>Loss </a:t>
            </a:r>
          </a:p>
        </p:txBody>
      </p:sp>
    </p:spTree>
    <p:extLst>
      <p:ext uri="{BB962C8B-B14F-4D97-AF65-F5344CB8AC3E}">
        <p14:creationId xmlns:p14="http://schemas.microsoft.com/office/powerpoint/2010/main" val="126946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105000"/>
                    </a14:imgEffect>
                  </a14:imgLayer>
                </a14:imgProps>
              </a:ext>
            </a:extLst>
          </a:blip>
          <a:stretch>
            <a:fillRect/>
          </a:stretch>
        </p:blipFill>
        <p:spPr>
          <a:xfrm>
            <a:off x="0" y="0"/>
            <a:ext cx="10305737" cy="6858000"/>
          </a:xfrm>
          <a:prstGeom prst="rect">
            <a:avLst/>
          </a:prstGeom>
          <a:effectLst>
            <a:glow>
              <a:schemeClr val="accent1"/>
            </a:glow>
            <a:outerShdw blurRad="50800" dist="50800" dir="5400000" sx="1000" sy="1000" algn="ctr" rotWithShape="0">
              <a:srgbClr val="000000">
                <a:alpha val="99000"/>
              </a:srgbClr>
            </a:outerShdw>
            <a:reflection endPos="0" dist="50800" dir="5400000" sy="-100000" algn="bl" rotWithShape="0"/>
          </a:effectLst>
        </p:spPr>
      </p:pic>
      <p:sp>
        <p:nvSpPr>
          <p:cNvPr id="5" name="Rectangle 4"/>
          <p:cNvSpPr/>
          <p:nvPr/>
        </p:nvSpPr>
        <p:spPr>
          <a:xfrm>
            <a:off x="1" y="0"/>
            <a:ext cx="9602788" cy="6858000"/>
          </a:xfrm>
          <a:prstGeom prst="rect">
            <a:avLst/>
          </a:prstGeom>
          <a:solidFill>
            <a:schemeClr val="lt1">
              <a:alpha val="95000"/>
            </a:schemeClr>
          </a:solidFill>
          <a:ln>
            <a:solidFill>
              <a:schemeClr val="bg1"/>
            </a:solidFill>
          </a:ln>
        </p:spPr>
        <p:style>
          <a:lnRef idx="2">
            <a:schemeClr val="dk1"/>
          </a:lnRef>
          <a:fillRef idx="1">
            <a:schemeClr val="lt1"/>
          </a:fillRef>
          <a:effectRef idx="0">
            <a:schemeClr val="dk1"/>
          </a:effectRef>
          <a:fontRef idx="minor">
            <a:schemeClr val="dk1"/>
          </a:fontRef>
        </p:style>
        <p:txBody>
          <a:bodyPr tIns="90000" bIns="90000" rtlCol="0" anchor="ctr" anchorCtr="0"/>
          <a:lstStyle/>
          <a:p>
            <a:pPr algn="ctr"/>
            <a:endParaRPr lang="en-US" sz="1400" b="1" dirty="0" smtClean="0">
              <a:solidFill>
                <a:schemeClr val="tx1"/>
              </a:solidFill>
            </a:endParaRPr>
          </a:p>
        </p:txBody>
      </p:sp>
      <p:sp>
        <p:nvSpPr>
          <p:cNvPr id="2" name="Title 1"/>
          <p:cNvSpPr>
            <a:spLocks noGrp="1"/>
          </p:cNvSpPr>
          <p:nvPr>
            <p:ph type="title"/>
          </p:nvPr>
        </p:nvSpPr>
        <p:spPr/>
        <p:txBody>
          <a:bodyPr/>
          <a:lstStyle/>
          <a:p>
            <a:r>
              <a:rPr lang="en-US" dirty="0" smtClean="0"/>
              <a:t>Problem: Lack of Sustainable Clean Water Solutions</a:t>
            </a:r>
            <a:endParaRPr lang="en-US" dirty="0"/>
          </a:p>
        </p:txBody>
      </p:sp>
      <p:cxnSp>
        <p:nvCxnSpPr>
          <p:cNvPr id="7" name="Straight Connector 6"/>
          <p:cNvCxnSpPr/>
          <p:nvPr/>
        </p:nvCxnSpPr>
        <p:spPr>
          <a:xfrm>
            <a:off x="0" y="1020276"/>
            <a:ext cx="9602788" cy="0"/>
          </a:xfrm>
          <a:prstGeom prst="line">
            <a:avLst/>
          </a:prstGeom>
          <a:ln w="57150">
            <a:solidFill>
              <a:srgbClr val="1F497D"/>
            </a:solidFill>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2419352" y="1353364"/>
            <a:ext cx="2923205" cy="5339246"/>
            <a:chOff x="2036221" y="1600800"/>
            <a:chExt cx="2502268" cy="4570403"/>
          </a:xfrm>
        </p:grpSpPr>
        <p:cxnSp>
          <p:nvCxnSpPr>
            <p:cNvPr id="22" name="Straight Connector 21"/>
            <p:cNvCxnSpPr/>
            <p:nvPr/>
          </p:nvCxnSpPr>
          <p:spPr>
            <a:xfrm>
              <a:off x="2036221" y="6171203"/>
              <a:ext cx="25022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416268" y="3795360"/>
              <a:ext cx="1742173" cy="2367815"/>
            </a:xfrm>
            <a:prstGeom prst="rect">
              <a:avLst/>
            </a:prstGeom>
            <a:solidFill>
              <a:srgbClr val="FF5F5E"/>
            </a:solidFill>
            <a:ln>
              <a:noFill/>
            </a:ln>
          </p:spPr>
          <p:style>
            <a:lnRef idx="2">
              <a:schemeClr val="dk1"/>
            </a:lnRef>
            <a:fillRef idx="1">
              <a:schemeClr val="lt1"/>
            </a:fillRef>
            <a:effectRef idx="0">
              <a:schemeClr val="dk1"/>
            </a:effectRef>
            <a:fontRef idx="minor">
              <a:schemeClr val="dk1"/>
            </a:fontRef>
          </p:style>
          <p:txBody>
            <a:bodyPr tIns="90000" bIns="90000" rtlCol="0" anchor="ctr" anchorCtr="0"/>
            <a:lstStyle/>
            <a:p>
              <a:pPr algn="ctr"/>
              <a:r>
                <a:rPr lang="en-US" sz="2400" b="1" dirty="0" smtClean="0">
                  <a:solidFill>
                    <a:schemeClr val="bg1"/>
                  </a:solidFill>
                </a:rPr>
                <a:t>53%</a:t>
              </a:r>
            </a:p>
            <a:p>
              <a:pPr algn="ctr"/>
              <a:r>
                <a:rPr lang="en-US" sz="2400" b="1" dirty="0" smtClean="0">
                  <a:solidFill>
                    <a:schemeClr val="bg1"/>
                  </a:solidFill>
                </a:rPr>
                <a:t>(20M)</a:t>
              </a:r>
            </a:p>
          </p:txBody>
        </p:sp>
        <p:sp>
          <p:nvSpPr>
            <p:cNvPr id="24" name="Rectangle 23"/>
            <p:cNvSpPr/>
            <p:nvPr/>
          </p:nvSpPr>
          <p:spPr>
            <a:xfrm>
              <a:off x="2416268" y="1600800"/>
              <a:ext cx="1742173" cy="2194560"/>
            </a:xfrm>
            <a:prstGeom prst="rect">
              <a:avLst/>
            </a:prstGeom>
            <a:solidFill>
              <a:srgbClr val="64B3DF"/>
            </a:solidFill>
            <a:ln>
              <a:noFill/>
            </a:ln>
          </p:spPr>
          <p:style>
            <a:lnRef idx="2">
              <a:schemeClr val="dk1"/>
            </a:lnRef>
            <a:fillRef idx="1">
              <a:schemeClr val="lt1"/>
            </a:fillRef>
            <a:effectRef idx="0">
              <a:schemeClr val="dk1"/>
            </a:effectRef>
            <a:fontRef idx="minor">
              <a:schemeClr val="dk1"/>
            </a:fontRef>
          </p:style>
          <p:txBody>
            <a:bodyPr tIns="90000" bIns="90000" rtlCol="0" anchor="ctr" anchorCtr="0"/>
            <a:lstStyle/>
            <a:p>
              <a:pPr lvl="0" algn="ctr"/>
              <a:r>
                <a:rPr lang="en-US" sz="2400" b="1" dirty="0" smtClean="0">
                  <a:solidFill>
                    <a:prstClr val="white"/>
                  </a:solidFill>
                </a:rPr>
                <a:t>47%</a:t>
              </a:r>
            </a:p>
            <a:p>
              <a:pPr lvl="0" algn="ctr"/>
              <a:r>
                <a:rPr lang="en-US" sz="2400" b="1" dirty="0" smtClean="0">
                  <a:solidFill>
                    <a:prstClr val="white"/>
                  </a:solidFill>
                </a:rPr>
                <a:t>(18M)</a:t>
              </a:r>
              <a:endParaRPr lang="en-US" sz="2400" b="1" dirty="0">
                <a:solidFill>
                  <a:prstClr val="white"/>
                </a:solidFill>
              </a:endParaRPr>
            </a:p>
          </p:txBody>
        </p:sp>
      </p:grpSp>
      <p:grpSp>
        <p:nvGrpSpPr>
          <p:cNvPr id="33" name="Group 32"/>
          <p:cNvGrpSpPr/>
          <p:nvPr/>
        </p:nvGrpSpPr>
        <p:grpSpPr>
          <a:xfrm>
            <a:off x="2419352" y="1353364"/>
            <a:ext cx="2924333" cy="5334557"/>
            <a:chOff x="4880009" y="1782271"/>
            <a:chExt cx="2502268" cy="4570403"/>
          </a:xfrm>
        </p:grpSpPr>
        <p:cxnSp>
          <p:nvCxnSpPr>
            <p:cNvPr id="29" name="Straight Connector 28"/>
            <p:cNvCxnSpPr/>
            <p:nvPr/>
          </p:nvCxnSpPr>
          <p:spPr>
            <a:xfrm>
              <a:off x="4880009" y="6352674"/>
              <a:ext cx="25022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260056" y="3976831"/>
              <a:ext cx="1742173" cy="2367815"/>
            </a:xfrm>
            <a:prstGeom prst="rect">
              <a:avLst/>
            </a:prstGeom>
            <a:solidFill>
              <a:srgbClr val="FF5F5E"/>
            </a:solidFill>
            <a:ln>
              <a:noFill/>
            </a:ln>
          </p:spPr>
          <p:style>
            <a:lnRef idx="2">
              <a:schemeClr val="dk1"/>
            </a:lnRef>
            <a:fillRef idx="1">
              <a:schemeClr val="lt1"/>
            </a:fillRef>
            <a:effectRef idx="0">
              <a:schemeClr val="dk1"/>
            </a:effectRef>
            <a:fontRef idx="minor">
              <a:schemeClr val="dk1"/>
            </a:fontRef>
          </p:style>
          <p:txBody>
            <a:bodyPr tIns="90000" bIns="90000" rtlCol="0" anchor="ctr" anchorCtr="0"/>
            <a:lstStyle/>
            <a:p>
              <a:pPr algn="ctr"/>
              <a:r>
                <a:rPr lang="en-US" sz="2400" b="1" dirty="0" smtClean="0">
                  <a:solidFill>
                    <a:schemeClr val="bg1"/>
                  </a:solidFill>
                </a:rPr>
                <a:t>53%</a:t>
              </a:r>
            </a:p>
            <a:p>
              <a:pPr algn="ctr"/>
              <a:r>
                <a:rPr lang="en-US" sz="2400" b="1" dirty="0" smtClean="0">
                  <a:solidFill>
                    <a:schemeClr val="bg1"/>
                  </a:solidFill>
                </a:rPr>
                <a:t>(20M)</a:t>
              </a:r>
            </a:p>
          </p:txBody>
        </p:sp>
        <p:sp>
          <p:nvSpPr>
            <p:cNvPr id="31" name="Rectangle 30"/>
            <p:cNvSpPr/>
            <p:nvPr/>
          </p:nvSpPr>
          <p:spPr>
            <a:xfrm>
              <a:off x="5260056" y="1782271"/>
              <a:ext cx="1742173" cy="256688"/>
            </a:xfrm>
            <a:prstGeom prst="rect">
              <a:avLst/>
            </a:prstGeom>
            <a:solidFill>
              <a:srgbClr val="64B3DF"/>
            </a:solidFill>
            <a:ln>
              <a:noFill/>
            </a:ln>
          </p:spPr>
          <p:style>
            <a:lnRef idx="2">
              <a:schemeClr val="dk1"/>
            </a:lnRef>
            <a:fillRef idx="1">
              <a:schemeClr val="lt1"/>
            </a:fillRef>
            <a:effectRef idx="0">
              <a:schemeClr val="dk1"/>
            </a:effectRef>
            <a:fontRef idx="minor">
              <a:schemeClr val="dk1"/>
            </a:fontRef>
          </p:style>
          <p:txBody>
            <a:bodyPr tIns="90000" bIns="90000" rtlCol="0" anchor="ctr" anchorCtr="0"/>
            <a:lstStyle/>
            <a:p>
              <a:pPr lvl="0" algn="ctr"/>
              <a:endParaRPr lang="en-US" sz="2000" b="1" dirty="0">
                <a:solidFill>
                  <a:prstClr val="white"/>
                </a:solidFill>
              </a:endParaRPr>
            </a:p>
          </p:txBody>
        </p:sp>
        <p:sp>
          <p:nvSpPr>
            <p:cNvPr id="32" name="Rectangle 31"/>
            <p:cNvSpPr/>
            <p:nvPr/>
          </p:nvSpPr>
          <p:spPr>
            <a:xfrm>
              <a:off x="5260056" y="2038959"/>
              <a:ext cx="1742173" cy="1937872"/>
            </a:xfrm>
            <a:prstGeom prst="rect">
              <a:avLst/>
            </a:prstGeom>
            <a:solidFill>
              <a:srgbClr val="FF9995"/>
            </a:solidFill>
            <a:ln>
              <a:noFill/>
            </a:ln>
          </p:spPr>
          <p:style>
            <a:lnRef idx="2">
              <a:schemeClr val="dk1"/>
            </a:lnRef>
            <a:fillRef idx="1">
              <a:schemeClr val="lt1"/>
            </a:fillRef>
            <a:effectRef idx="0">
              <a:schemeClr val="dk1"/>
            </a:effectRef>
            <a:fontRef idx="minor">
              <a:schemeClr val="dk1"/>
            </a:fontRef>
          </p:style>
          <p:txBody>
            <a:bodyPr tIns="90000" bIns="90000" rtlCol="0" anchor="ctr" anchorCtr="0"/>
            <a:lstStyle/>
            <a:p>
              <a:pPr lvl="0" algn="ctr"/>
              <a:r>
                <a:rPr lang="en-US" sz="2400" b="1" dirty="0" smtClean="0">
                  <a:solidFill>
                    <a:prstClr val="white"/>
                  </a:solidFill>
                </a:rPr>
                <a:t>44%</a:t>
              </a:r>
            </a:p>
            <a:p>
              <a:pPr lvl="0" algn="ctr"/>
              <a:r>
                <a:rPr lang="en-US" sz="2400" b="1" dirty="0" smtClean="0">
                  <a:solidFill>
                    <a:prstClr val="white"/>
                  </a:solidFill>
                </a:rPr>
                <a:t>(17M)</a:t>
              </a:r>
              <a:endParaRPr lang="en-US" sz="2400" b="1" dirty="0">
                <a:solidFill>
                  <a:prstClr val="white"/>
                </a:solidFill>
              </a:endParaRPr>
            </a:p>
          </p:txBody>
        </p:sp>
      </p:grpSp>
      <p:pic>
        <p:nvPicPr>
          <p:cNvPr id="40" name="Picture 3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85608" y="4891171"/>
            <a:ext cx="977584" cy="924066"/>
          </a:xfrm>
          <a:prstGeom prst="rect">
            <a:avLst/>
          </a:prstGeom>
        </p:spPr>
      </p:pic>
      <p:pic>
        <p:nvPicPr>
          <p:cNvPr id="41" name="Picture 4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68885" y="2286622"/>
            <a:ext cx="888701" cy="1071186"/>
          </a:xfrm>
          <a:prstGeom prst="rect">
            <a:avLst/>
          </a:prstGeom>
        </p:spPr>
      </p:pic>
      <p:cxnSp>
        <p:nvCxnSpPr>
          <p:cNvPr id="44" name="Straight Connector 43"/>
          <p:cNvCxnSpPr/>
          <p:nvPr/>
        </p:nvCxnSpPr>
        <p:spPr>
          <a:xfrm>
            <a:off x="5474717" y="2822215"/>
            <a:ext cx="88061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474717" y="5349180"/>
            <a:ext cx="88061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46" name="Picture 4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88220" y="1208914"/>
            <a:ext cx="531791" cy="514006"/>
          </a:xfrm>
          <a:prstGeom prst="rect">
            <a:avLst/>
          </a:prstGeom>
        </p:spPr>
      </p:pic>
      <p:cxnSp>
        <p:nvCxnSpPr>
          <p:cNvPr id="47" name="Straight Connector 46"/>
          <p:cNvCxnSpPr/>
          <p:nvPr/>
        </p:nvCxnSpPr>
        <p:spPr>
          <a:xfrm>
            <a:off x="5474717" y="1495555"/>
            <a:ext cx="88061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8" name="BCG_FootNote_Box"/>
          <p:cNvSpPr txBox="1">
            <a:spLocks noChangeArrowheads="1"/>
          </p:cNvSpPr>
          <p:nvPr/>
        </p:nvSpPr>
        <p:spPr bwMode="auto">
          <a:xfrm>
            <a:off x="5932581" y="6430979"/>
            <a:ext cx="3607697" cy="422859"/>
          </a:xfrm>
          <a:prstGeom prst="rect">
            <a:avLst/>
          </a:prstGeom>
          <a:noFill/>
          <a:ln w="12700">
            <a:noFill/>
            <a:miter lim="800000"/>
            <a:headEnd/>
            <a:tailEnd/>
          </a:ln>
          <a:effectLst/>
        </p:spPr>
        <p:txBody>
          <a:bodyPr lIns="0" tIns="0" rIns="0" bIns="0" anchor="b"/>
          <a:lstStyle/>
          <a:p>
            <a:pPr lvl="0" eaLnBrk="0" hangingPunct="0">
              <a:lnSpc>
                <a:spcPct val="90000"/>
              </a:lnSpc>
              <a:spcBef>
                <a:spcPct val="0"/>
              </a:spcBef>
            </a:pPr>
            <a:r>
              <a:rPr lang="en-US" sz="800" dirty="0" smtClean="0">
                <a:cs typeface="Arial" pitchFamily="34" charset="0"/>
                <a:sym typeface="Gill Sans MT"/>
              </a:rPr>
              <a:t>Source: </a:t>
            </a:r>
            <a:r>
              <a:rPr lang="en-US" sz="800" dirty="0"/>
              <a:t>Uganda Bureau of Statistics (UBOS) and ICF International Inc. 2012</a:t>
            </a:r>
            <a:endParaRPr lang="en-US" sz="776" dirty="0">
              <a:solidFill>
                <a:srgbClr val="000000"/>
              </a:solidFill>
              <a:latin typeface="Gill Sans MT" pitchFamily="34" charset="0"/>
            </a:endParaRPr>
          </a:p>
        </p:txBody>
      </p:sp>
      <p:sp>
        <p:nvSpPr>
          <p:cNvPr id="49" name="Rectangle 48"/>
          <p:cNvSpPr/>
          <p:nvPr/>
        </p:nvSpPr>
        <p:spPr>
          <a:xfrm>
            <a:off x="2863503" y="1353365"/>
            <a:ext cx="2036203" cy="290234"/>
          </a:xfrm>
          <a:prstGeom prst="rect">
            <a:avLst/>
          </a:prstGeom>
          <a:solidFill>
            <a:srgbClr val="64B3DF"/>
          </a:solidFill>
          <a:ln>
            <a:noFill/>
          </a:ln>
        </p:spPr>
        <p:style>
          <a:lnRef idx="2">
            <a:schemeClr val="dk1"/>
          </a:lnRef>
          <a:fillRef idx="1">
            <a:schemeClr val="lt1"/>
          </a:fillRef>
          <a:effectRef idx="0">
            <a:schemeClr val="dk1"/>
          </a:effectRef>
          <a:fontRef idx="minor">
            <a:schemeClr val="dk1"/>
          </a:fontRef>
        </p:style>
        <p:txBody>
          <a:bodyPr tIns="90000" bIns="90000" rtlCol="0" anchor="ctr" anchorCtr="0"/>
          <a:lstStyle/>
          <a:p>
            <a:pPr lvl="0" algn="ctr"/>
            <a:r>
              <a:rPr lang="en-US" b="1" dirty="0" smtClean="0">
                <a:solidFill>
                  <a:prstClr val="white"/>
                </a:solidFill>
              </a:rPr>
              <a:t>4% (1M)</a:t>
            </a:r>
            <a:endParaRPr lang="en-US" sz="2400" b="1" dirty="0">
              <a:solidFill>
                <a:prstClr val="white"/>
              </a:solidFill>
            </a:endParaRPr>
          </a:p>
        </p:txBody>
      </p:sp>
    </p:spTree>
    <p:extLst>
      <p:ext uri="{BB962C8B-B14F-4D97-AF65-F5344CB8AC3E}">
        <p14:creationId xmlns:p14="http://schemas.microsoft.com/office/powerpoint/2010/main" val="210783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Ceramic Water Filters: Proven and Tested Solution </a:t>
            </a: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169" y="1097342"/>
            <a:ext cx="3645631" cy="5708973"/>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933626653"/>
              </p:ext>
            </p:extLst>
          </p:nvPr>
        </p:nvGraphicFramePr>
        <p:xfrm>
          <a:off x="3971677" y="1102670"/>
          <a:ext cx="5379736" cy="1531000"/>
        </p:xfrm>
        <a:graphic>
          <a:graphicData uri="http://schemas.openxmlformats.org/drawingml/2006/table">
            <a:tbl>
              <a:tblPr firstRow="1" bandRow="1">
                <a:tableStyleId>{5940675A-B579-460E-94D1-54222C63F5DA}</a:tableStyleId>
              </a:tblPr>
              <a:tblGrid>
                <a:gridCol w="1344934"/>
                <a:gridCol w="1344934"/>
                <a:gridCol w="1344934"/>
                <a:gridCol w="1344934"/>
              </a:tblGrid>
              <a:tr h="578808">
                <a:tc>
                  <a:txBody>
                    <a:bodyPr/>
                    <a:lstStyle/>
                    <a:p>
                      <a:pPr algn="ctr"/>
                      <a:r>
                        <a:rPr lang="en-US" b="1" dirty="0" smtClean="0">
                          <a:solidFill>
                            <a:schemeClr val="bg1"/>
                          </a:solidFill>
                        </a:rPr>
                        <a:t>Effective</a:t>
                      </a:r>
                      <a:endParaRPr lang="en-US" b="1" dirty="0">
                        <a:solidFill>
                          <a:schemeClr val="bg1"/>
                        </a:solidFill>
                      </a:endParaRPr>
                    </a:p>
                  </a:txBody>
                  <a:tcPr anchor="ctr">
                    <a:solidFill>
                      <a:srgbClr val="64B3DF"/>
                    </a:solidFill>
                  </a:tcPr>
                </a:tc>
                <a:tc>
                  <a:txBody>
                    <a:bodyPr/>
                    <a:lstStyle/>
                    <a:p>
                      <a:pPr algn="ctr"/>
                      <a:r>
                        <a:rPr lang="en-US" sz="1600" b="1" dirty="0" smtClean="0">
                          <a:solidFill>
                            <a:schemeClr val="bg1"/>
                          </a:solidFill>
                        </a:rPr>
                        <a:t>Convenient</a:t>
                      </a:r>
                      <a:endParaRPr lang="en-US" sz="1400" b="1" dirty="0">
                        <a:solidFill>
                          <a:schemeClr val="bg1"/>
                        </a:solidFill>
                      </a:endParaRPr>
                    </a:p>
                  </a:txBody>
                  <a:tcPr anchor="ctr">
                    <a:solidFill>
                      <a:srgbClr val="64B3DF"/>
                    </a:solidFill>
                  </a:tcPr>
                </a:tc>
                <a:tc>
                  <a:txBody>
                    <a:bodyPr/>
                    <a:lstStyle/>
                    <a:p>
                      <a:pPr algn="ctr"/>
                      <a:r>
                        <a:rPr lang="en-US" b="1" dirty="0" smtClean="0">
                          <a:solidFill>
                            <a:schemeClr val="bg1"/>
                          </a:solidFill>
                        </a:rPr>
                        <a:t>Cheap</a:t>
                      </a:r>
                      <a:endParaRPr lang="en-US" b="1" dirty="0">
                        <a:solidFill>
                          <a:schemeClr val="bg1"/>
                        </a:solidFill>
                      </a:endParaRPr>
                    </a:p>
                  </a:txBody>
                  <a:tcPr anchor="ctr">
                    <a:solidFill>
                      <a:srgbClr val="64B3DF"/>
                    </a:solidFill>
                  </a:tcPr>
                </a:tc>
                <a:tc>
                  <a:txBody>
                    <a:bodyPr/>
                    <a:lstStyle/>
                    <a:p>
                      <a:pPr algn="ctr"/>
                      <a:r>
                        <a:rPr lang="en-US" sz="1600" b="1" dirty="0" smtClean="0">
                          <a:solidFill>
                            <a:schemeClr val="bg1"/>
                          </a:solidFill>
                        </a:rPr>
                        <a:t>Sustainable</a:t>
                      </a:r>
                      <a:endParaRPr lang="en-US" sz="1600" b="1" dirty="0">
                        <a:solidFill>
                          <a:schemeClr val="bg1"/>
                        </a:solidFill>
                      </a:endParaRPr>
                    </a:p>
                  </a:txBody>
                  <a:tcPr anchor="ctr">
                    <a:solidFill>
                      <a:schemeClr val="accent3"/>
                    </a:solidFill>
                  </a:tcPr>
                </a:tc>
              </a:tr>
              <a:tr h="952192">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r>
            </a:tbl>
          </a:graphicData>
        </a:graphic>
      </p:graphicFrame>
      <p:sp>
        <p:nvSpPr>
          <p:cNvPr id="7" name="Donut 6"/>
          <p:cNvSpPr/>
          <p:nvPr/>
        </p:nvSpPr>
        <p:spPr>
          <a:xfrm>
            <a:off x="4296474" y="1829399"/>
            <a:ext cx="687448" cy="632580"/>
          </a:xfrm>
          <a:prstGeom prst="donut">
            <a:avLst/>
          </a:prstGeom>
          <a:solidFill>
            <a:srgbClr val="92D050"/>
          </a:solidFill>
          <a:ln/>
        </p:spPr>
        <p:style>
          <a:lnRef idx="2">
            <a:schemeClr val="dk1"/>
          </a:lnRef>
          <a:fillRef idx="1">
            <a:schemeClr val="lt1"/>
          </a:fillRef>
          <a:effectRef idx="0">
            <a:schemeClr val="dk1"/>
          </a:effectRef>
          <a:fontRef idx="minor">
            <a:schemeClr val="dk1"/>
          </a:fontRef>
        </p:style>
        <p:txBody>
          <a:bodyPr tIns="90000" bIns="90000" rtlCol="0" anchor="ctr" anchorCtr="0"/>
          <a:lstStyle/>
          <a:p>
            <a:pPr algn="ctr"/>
            <a:endParaRPr lang="en-US" sz="1400" b="1" dirty="0" smtClean="0">
              <a:solidFill>
                <a:schemeClr val="tx1"/>
              </a:solidFill>
            </a:endParaRPr>
          </a:p>
        </p:txBody>
      </p:sp>
      <p:sp>
        <p:nvSpPr>
          <p:cNvPr id="8" name="Donut 7"/>
          <p:cNvSpPr/>
          <p:nvPr/>
        </p:nvSpPr>
        <p:spPr>
          <a:xfrm>
            <a:off x="5656147" y="1829399"/>
            <a:ext cx="687448" cy="632580"/>
          </a:xfrm>
          <a:prstGeom prst="donut">
            <a:avLst/>
          </a:prstGeom>
          <a:solidFill>
            <a:srgbClr val="92D050"/>
          </a:solidFill>
          <a:ln/>
        </p:spPr>
        <p:style>
          <a:lnRef idx="2">
            <a:schemeClr val="dk1"/>
          </a:lnRef>
          <a:fillRef idx="1">
            <a:schemeClr val="lt1"/>
          </a:fillRef>
          <a:effectRef idx="0">
            <a:schemeClr val="dk1"/>
          </a:effectRef>
          <a:fontRef idx="minor">
            <a:schemeClr val="dk1"/>
          </a:fontRef>
        </p:style>
        <p:txBody>
          <a:bodyPr tIns="90000" bIns="90000" rtlCol="0" anchor="ctr" anchorCtr="0"/>
          <a:lstStyle/>
          <a:p>
            <a:pPr algn="ctr"/>
            <a:endParaRPr lang="en-US" sz="1400" b="1" dirty="0" smtClean="0">
              <a:solidFill>
                <a:schemeClr val="tx1"/>
              </a:solidFill>
            </a:endParaRPr>
          </a:p>
        </p:txBody>
      </p:sp>
      <p:sp>
        <p:nvSpPr>
          <p:cNvPr id="9" name="Donut 8"/>
          <p:cNvSpPr/>
          <p:nvPr/>
        </p:nvSpPr>
        <p:spPr>
          <a:xfrm>
            <a:off x="7015820" y="1829399"/>
            <a:ext cx="687448" cy="632580"/>
          </a:xfrm>
          <a:prstGeom prst="donut">
            <a:avLst/>
          </a:prstGeom>
          <a:solidFill>
            <a:srgbClr val="92D050"/>
          </a:solidFill>
          <a:ln/>
        </p:spPr>
        <p:style>
          <a:lnRef idx="2">
            <a:schemeClr val="dk1"/>
          </a:lnRef>
          <a:fillRef idx="1">
            <a:schemeClr val="lt1"/>
          </a:fillRef>
          <a:effectRef idx="0">
            <a:schemeClr val="dk1"/>
          </a:effectRef>
          <a:fontRef idx="minor">
            <a:schemeClr val="dk1"/>
          </a:fontRef>
        </p:style>
        <p:txBody>
          <a:bodyPr tIns="90000" bIns="90000" rtlCol="0" anchor="ctr" anchorCtr="0"/>
          <a:lstStyle/>
          <a:p>
            <a:pPr algn="ctr"/>
            <a:endParaRPr lang="en-US" sz="1400" b="1" dirty="0" smtClean="0">
              <a:solidFill>
                <a:schemeClr val="tx1"/>
              </a:solidFill>
            </a:endParaRPr>
          </a:p>
        </p:txBody>
      </p:sp>
      <p:sp>
        <p:nvSpPr>
          <p:cNvPr id="10" name="Donut 9"/>
          <p:cNvSpPr/>
          <p:nvPr/>
        </p:nvSpPr>
        <p:spPr>
          <a:xfrm>
            <a:off x="8375493" y="1829399"/>
            <a:ext cx="687448" cy="632580"/>
          </a:xfrm>
          <a:prstGeom prst="donut">
            <a:avLst/>
          </a:prstGeom>
          <a:solidFill>
            <a:srgbClr val="92D050"/>
          </a:solidFill>
          <a:ln/>
        </p:spPr>
        <p:style>
          <a:lnRef idx="2">
            <a:schemeClr val="dk1"/>
          </a:lnRef>
          <a:fillRef idx="1">
            <a:schemeClr val="lt1"/>
          </a:fillRef>
          <a:effectRef idx="0">
            <a:schemeClr val="dk1"/>
          </a:effectRef>
          <a:fontRef idx="minor">
            <a:schemeClr val="dk1"/>
          </a:fontRef>
        </p:style>
        <p:txBody>
          <a:bodyPr tIns="90000" bIns="90000" rtlCol="0" anchor="ctr" anchorCtr="0"/>
          <a:lstStyle/>
          <a:p>
            <a:pPr algn="ctr"/>
            <a:endParaRPr lang="en-US" sz="1400" b="1" dirty="0" smtClean="0">
              <a:solidFill>
                <a:schemeClr val="tx1"/>
              </a:solidFill>
            </a:endParaRPr>
          </a:p>
        </p:txBody>
      </p:sp>
      <p:sp>
        <p:nvSpPr>
          <p:cNvPr id="16" name="Rounded Rectangular Callout 15"/>
          <p:cNvSpPr/>
          <p:nvPr/>
        </p:nvSpPr>
        <p:spPr>
          <a:xfrm>
            <a:off x="3971677" y="3188708"/>
            <a:ext cx="5437188" cy="2977638"/>
          </a:xfrm>
          <a:prstGeom prst="wedgeRoundRectCallout">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6350" cap="flat" cmpd="sng" algn="ctr">
            <a:solidFill>
              <a:srgbClr val="5B9BD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a:ea typeface=""/>
                <a:cs typeface=""/>
              </a:rPr>
              <a:t>“[Ceramic] filters have the advantages of being </a:t>
            </a:r>
            <a:r>
              <a:rPr kumimoji="0" lang="en-US" sz="2800" b="1" i="0" u="none" strike="noStrike" kern="0" cap="none" spc="0" normalizeH="0" baseline="0" noProof="0" dirty="0" smtClean="0">
                <a:ln>
                  <a:noFill/>
                </a:ln>
                <a:solidFill>
                  <a:prstClr val="white"/>
                </a:solidFill>
                <a:effectLst/>
                <a:uLnTx/>
                <a:uFillTx/>
                <a:latin typeface="Calibri"/>
                <a:ea typeface=""/>
                <a:cs typeface=""/>
              </a:rPr>
              <a:t>light weight, portable, relatively inexpensive, chemical-free, low-maintenance, effective, and easy to use</a:t>
            </a:r>
            <a:r>
              <a:rPr kumimoji="0" lang="en-US" sz="2000" b="0" i="0" u="none" strike="noStrike" kern="0" cap="none" spc="0" normalizeH="0" baseline="0" noProof="0" dirty="0" smtClean="0">
                <a:ln>
                  <a:noFill/>
                </a:ln>
                <a:solidFill>
                  <a:prstClr val="white"/>
                </a:solidFill>
                <a:effectLst/>
                <a:uLnTx/>
                <a:uFillTx/>
                <a:latin typeface="Calibri"/>
                <a:ea typeface=""/>
                <a:cs typeface=""/>
              </a:rPr>
              <a:t>”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prstClr val="white"/>
              </a:solidFill>
              <a:effectLst/>
              <a:uLnTx/>
              <a:uFillTx/>
              <a:latin typeface="Calibri"/>
              <a:ea typeface=""/>
              <a:cs typeface=""/>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white"/>
                </a:solidFill>
                <a:effectLst/>
                <a:uLnTx/>
                <a:uFillTx/>
                <a:latin typeface="Calibri"/>
                <a:ea typeface=""/>
                <a:cs typeface=""/>
              </a:rPr>
              <a:t>- UNICEF</a:t>
            </a:r>
          </a:p>
        </p:txBody>
      </p:sp>
    </p:spTree>
    <p:extLst>
      <p:ext uri="{BB962C8B-B14F-4D97-AF65-F5344CB8AC3E}">
        <p14:creationId xmlns:p14="http://schemas.microsoft.com/office/powerpoint/2010/main" val="53520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Ceramic Water Filters: Technology Explained</a:t>
            </a:r>
          </a:p>
        </p:txBody>
      </p:sp>
      <p:sp>
        <p:nvSpPr>
          <p:cNvPr id="17" name="Rectangle 16"/>
          <p:cNvSpPr/>
          <p:nvPr/>
        </p:nvSpPr>
        <p:spPr>
          <a:xfrm>
            <a:off x="1515621" y="1196281"/>
            <a:ext cx="849816" cy="5518078"/>
          </a:xfrm>
          <a:prstGeom prst="rect">
            <a:avLst/>
          </a:prstGeom>
          <a:solidFill>
            <a:srgbClr val="E0EFF7"/>
          </a:solidFill>
          <a:ln>
            <a:noFill/>
          </a:ln>
        </p:spPr>
        <p:style>
          <a:lnRef idx="2">
            <a:schemeClr val="dk1"/>
          </a:lnRef>
          <a:fillRef idx="1">
            <a:schemeClr val="lt1"/>
          </a:fillRef>
          <a:effectRef idx="0">
            <a:schemeClr val="dk1"/>
          </a:effectRef>
          <a:fontRef idx="minor">
            <a:schemeClr val="dk1"/>
          </a:fontRef>
        </p:style>
        <p:txBody>
          <a:bodyPr tIns="90000" bIns="90000" rtlCol="0" anchor="ctr" anchorCtr="0"/>
          <a:lstStyle/>
          <a:p>
            <a:pPr algn="ctr"/>
            <a:endParaRPr lang="en-US" sz="1400" b="1" dirty="0" smtClean="0">
              <a:solidFill>
                <a:srgbClr val="5BC4EE"/>
              </a:solidFill>
            </a:endParaRP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0433" y="1196281"/>
            <a:ext cx="5200339" cy="5518078"/>
          </a:xfrm>
          <a:prstGeom prst="rect">
            <a:avLst/>
          </a:prstGeom>
        </p:spPr>
      </p:pic>
      <p:sp>
        <p:nvSpPr>
          <p:cNvPr id="11" name="Rectangle 10"/>
          <p:cNvSpPr/>
          <p:nvPr/>
        </p:nvSpPr>
        <p:spPr>
          <a:xfrm>
            <a:off x="3557422" y="3168804"/>
            <a:ext cx="365451" cy="795080"/>
          </a:xfrm>
          <a:prstGeom prst="rect">
            <a:avLst/>
          </a:prstGeom>
          <a:solidFill>
            <a:srgbClr val="E0EFF7"/>
          </a:solidFill>
          <a:ln>
            <a:noFill/>
          </a:ln>
        </p:spPr>
        <p:style>
          <a:lnRef idx="2">
            <a:schemeClr val="dk1"/>
          </a:lnRef>
          <a:fillRef idx="1">
            <a:schemeClr val="lt1"/>
          </a:fillRef>
          <a:effectRef idx="0">
            <a:schemeClr val="dk1"/>
          </a:effectRef>
          <a:fontRef idx="minor">
            <a:schemeClr val="dk1"/>
          </a:fontRef>
        </p:style>
        <p:txBody>
          <a:bodyPr tIns="90000" bIns="90000" rtlCol="0" anchor="ctr" anchorCtr="0"/>
          <a:lstStyle/>
          <a:p>
            <a:pPr algn="ctr"/>
            <a:endParaRPr lang="en-US" sz="1400" b="1" dirty="0" smtClean="0">
              <a:solidFill>
                <a:srgbClr val="5BC4EE"/>
              </a:solidFill>
            </a:endParaRPr>
          </a:p>
        </p:txBody>
      </p:sp>
      <p:sp>
        <p:nvSpPr>
          <p:cNvPr id="12" name="Rectangle 11"/>
          <p:cNvSpPr/>
          <p:nvPr/>
        </p:nvSpPr>
        <p:spPr>
          <a:xfrm>
            <a:off x="3705158" y="3616714"/>
            <a:ext cx="365451" cy="351065"/>
          </a:xfrm>
          <a:prstGeom prst="rect">
            <a:avLst/>
          </a:prstGeom>
          <a:solidFill>
            <a:srgbClr val="E0EFF7"/>
          </a:solidFill>
          <a:ln>
            <a:noFill/>
          </a:ln>
        </p:spPr>
        <p:style>
          <a:lnRef idx="2">
            <a:schemeClr val="dk1"/>
          </a:lnRef>
          <a:fillRef idx="1">
            <a:schemeClr val="lt1"/>
          </a:fillRef>
          <a:effectRef idx="0">
            <a:schemeClr val="dk1"/>
          </a:effectRef>
          <a:fontRef idx="minor">
            <a:schemeClr val="dk1"/>
          </a:fontRef>
        </p:style>
        <p:txBody>
          <a:bodyPr tIns="90000" bIns="90000" rtlCol="0" anchor="ctr" anchorCtr="0"/>
          <a:lstStyle/>
          <a:p>
            <a:pPr algn="ctr"/>
            <a:endParaRPr lang="en-US" sz="1400" b="1" dirty="0" smtClean="0">
              <a:solidFill>
                <a:srgbClr val="5BC4EE"/>
              </a:solidFill>
            </a:endParaRPr>
          </a:p>
        </p:txBody>
      </p:sp>
      <p:sp>
        <p:nvSpPr>
          <p:cNvPr id="14" name="Rectangle 13"/>
          <p:cNvSpPr/>
          <p:nvPr/>
        </p:nvSpPr>
        <p:spPr>
          <a:xfrm>
            <a:off x="5179961" y="4506734"/>
            <a:ext cx="1820849" cy="1048080"/>
          </a:xfrm>
          <a:prstGeom prst="rect">
            <a:avLst/>
          </a:prstGeom>
          <a:solidFill>
            <a:srgbClr val="EFF9FE"/>
          </a:solidFill>
          <a:ln>
            <a:solidFill>
              <a:schemeClr val="bg1"/>
            </a:solidFill>
          </a:ln>
        </p:spPr>
        <p:style>
          <a:lnRef idx="2">
            <a:schemeClr val="dk1"/>
          </a:lnRef>
          <a:fillRef idx="1">
            <a:schemeClr val="lt1"/>
          </a:fillRef>
          <a:effectRef idx="0">
            <a:schemeClr val="dk1"/>
          </a:effectRef>
          <a:fontRef idx="minor">
            <a:schemeClr val="dk1"/>
          </a:fontRef>
        </p:style>
        <p:txBody>
          <a:bodyPr tIns="90000" bIns="90000" rtlCol="0" anchor="ctr" anchorCtr="0"/>
          <a:lstStyle/>
          <a:p>
            <a:pPr algn="ctr"/>
            <a:r>
              <a:rPr lang="en-US" sz="1400" b="1" dirty="0" smtClean="0">
                <a:solidFill>
                  <a:srgbClr val="4583A8"/>
                </a:solidFill>
              </a:rPr>
              <a:t>Silver nitrate further disinfect </a:t>
            </a:r>
          </a:p>
        </p:txBody>
      </p:sp>
      <p:sp>
        <p:nvSpPr>
          <p:cNvPr id="15" name="Rectangle 14"/>
          <p:cNvSpPr/>
          <p:nvPr/>
        </p:nvSpPr>
        <p:spPr>
          <a:xfrm>
            <a:off x="5343460" y="5573865"/>
            <a:ext cx="1969535" cy="1140493"/>
          </a:xfrm>
          <a:prstGeom prst="rect">
            <a:avLst/>
          </a:prstGeom>
          <a:solidFill>
            <a:srgbClr val="E0EFF7"/>
          </a:solidFill>
          <a:ln>
            <a:noFill/>
          </a:ln>
        </p:spPr>
        <p:style>
          <a:lnRef idx="2">
            <a:schemeClr val="dk1"/>
          </a:lnRef>
          <a:fillRef idx="1">
            <a:schemeClr val="lt1"/>
          </a:fillRef>
          <a:effectRef idx="0">
            <a:schemeClr val="dk1"/>
          </a:effectRef>
          <a:fontRef idx="minor">
            <a:schemeClr val="dk1"/>
          </a:fontRef>
        </p:style>
        <p:txBody>
          <a:bodyPr tIns="90000" bIns="90000" rtlCol="0" anchor="ctr" anchorCtr="0"/>
          <a:lstStyle/>
          <a:p>
            <a:pPr algn="ctr"/>
            <a:endParaRPr lang="en-US" sz="1400" b="1" dirty="0" smtClean="0">
              <a:solidFill>
                <a:srgbClr val="5BC4EE"/>
              </a:solidFill>
            </a:endParaRPr>
          </a:p>
        </p:txBody>
      </p:sp>
      <p:sp>
        <p:nvSpPr>
          <p:cNvPr id="16" name="Rectangle 15"/>
          <p:cNvSpPr/>
          <p:nvPr/>
        </p:nvSpPr>
        <p:spPr>
          <a:xfrm>
            <a:off x="7015388" y="4629528"/>
            <a:ext cx="266700" cy="1159545"/>
          </a:xfrm>
          <a:prstGeom prst="rect">
            <a:avLst/>
          </a:prstGeom>
          <a:solidFill>
            <a:srgbClr val="E0EFF7"/>
          </a:solidFill>
          <a:ln>
            <a:noFill/>
          </a:ln>
        </p:spPr>
        <p:style>
          <a:lnRef idx="2">
            <a:schemeClr val="dk1"/>
          </a:lnRef>
          <a:fillRef idx="1">
            <a:schemeClr val="lt1"/>
          </a:fillRef>
          <a:effectRef idx="0">
            <a:schemeClr val="dk1"/>
          </a:effectRef>
          <a:fontRef idx="minor">
            <a:schemeClr val="dk1"/>
          </a:fontRef>
        </p:style>
        <p:txBody>
          <a:bodyPr tIns="90000" bIns="90000" rtlCol="0" anchor="ctr" anchorCtr="0"/>
          <a:lstStyle/>
          <a:p>
            <a:pPr algn="ctr"/>
            <a:endParaRPr lang="en-US" sz="1400" b="1" dirty="0" smtClean="0">
              <a:solidFill>
                <a:srgbClr val="5BC4EE"/>
              </a:solidFill>
            </a:endParaRPr>
          </a:p>
        </p:txBody>
      </p:sp>
      <p:sp>
        <p:nvSpPr>
          <p:cNvPr id="18" name="Rectangle 17"/>
          <p:cNvSpPr/>
          <p:nvPr/>
        </p:nvSpPr>
        <p:spPr>
          <a:xfrm>
            <a:off x="7239363" y="1196281"/>
            <a:ext cx="849816" cy="5518078"/>
          </a:xfrm>
          <a:prstGeom prst="rect">
            <a:avLst/>
          </a:prstGeom>
          <a:solidFill>
            <a:srgbClr val="E0EFF7"/>
          </a:solidFill>
          <a:ln>
            <a:noFill/>
          </a:ln>
        </p:spPr>
        <p:style>
          <a:lnRef idx="2">
            <a:schemeClr val="dk1"/>
          </a:lnRef>
          <a:fillRef idx="1">
            <a:schemeClr val="lt1"/>
          </a:fillRef>
          <a:effectRef idx="0">
            <a:schemeClr val="dk1"/>
          </a:effectRef>
          <a:fontRef idx="minor">
            <a:schemeClr val="dk1"/>
          </a:fontRef>
        </p:style>
        <p:txBody>
          <a:bodyPr tIns="90000" bIns="90000" rtlCol="0" anchor="ctr" anchorCtr="0"/>
          <a:lstStyle/>
          <a:p>
            <a:pPr algn="ctr"/>
            <a:endParaRPr lang="en-US" sz="1400" b="1" dirty="0" smtClean="0">
              <a:solidFill>
                <a:srgbClr val="5BC4EE"/>
              </a:solidFill>
            </a:endParaRPr>
          </a:p>
        </p:txBody>
      </p:sp>
      <p:sp>
        <p:nvSpPr>
          <p:cNvPr id="9" name="Rectangle 8"/>
          <p:cNvSpPr/>
          <p:nvPr/>
        </p:nvSpPr>
        <p:spPr>
          <a:xfrm>
            <a:off x="1827161" y="2982734"/>
            <a:ext cx="1820849" cy="1048080"/>
          </a:xfrm>
          <a:prstGeom prst="rect">
            <a:avLst/>
          </a:prstGeom>
          <a:solidFill>
            <a:srgbClr val="EFF9FE"/>
          </a:solidFill>
          <a:ln>
            <a:solidFill>
              <a:schemeClr val="bg1"/>
            </a:solidFill>
          </a:ln>
        </p:spPr>
        <p:style>
          <a:lnRef idx="2">
            <a:schemeClr val="dk1"/>
          </a:lnRef>
          <a:fillRef idx="1">
            <a:schemeClr val="lt1"/>
          </a:fillRef>
          <a:effectRef idx="0">
            <a:schemeClr val="dk1"/>
          </a:effectRef>
          <a:fontRef idx="minor">
            <a:schemeClr val="dk1"/>
          </a:fontRef>
        </p:style>
        <p:txBody>
          <a:bodyPr tIns="90000" bIns="90000" rtlCol="0" anchor="ctr" anchorCtr="0"/>
          <a:lstStyle/>
          <a:p>
            <a:pPr algn="ctr"/>
            <a:r>
              <a:rPr lang="en-US" sz="1400" b="1" dirty="0" smtClean="0">
                <a:solidFill>
                  <a:srgbClr val="4583A8"/>
                </a:solidFill>
              </a:rPr>
              <a:t>Micro-pores block bacteria</a:t>
            </a:r>
          </a:p>
        </p:txBody>
      </p:sp>
    </p:spTree>
    <p:extLst>
      <p:ext uri="{BB962C8B-B14F-4D97-AF65-F5344CB8AC3E}">
        <p14:creationId xmlns:p14="http://schemas.microsoft.com/office/powerpoint/2010/main" val="12056283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000"/>
            <a:ext cx="8690400" cy="831600"/>
          </a:xfrm>
        </p:spPr>
        <p:txBody>
          <a:bodyPr/>
          <a:lstStyle/>
          <a:p>
            <a:r>
              <a:rPr lang="en-US" dirty="0" smtClean="0"/>
              <a:t>SPOUTS: Vision and Mission</a:t>
            </a:r>
            <a:endParaRPr lang="en-US" dirty="0"/>
          </a:p>
        </p:txBody>
      </p:sp>
      <p:sp>
        <p:nvSpPr>
          <p:cNvPr id="3" name="Text Placeholder 2"/>
          <p:cNvSpPr>
            <a:spLocks noGrp="1"/>
          </p:cNvSpPr>
          <p:nvPr>
            <p:ph type="body" sz="quarter" idx="13"/>
          </p:nvPr>
        </p:nvSpPr>
        <p:spPr>
          <a:xfrm>
            <a:off x="457199" y="2693733"/>
            <a:ext cx="8856133" cy="2081467"/>
          </a:xfrm>
        </p:spPr>
        <p:txBody>
          <a:bodyPr/>
          <a:lstStyle/>
          <a:p>
            <a:r>
              <a:rPr lang="en-US" sz="2800" dirty="0" smtClean="0">
                <a:solidFill>
                  <a:schemeClr val="accent6">
                    <a:lumMod val="75000"/>
                  </a:schemeClr>
                </a:solidFill>
              </a:rPr>
              <a:t>Vision: </a:t>
            </a:r>
            <a:r>
              <a:rPr lang="en-US" sz="2800" dirty="0" smtClean="0">
                <a:solidFill>
                  <a:srgbClr val="385D8B"/>
                </a:solidFill>
              </a:rPr>
              <a:t>Universal Clean Water Access</a:t>
            </a:r>
          </a:p>
          <a:p>
            <a:pPr lvl="1"/>
            <a:r>
              <a:rPr lang="en-US" sz="2400" i="1" dirty="0" smtClean="0">
                <a:solidFill>
                  <a:schemeClr val="tx2"/>
                </a:solidFill>
              </a:rPr>
              <a:t>All </a:t>
            </a:r>
            <a:r>
              <a:rPr lang="en-US" sz="2400" i="1" dirty="0">
                <a:solidFill>
                  <a:schemeClr val="tx2"/>
                </a:solidFill>
              </a:rPr>
              <a:t>Ugandans </a:t>
            </a:r>
            <a:r>
              <a:rPr lang="en-US" sz="2400" i="1" dirty="0" smtClean="0">
                <a:solidFill>
                  <a:schemeClr val="tx2"/>
                </a:solidFill>
              </a:rPr>
              <a:t>access clean, safe drinking water cheaply and consistently without resorting to boiling</a:t>
            </a:r>
            <a:endParaRPr lang="en-US" sz="2400" i="1" dirty="0">
              <a:solidFill>
                <a:schemeClr val="tx2"/>
              </a:solidFill>
            </a:endParaRPr>
          </a:p>
        </p:txBody>
      </p:sp>
      <p:sp>
        <p:nvSpPr>
          <p:cNvPr id="4" name="Rectangle 3"/>
          <p:cNvSpPr/>
          <p:nvPr/>
        </p:nvSpPr>
        <p:spPr>
          <a:xfrm>
            <a:off x="0" y="5420802"/>
            <a:ext cx="9602788" cy="1461052"/>
          </a:xfrm>
          <a:prstGeom prst="rect">
            <a:avLst/>
          </a:prstGeom>
          <a:solidFill>
            <a:srgbClr val="5BC4EE"/>
          </a:solidFill>
          <a:ln>
            <a:noFill/>
          </a:ln>
        </p:spPr>
        <p:style>
          <a:lnRef idx="2">
            <a:schemeClr val="dk1"/>
          </a:lnRef>
          <a:fillRef idx="1">
            <a:schemeClr val="lt1"/>
          </a:fillRef>
          <a:effectRef idx="0">
            <a:schemeClr val="dk1"/>
          </a:effectRef>
          <a:fontRef idx="minor">
            <a:schemeClr val="dk1"/>
          </a:fontRef>
        </p:style>
        <p:txBody>
          <a:bodyPr tIns="90000" bIns="90000" rtlCol="0" anchor="ctr" anchorCtr="0"/>
          <a:lstStyle/>
          <a:p>
            <a:pPr algn="ctr"/>
            <a:r>
              <a:rPr lang="en-US" sz="2800" b="1" i="1" dirty="0" smtClean="0">
                <a:solidFill>
                  <a:schemeClr val="bg1"/>
                </a:solidFill>
              </a:rPr>
              <a:t>By 2020, SPOUTS of Water aims to have reached </a:t>
            </a:r>
          </a:p>
          <a:p>
            <a:pPr algn="ctr"/>
            <a:r>
              <a:rPr lang="en-US" sz="2800" b="1" i="1" dirty="0">
                <a:solidFill>
                  <a:schemeClr val="bg1"/>
                </a:solidFill>
              </a:rPr>
              <a:t>1</a:t>
            </a:r>
            <a:r>
              <a:rPr lang="en-US" sz="2800" b="1" i="1" dirty="0" smtClean="0">
                <a:solidFill>
                  <a:schemeClr val="bg1"/>
                </a:solidFill>
              </a:rPr>
              <a:t>M Ugandans with our </a:t>
            </a:r>
            <a:r>
              <a:rPr lang="en-US" sz="2800" b="1" i="1" dirty="0" err="1" smtClean="0">
                <a:solidFill>
                  <a:schemeClr val="bg1"/>
                </a:solidFill>
              </a:rPr>
              <a:t>Purifaaya</a:t>
            </a:r>
            <a:r>
              <a:rPr lang="en-US" sz="2800" b="1" i="1" dirty="0" smtClean="0">
                <a:solidFill>
                  <a:schemeClr val="bg1"/>
                </a:solidFill>
              </a:rPr>
              <a:t> filter</a:t>
            </a:r>
          </a:p>
        </p:txBody>
      </p:sp>
    </p:spTree>
    <p:extLst>
      <p:ext uri="{BB962C8B-B14F-4D97-AF65-F5344CB8AC3E}">
        <p14:creationId xmlns:p14="http://schemas.microsoft.com/office/powerpoint/2010/main" val="7074108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1329" name="think-cell Slide" r:id="rId5" imgW="501" imgH="502" progId="TCLayout.ActiveDocument.1">
                  <p:embed/>
                </p:oleObj>
              </mc:Choice>
              <mc:Fallback>
                <p:oleObj name="think-cell Slide" r:id="rId5" imgW="501" imgH="502" progId="TCLayout.ActiveDocument.1">
                  <p:embed/>
                  <p:pic>
                    <p:nvPicPr>
                      <p:cNvPr id="0" name=""/>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smtClean="0"/>
              <a:t>Production: Overview</a:t>
            </a:r>
            <a:endParaRPr lang="en-US" dirty="0"/>
          </a:p>
        </p:txBody>
      </p:sp>
      <p:sp>
        <p:nvSpPr>
          <p:cNvPr id="3" name="Text Placeholder 2"/>
          <p:cNvSpPr>
            <a:spLocks noGrp="1"/>
          </p:cNvSpPr>
          <p:nvPr>
            <p:ph type="body" sz="quarter" idx="13"/>
          </p:nvPr>
        </p:nvSpPr>
        <p:spPr/>
        <p:txBody>
          <a:bodyPr/>
          <a:lstStyle/>
          <a:p>
            <a:endParaRPr lang="en-US" dirty="0"/>
          </a:p>
        </p:txBody>
      </p:sp>
      <p:pic>
        <p:nvPicPr>
          <p:cNvPr id="6" name="Picture 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504496" y="5307838"/>
            <a:ext cx="4098291" cy="1554780"/>
          </a:xfrm>
          <a:prstGeom prst="rect">
            <a:avLst/>
          </a:prstGeom>
        </p:spPr>
      </p:pic>
      <p:pic>
        <p:nvPicPr>
          <p:cNvPr id="7" name="Picture 6"/>
          <p:cNvPicPr>
            <a:picLocks noChangeAspect="1"/>
          </p:cNvPicPr>
          <p:nvPr/>
        </p:nvPicPr>
        <p:blipFill rotWithShape="1">
          <a:blip r:embed="rId8" cstate="screen">
            <a:extLst>
              <a:ext uri="{28A0092B-C50C-407E-A947-70E740481C1C}">
                <a14:useLocalDpi xmlns:a14="http://schemas.microsoft.com/office/drawing/2010/main"/>
              </a:ext>
            </a:extLst>
          </a:blip>
          <a:srcRect l="-823" b="-8522"/>
          <a:stretch/>
        </p:blipFill>
        <p:spPr>
          <a:xfrm>
            <a:off x="3241964" y="3731491"/>
            <a:ext cx="2262909" cy="3410820"/>
          </a:xfrm>
          <a:prstGeom prst="rect">
            <a:avLst/>
          </a:prstGeom>
        </p:spPr>
      </p:pic>
      <p:pic>
        <p:nvPicPr>
          <p:cNvPr id="10" name="Picture 9"/>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504872" y="2974116"/>
            <a:ext cx="4097915" cy="2336800"/>
          </a:xfrm>
          <a:prstGeom prst="rect">
            <a:avLst/>
          </a:prstGeom>
        </p:spPr>
      </p:pic>
      <p:pic>
        <p:nvPicPr>
          <p:cNvPr id="12" name="Picture 1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012" y="1228707"/>
            <a:ext cx="5502861" cy="2083923"/>
          </a:xfrm>
          <a:prstGeom prst="rect">
            <a:avLst/>
          </a:prstGeom>
        </p:spPr>
      </p:pic>
      <p:pic>
        <p:nvPicPr>
          <p:cNvPr id="14" name="Picture 1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504873" y="1072511"/>
            <a:ext cx="4097915" cy="1904692"/>
          </a:xfrm>
          <a:prstGeom prst="rect">
            <a:avLst/>
          </a:prstGeom>
        </p:spPr>
      </p:pic>
      <p:pic>
        <p:nvPicPr>
          <p:cNvPr id="17" name="Picture 2" descr="https://photos-2.dropbox.com/t/2/AACOAT_BmPRVCUBabpcuTo18j5K2dupEB_Aewtdl-_2Diw/12/410863580/jpeg/32x32/3/1486288800/0/2/YSB_Uganda_Dec16-0358.jpg/EJGT_6QDGLjAGyAHKAc/E6WrIPaLaCDRVCl3mHa4vaQ3Qj3ovnFXhXsCySAyBl0%2COG-UxW2LStytfq-xTh7xnSPB_B-Hj4lp9iKYTDOkme8%2C4n3z_yn0RhOKpkvrdfiyOmgEucaqdc-9NqhwyoCeMK0%2CIjSnvb5E2z2UX49hsg9BOtjC_2yBOMPt_b9kYtUkqCU?dl=0&amp;size=800x600&amp;size_mode=3"/>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3234383" y="1070488"/>
            <a:ext cx="6356878" cy="57921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15901" y="3721210"/>
            <a:ext cx="3241963" cy="3151699"/>
          </a:xfrm>
          <a:prstGeom prst="rect">
            <a:avLst/>
          </a:prstGeom>
        </p:spPr>
      </p:pic>
      <p:pic>
        <p:nvPicPr>
          <p:cNvPr id="16" name="Picture 15"/>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25493" y="1070488"/>
            <a:ext cx="3239952" cy="3077565"/>
          </a:xfrm>
          <a:prstGeom prst="rect">
            <a:avLst/>
          </a:prstGeom>
        </p:spPr>
      </p:pic>
    </p:spTree>
    <p:extLst>
      <p:ext uri="{BB962C8B-B14F-4D97-AF65-F5344CB8AC3E}">
        <p14:creationId xmlns:p14="http://schemas.microsoft.com/office/powerpoint/2010/main" val="204372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6097"/>
            <a:ext cx="8690400" cy="831600"/>
          </a:xfrm>
        </p:spPr>
        <p:txBody>
          <a:bodyPr/>
          <a:lstStyle/>
          <a:p>
            <a:r>
              <a:rPr lang="en-US" dirty="0" smtClean="0"/>
              <a:t>Production: Next Steps</a:t>
            </a:r>
            <a:endParaRPr lang="en-US" dirty="0"/>
          </a:p>
        </p:txBody>
      </p:sp>
      <p:pic>
        <p:nvPicPr>
          <p:cNvPr id="4" name="Picture 3" descr="Image may contain: sky and outdoor"/>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54444" y="1125068"/>
            <a:ext cx="7295911" cy="5630919"/>
          </a:xfrm>
          <a:prstGeom prst="rect">
            <a:avLst/>
          </a:prstGeom>
          <a:noFill/>
          <a:ln>
            <a:noFill/>
          </a:ln>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54444" y="4182120"/>
            <a:ext cx="7295911" cy="2573866"/>
          </a:xfrm>
          <a:prstGeom prst="rect">
            <a:avLst/>
          </a:prstGeom>
        </p:spPr>
      </p:pic>
    </p:spTree>
    <p:extLst>
      <p:ext uri="{BB962C8B-B14F-4D97-AF65-F5344CB8AC3E}">
        <p14:creationId xmlns:p14="http://schemas.microsoft.com/office/powerpoint/2010/main" val="13682464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931724" y="1899419"/>
            <a:ext cx="6187331" cy="4876291"/>
            <a:chOff x="2931724" y="1899419"/>
            <a:chExt cx="6187331" cy="4876291"/>
          </a:xfrm>
        </p:grpSpPr>
        <p:pic>
          <p:nvPicPr>
            <p:cNvPr id="56" name="Picture 5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31724" y="1899419"/>
              <a:ext cx="5738143" cy="4876291"/>
            </a:xfrm>
            <a:prstGeom prst="rect">
              <a:avLst/>
            </a:prstGeom>
          </p:spPr>
        </p:pic>
        <p:sp>
          <p:nvSpPr>
            <p:cNvPr id="14" name="TextBox 13"/>
            <p:cNvSpPr txBox="1"/>
            <p:nvPr/>
          </p:nvSpPr>
          <p:spPr>
            <a:xfrm>
              <a:off x="7462778" y="3835004"/>
              <a:ext cx="441147" cy="458757"/>
            </a:xfrm>
            <a:prstGeom prst="rect">
              <a:avLst/>
            </a:prstGeom>
            <a:noFill/>
          </p:spPr>
          <p:txBody>
            <a:bodyPr wrap="none" tIns="90000" bIns="90000" rtlCol="0">
              <a:spAutoFit/>
            </a:bodyPr>
            <a:lstStyle/>
            <a:p>
              <a:pPr algn="ctr"/>
              <a:r>
                <a:rPr lang="en-US" dirty="0" smtClean="0"/>
                <a:t>50</a:t>
              </a:r>
            </a:p>
          </p:txBody>
        </p:sp>
        <p:sp>
          <p:nvSpPr>
            <p:cNvPr id="151" name="TextBox 150"/>
            <p:cNvSpPr txBox="1"/>
            <p:nvPr/>
          </p:nvSpPr>
          <p:spPr>
            <a:xfrm>
              <a:off x="8549667" y="1934879"/>
              <a:ext cx="569388" cy="458757"/>
            </a:xfrm>
            <a:prstGeom prst="rect">
              <a:avLst/>
            </a:prstGeom>
            <a:noFill/>
          </p:spPr>
          <p:txBody>
            <a:bodyPr wrap="none" tIns="90000" bIns="90000" rtlCol="0">
              <a:spAutoFit/>
            </a:bodyPr>
            <a:lstStyle/>
            <a:p>
              <a:pPr algn="ctr"/>
              <a:r>
                <a:rPr lang="en-US" dirty="0" smtClean="0"/>
                <a:t>300</a:t>
              </a:r>
            </a:p>
          </p:txBody>
        </p:sp>
        <p:sp>
          <p:nvSpPr>
            <p:cNvPr id="15" name="Oval 14"/>
            <p:cNvSpPr/>
            <p:nvPr/>
          </p:nvSpPr>
          <p:spPr>
            <a:xfrm>
              <a:off x="7105048" y="3959970"/>
              <a:ext cx="225879" cy="225879"/>
            </a:xfrm>
            <a:prstGeom prst="ellipse">
              <a:avLst/>
            </a:prstGeom>
            <a:ln/>
          </p:spPr>
          <p:style>
            <a:lnRef idx="2">
              <a:schemeClr val="dk1"/>
            </a:lnRef>
            <a:fillRef idx="1">
              <a:schemeClr val="lt1"/>
            </a:fillRef>
            <a:effectRef idx="0">
              <a:schemeClr val="dk1"/>
            </a:effectRef>
            <a:fontRef idx="minor">
              <a:schemeClr val="dk1"/>
            </a:fontRef>
          </p:style>
          <p:txBody>
            <a:bodyPr tIns="90000" bIns="90000" rtlCol="0" anchor="ctr" anchorCtr="0"/>
            <a:lstStyle/>
            <a:p>
              <a:pPr algn="ctr"/>
              <a:endParaRPr lang="en-US" sz="1400" b="1" dirty="0" smtClean="0">
                <a:solidFill>
                  <a:schemeClr val="tx1"/>
                </a:solidFill>
              </a:endParaRPr>
            </a:p>
          </p:txBody>
        </p:sp>
        <p:sp>
          <p:nvSpPr>
            <p:cNvPr id="152" name="Oval 151"/>
            <p:cNvSpPr/>
            <p:nvPr/>
          </p:nvSpPr>
          <p:spPr>
            <a:xfrm>
              <a:off x="8273446" y="2088587"/>
              <a:ext cx="225879" cy="225879"/>
            </a:xfrm>
            <a:prstGeom prst="ellipse">
              <a:avLst/>
            </a:prstGeom>
            <a:ln/>
          </p:spPr>
          <p:style>
            <a:lnRef idx="2">
              <a:schemeClr val="dk1"/>
            </a:lnRef>
            <a:fillRef idx="1">
              <a:schemeClr val="lt1"/>
            </a:fillRef>
            <a:effectRef idx="0">
              <a:schemeClr val="dk1"/>
            </a:effectRef>
            <a:fontRef idx="minor">
              <a:schemeClr val="dk1"/>
            </a:fontRef>
          </p:style>
          <p:txBody>
            <a:bodyPr tIns="90000" bIns="90000" rtlCol="0" anchor="ctr" anchorCtr="0"/>
            <a:lstStyle/>
            <a:p>
              <a:pPr algn="ctr"/>
              <a:endParaRPr lang="en-US" sz="1400" b="1" dirty="0" smtClean="0">
                <a:solidFill>
                  <a:schemeClr val="tx1"/>
                </a:solidFill>
              </a:endParaRPr>
            </a:p>
          </p:txBody>
        </p:sp>
      </p:grpSp>
      <p:sp>
        <p:nvSpPr>
          <p:cNvPr id="2" name="Title 1"/>
          <p:cNvSpPr>
            <a:spLocks noGrp="1"/>
          </p:cNvSpPr>
          <p:nvPr>
            <p:ph type="title"/>
          </p:nvPr>
        </p:nvSpPr>
        <p:spPr/>
        <p:txBody>
          <a:bodyPr/>
          <a:lstStyle/>
          <a:p>
            <a:r>
              <a:rPr lang="en-US" dirty="0" smtClean="0"/>
              <a:t>S&amp;M: Overview  </a:t>
            </a:r>
            <a:endParaRPr lang="en-US" dirty="0"/>
          </a:p>
        </p:txBody>
      </p:sp>
      <p:cxnSp>
        <p:nvCxnSpPr>
          <p:cNvPr id="7" name="Straight Connector 6"/>
          <p:cNvCxnSpPr/>
          <p:nvPr/>
        </p:nvCxnSpPr>
        <p:spPr>
          <a:xfrm>
            <a:off x="0" y="1020276"/>
            <a:ext cx="9602788" cy="0"/>
          </a:xfrm>
          <a:prstGeom prst="line">
            <a:avLst/>
          </a:prstGeom>
          <a:ln w="57150">
            <a:solidFill>
              <a:srgbClr val="1F497D"/>
            </a:solidFill>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789719" y="1730189"/>
            <a:ext cx="2026791" cy="4784815"/>
            <a:chOff x="4880009" y="1782271"/>
            <a:chExt cx="2502268" cy="4570403"/>
          </a:xfrm>
        </p:grpSpPr>
        <p:cxnSp>
          <p:nvCxnSpPr>
            <p:cNvPr id="29" name="Straight Connector 28"/>
            <p:cNvCxnSpPr/>
            <p:nvPr/>
          </p:nvCxnSpPr>
          <p:spPr>
            <a:xfrm>
              <a:off x="4880009" y="6352674"/>
              <a:ext cx="25022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260056" y="3976831"/>
              <a:ext cx="1742173" cy="2367815"/>
            </a:xfrm>
            <a:prstGeom prst="rect">
              <a:avLst/>
            </a:prstGeom>
            <a:solidFill>
              <a:srgbClr val="FF5F5E"/>
            </a:solidFill>
            <a:ln>
              <a:noFill/>
            </a:ln>
          </p:spPr>
          <p:style>
            <a:lnRef idx="2">
              <a:schemeClr val="dk1"/>
            </a:lnRef>
            <a:fillRef idx="1">
              <a:schemeClr val="lt1"/>
            </a:fillRef>
            <a:effectRef idx="0">
              <a:schemeClr val="dk1"/>
            </a:effectRef>
            <a:fontRef idx="minor">
              <a:schemeClr val="dk1"/>
            </a:fontRef>
          </p:style>
          <p:txBody>
            <a:bodyPr tIns="90000" bIns="90000" rtlCol="0" anchor="ctr" anchorCtr="0"/>
            <a:lstStyle/>
            <a:p>
              <a:pPr algn="ctr"/>
              <a:r>
                <a:rPr lang="en-US" sz="2400" b="1" dirty="0" smtClean="0">
                  <a:solidFill>
                    <a:schemeClr val="bg1"/>
                  </a:solidFill>
                </a:rPr>
                <a:t>53%</a:t>
              </a:r>
            </a:p>
            <a:p>
              <a:pPr algn="ctr"/>
              <a:r>
                <a:rPr lang="en-US" sz="2400" b="1" dirty="0" smtClean="0">
                  <a:solidFill>
                    <a:schemeClr val="bg1"/>
                  </a:solidFill>
                </a:rPr>
                <a:t>(20M)</a:t>
              </a:r>
            </a:p>
          </p:txBody>
        </p:sp>
        <p:sp>
          <p:nvSpPr>
            <p:cNvPr id="31" name="Rectangle 30"/>
            <p:cNvSpPr/>
            <p:nvPr/>
          </p:nvSpPr>
          <p:spPr>
            <a:xfrm>
              <a:off x="5260056" y="1782271"/>
              <a:ext cx="1742173" cy="256688"/>
            </a:xfrm>
            <a:prstGeom prst="rect">
              <a:avLst/>
            </a:prstGeom>
            <a:solidFill>
              <a:srgbClr val="64B3DF"/>
            </a:solidFill>
            <a:ln>
              <a:noFill/>
            </a:ln>
          </p:spPr>
          <p:style>
            <a:lnRef idx="2">
              <a:schemeClr val="dk1"/>
            </a:lnRef>
            <a:fillRef idx="1">
              <a:schemeClr val="lt1"/>
            </a:fillRef>
            <a:effectRef idx="0">
              <a:schemeClr val="dk1"/>
            </a:effectRef>
            <a:fontRef idx="minor">
              <a:schemeClr val="dk1"/>
            </a:fontRef>
          </p:style>
          <p:txBody>
            <a:bodyPr tIns="90000" bIns="90000" rtlCol="0" anchor="ctr" anchorCtr="0"/>
            <a:lstStyle/>
            <a:p>
              <a:pPr lvl="0" algn="ctr"/>
              <a:r>
                <a:rPr lang="en-US" b="1" dirty="0" smtClean="0">
                  <a:solidFill>
                    <a:prstClr val="white"/>
                  </a:solidFill>
                </a:rPr>
                <a:t>4% (1M)</a:t>
              </a:r>
              <a:endParaRPr lang="en-US" b="1" dirty="0">
                <a:solidFill>
                  <a:prstClr val="white"/>
                </a:solidFill>
              </a:endParaRPr>
            </a:p>
          </p:txBody>
        </p:sp>
        <p:sp>
          <p:nvSpPr>
            <p:cNvPr id="32" name="Rectangle 31"/>
            <p:cNvSpPr/>
            <p:nvPr/>
          </p:nvSpPr>
          <p:spPr>
            <a:xfrm>
              <a:off x="5260056" y="2038959"/>
              <a:ext cx="1742173" cy="1937872"/>
            </a:xfrm>
            <a:prstGeom prst="rect">
              <a:avLst/>
            </a:prstGeom>
            <a:solidFill>
              <a:srgbClr val="FF9995"/>
            </a:solidFill>
            <a:ln>
              <a:noFill/>
            </a:ln>
          </p:spPr>
          <p:style>
            <a:lnRef idx="2">
              <a:schemeClr val="dk1"/>
            </a:lnRef>
            <a:fillRef idx="1">
              <a:schemeClr val="lt1"/>
            </a:fillRef>
            <a:effectRef idx="0">
              <a:schemeClr val="dk1"/>
            </a:effectRef>
            <a:fontRef idx="minor">
              <a:schemeClr val="dk1"/>
            </a:fontRef>
          </p:style>
          <p:txBody>
            <a:bodyPr tIns="90000" bIns="90000" rtlCol="0" anchor="ctr" anchorCtr="0"/>
            <a:lstStyle/>
            <a:p>
              <a:pPr lvl="0" algn="ctr"/>
              <a:r>
                <a:rPr lang="en-US" sz="2400" b="1" dirty="0" smtClean="0">
                  <a:solidFill>
                    <a:prstClr val="white"/>
                  </a:solidFill>
                </a:rPr>
                <a:t>44%</a:t>
              </a:r>
            </a:p>
            <a:p>
              <a:pPr lvl="0" algn="ctr"/>
              <a:r>
                <a:rPr lang="en-US" sz="2400" b="1" dirty="0" smtClean="0">
                  <a:solidFill>
                    <a:prstClr val="white"/>
                  </a:solidFill>
                </a:rPr>
                <a:t>(17M)</a:t>
              </a:r>
              <a:endParaRPr lang="en-US" sz="2400" b="1" dirty="0">
                <a:solidFill>
                  <a:prstClr val="white"/>
                </a:solidFill>
              </a:endParaRPr>
            </a:p>
          </p:txBody>
        </p:sp>
      </p:grpSp>
      <p:pic>
        <p:nvPicPr>
          <p:cNvPr id="37" name="Picture 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7838" y="5019165"/>
            <a:ext cx="677653" cy="640555"/>
          </a:xfrm>
          <a:prstGeom prst="rect">
            <a:avLst/>
          </a:prstGeom>
        </p:spPr>
      </p:pic>
      <p:pic>
        <p:nvPicPr>
          <p:cNvPr id="38" name="Picture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7651" y="2689474"/>
            <a:ext cx="710245" cy="856086"/>
          </a:xfrm>
          <a:prstGeom prst="rect">
            <a:avLst/>
          </a:prstGeom>
        </p:spPr>
      </p:pic>
      <p:pic>
        <p:nvPicPr>
          <p:cNvPr id="43" name="Picture 4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2976" y="1691228"/>
            <a:ext cx="368128" cy="355816"/>
          </a:xfrm>
          <a:prstGeom prst="rect">
            <a:avLst/>
          </a:prstGeom>
        </p:spPr>
      </p:pic>
      <p:sp>
        <p:nvSpPr>
          <p:cNvPr id="49" name="ColumnHeader"/>
          <p:cNvSpPr>
            <a:spLocks noChangeArrowheads="1"/>
          </p:cNvSpPr>
          <p:nvPr/>
        </p:nvSpPr>
        <p:spPr bwMode="gray">
          <a:xfrm>
            <a:off x="297838" y="1292587"/>
            <a:ext cx="2210840" cy="246221"/>
          </a:xfrm>
          <a:prstGeom prst="rect">
            <a:avLst/>
          </a:prstGeom>
          <a:solidFill>
            <a:schemeClr val="bg1"/>
          </a:solidFill>
          <a:ln w="9525" algn="ctr">
            <a:noFill/>
            <a:miter lim="800000"/>
            <a:headEnd/>
            <a:tailEnd/>
          </a:ln>
          <a:effectLst>
            <a:outerShdw dist="25400" dir="5400000" sx="99000" sy="99000" algn="ctr" rotWithShape="0">
              <a:schemeClr val="tx2"/>
            </a:outerShdw>
          </a:effectLst>
        </p:spPr>
        <p:txBody>
          <a:bodyPr wrap="square" tIns="0" bIns="0" anchor="b">
            <a:spAutoFit/>
          </a:bodyPr>
          <a:lstStyle/>
          <a:p>
            <a:pPr algn="ctr"/>
            <a:r>
              <a:rPr lang="en-US" sz="1600" b="1" dirty="0" smtClean="0">
                <a:solidFill>
                  <a:srgbClr val="000000"/>
                </a:solidFill>
                <a:latin typeface="Arial" pitchFamily="34" charset="0"/>
                <a:cs typeface="Arial" pitchFamily="34" charset="0"/>
              </a:rPr>
              <a:t>Current Landscape</a:t>
            </a:r>
            <a:endParaRPr lang="en-US" sz="1600" b="1" dirty="0">
              <a:solidFill>
                <a:srgbClr val="000000"/>
              </a:solidFill>
              <a:latin typeface="Arial" pitchFamily="34" charset="0"/>
              <a:cs typeface="Arial" pitchFamily="34" charset="0"/>
            </a:endParaRPr>
          </a:p>
        </p:txBody>
      </p:sp>
      <p:sp>
        <p:nvSpPr>
          <p:cNvPr id="57" name="Rectangle 56"/>
          <p:cNvSpPr/>
          <p:nvPr/>
        </p:nvSpPr>
        <p:spPr>
          <a:xfrm>
            <a:off x="3350887" y="1770156"/>
            <a:ext cx="4803099" cy="43760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smtClean="0">
                <a:latin typeface="helvetica" panose="020B0604020202020204" pitchFamily="34" charset="0"/>
                <a:cs typeface="helvetica" panose="020B0604020202020204" pitchFamily="34" charset="0"/>
              </a:rPr>
              <a:t>Avg. Monthly Income per Person (USD)</a:t>
            </a:r>
            <a:endParaRPr lang="en-US" sz="2800" b="1" dirty="0">
              <a:latin typeface="helvetica" panose="020B0604020202020204" pitchFamily="34" charset="0"/>
              <a:cs typeface="helvetica" panose="020B0604020202020204" pitchFamily="34" charset="0"/>
            </a:endParaRPr>
          </a:p>
        </p:txBody>
      </p:sp>
      <p:sp>
        <p:nvSpPr>
          <p:cNvPr id="9" name="Rectangle 8"/>
          <p:cNvSpPr/>
          <p:nvPr/>
        </p:nvSpPr>
        <p:spPr>
          <a:xfrm>
            <a:off x="2816510" y="1482893"/>
            <a:ext cx="5988823" cy="4954154"/>
          </a:xfrm>
          <a:prstGeom prst="rect">
            <a:avLst/>
          </a:prstGeom>
          <a:ln>
            <a:noFill/>
          </a:ln>
        </p:spPr>
        <p:style>
          <a:lnRef idx="2">
            <a:schemeClr val="dk1"/>
          </a:lnRef>
          <a:fillRef idx="1">
            <a:schemeClr val="lt1"/>
          </a:fillRef>
          <a:effectRef idx="0">
            <a:schemeClr val="dk1"/>
          </a:effectRef>
          <a:fontRef idx="minor">
            <a:schemeClr val="dk1"/>
          </a:fontRef>
        </p:style>
        <p:txBody>
          <a:bodyPr tIns="90000" bIns="90000" rtlCol="0" anchor="ctr" anchorCtr="0"/>
          <a:lstStyle/>
          <a:p>
            <a:pPr algn="ctr"/>
            <a:endParaRPr lang="en-US" sz="1400" b="1" dirty="0" smtClean="0">
              <a:solidFill>
                <a:schemeClr val="tx1"/>
              </a:solidFill>
            </a:endParaRPr>
          </a:p>
        </p:txBody>
      </p:sp>
      <p:grpSp>
        <p:nvGrpSpPr>
          <p:cNvPr id="12" name="Group 11"/>
          <p:cNvGrpSpPr/>
          <p:nvPr/>
        </p:nvGrpSpPr>
        <p:grpSpPr>
          <a:xfrm>
            <a:off x="3979056" y="4822987"/>
            <a:ext cx="5354810" cy="1112382"/>
            <a:chOff x="3792790" y="5023807"/>
            <a:chExt cx="5354810" cy="1112382"/>
          </a:xfrm>
        </p:grpSpPr>
        <p:grpSp>
          <p:nvGrpSpPr>
            <p:cNvPr id="126" name="Group 125"/>
            <p:cNvGrpSpPr/>
            <p:nvPr/>
          </p:nvGrpSpPr>
          <p:grpSpPr>
            <a:xfrm>
              <a:off x="4018599" y="5023807"/>
              <a:ext cx="5129001" cy="1112382"/>
              <a:chOff x="6506229" y="1175993"/>
              <a:chExt cx="2179198" cy="1364153"/>
            </a:xfrm>
          </p:grpSpPr>
          <p:sp>
            <p:nvSpPr>
              <p:cNvPr id="131" name="Pentagon 130"/>
              <p:cNvSpPr/>
              <p:nvPr/>
            </p:nvSpPr>
            <p:spPr>
              <a:xfrm>
                <a:off x="6553264" y="1175994"/>
                <a:ext cx="2132163" cy="1332792"/>
              </a:xfrm>
              <a:prstGeom prst="homePlate">
                <a:avLst>
                  <a:gd name="adj" fmla="val 21769"/>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a:ea typeface=""/>
                  <a:cs typeface=""/>
                </a:endParaRPr>
              </a:p>
            </p:txBody>
          </p:sp>
          <p:sp>
            <p:nvSpPr>
              <p:cNvPr id="132" name="Rectangle 131"/>
              <p:cNvSpPr/>
              <p:nvPr/>
            </p:nvSpPr>
            <p:spPr>
              <a:xfrm>
                <a:off x="6506229" y="1175993"/>
                <a:ext cx="1865645" cy="1364153"/>
              </a:xfrm>
              <a:prstGeom prst="rect">
                <a:avLst/>
              </a:prstGeom>
              <a:gradFill flip="none" rotWithShape="1">
                <a:gsLst>
                  <a:gs pos="0">
                    <a:sysClr val="window" lastClr="FFFFFF"/>
                  </a:gs>
                  <a:gs pos="100000">
                    <a:sysClr val="window" lastClr="FFFFFF">
                      <a:alpha val="0"/>
                    </a:sysClr>
                  </a:gs>
                </a:gsLst>
                <a:lin ang="0" scaled="1"/>
                <a:tileRect/>
              </a:gra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
                  <a:cs typeface=""/>
                </a:endParaRPr>
              </a:p>
            </p:txBody>
          </p:sp>
        </p:grpSp>
        <p:sp>
          <p:nvSpPr>
            <p:cNvPr id="127" name="TextBox 126"/>
            <p:cNvSpPr txBox="1"/>
            <p:nvPr/>
          </p:nvSpPr>
          <p:spPr>
            <a:xfrm>
              <a:off x="4464508" y="5230851"/>
              <a:ext cx="1553403" cy="646331"/>
            </a:xfrm>
            <a:prstGeom prst="rect">
              <a:avLst/>
            </a:prstGeom>
            <a:noFill/>
          </p:spPr>
          <p:txBody>
            <a:bodyPr wrap="square" rtlCol="0">
              <a:spAutoFit/>
            </a:bodyPr>
            <a:lstStyle/>
            <a:p>
              <a:pPr algn="ctr"/>
              <a:r>
                <a:rPr lang="en-US" dirty="0" smtClean="0">
                  <a:solidFill>
                    <a:srgbClr val="44546A">
                      <a:lumMod val="50000"/>
                    </a:srgbClr>
                  </a:solidFill>
                  <a:latin typeface="Helvetica"/>
                  <a:cs typeface="Helvetica"/>
                </a:rPr>
                <a:t>Aided</a:t>
              </a:r>
            </a:p>
            <a:p>
              <a:pPr algn="ctr"/>
              <a:r>
                <a:rPr lang="en-US" dirty="0" smtClean="0">
                  <a:solidFill>
                    <a:srgbClr val="44546A">
                      <a:lumMod val="50000"/>
                    </a:srgbClr>
                  </a:solidFill>
                  <a:latin typeface="Helvetica"/>
                  <a:cs typeface="Helvetica"/>
                </a:rPr>
                <a:t>Sales</a:t>
              </a:r>
            </a:p>
          </p:txBody>
        </p:sp>
        <p:sp>
          <p:nvSpPr>
            <p:cNvPr id="128" name="TextBox 127"/>
            <p:cNvSpPr txBox="1"/>
            <p:nvPr/>
          </p:nvSpPr>
          <p:spPr>
            <a:xfrm>
              <a:off x="5611412" y="5115106"/>
              <a:ext cx="2069238" cy="923330"/>
            </a:xfrm>
            <a:prstGeom prst="rect">
              <a:avLst/>
            </a:prstGeom>
            <a:noFill/>
          </p:spPr>
          <p:txBody>
            <a:bodyPr wrap="square" rtlCol="0">
              <a:spAutoFit/>
            </a:bodyPr>
            <a:lstStyle/>
            <a:p>
              <a:pPr algn="ctr"/>
              <a:r>
                <a:rPr lang="en-US" dirty="0" smtClean="0">
                  <a:solidFill>
                    <a:srgbClr val="44546A">
                      <a:lumMod val="50000"/>
                    </a:srgbClr>
                  </a:solidFill>
                  <a:latin typeface="Helvetica"/>
                  <a:cs typeface="Helvetica"/>
                </a:rPr>
                <a:t>NGOs</a:t>
              </a:r>
            </a:p>
            <a:p>
              <a:pPr algn="ctr"/>
              <a:r>
                <a:rPr lang="en-US" dirty="0" smtClean="0">
                  <a:solidFill>
                    <a:srgbClr val="44546A">
                      <a:lumMod val="50000"/>
                    </a:srgbClr>
                  </a:solidFill>
                  <a:latin typeface="Helvetica"/>
                  <a:cs typeface="Helvetica"/>
                </a:rPr>
                <a:t>Gov. entities</a:t>
              </a:r>
            </a:p>
            <a:p>
              <a:pPr algn="ctr"/>
              <a:r>
                <a:rPr lang="en-US" dirty="0" smtClean="0">
                  <a:solidFill>
                    <a:srgbClr val="44546A">
                      <a:lumMod val="50000"/>
                    </a:srgbClr>
                  </a:solidFill>
                  <a:latin typeface="Helvetica"/>
                  <a:cs typeface="Helvetica"/>
                </a:rPr>
                <a:t>Religious orgs.</a:t>
              </a:r>
              <a:endParaRPr lang="en-US" dirty="0">
                <a:solidFill>
                  <a:srgbClr val="44546A">
                    <a:lumMod val="50000"/>
                  </a:srgbClr>
                </a:solidFill>
                <a:latin typeface="Helvetica"/>
                <a:cs typeface="Helvetica"/>
              </a:endParaRPr>
            </a:p>
          </p:txBody>
        </p:sp>
        <p:sp>
          <p:nvSpPr>
            <p:cNvPr id="129" name="TextBox 128"/>
            <p:cNvSpPr txBox="1"/>
            <p:nvPr/>
          </p:nvSpPr>
          <p:spPr>
            <a:xfrm>
              <a:off x="7425844" y="5092351"/>
              <a:ext cx="1553403" cy="923330"/>
            </a:xfrm>
            <a:prstGeom prst="rect">
              <a:avLst/>
            </a:prstGeom>
            <a:noFill/>
          </p:spPr>
          <p:txBody>
            <a:bodyPr wrap="square" rtlCol="0">
              <a:spAutoFit/>
            </a:bodyPr>
            <a:lstStyle/>
            <a:p>
              <a:pPr algn="ctr"/>
              <a:r>
                <a:rPr lang="en-US" dirty="0" smtClean="0">
                  <a:solidFill>
                    <a:srgbClr val="44546A">
                      <a:lumMod val="50000"/>
                    </a:srgbClr>
                  </a:solidFill>
                  <a:latin typeface="Helvetica"/>
                  <a:cs typeface="Helvetica"/>
                </a:rPr>
                <a:t>Rural,</a:t>
              </a:r>
            </a:p>
            <a:p>
              <a:pPr algn="ctr"/>
              <a:r>
                <a:rPr lang="en-US" dirty="0" smtClean="0">
                  <a:solidFill>
                    <a:srgbClr val="44546A">
                      <a:lumMod val="50000"/>
                    </a:srgbClr>
                  </a:solidFill>
                  <a:latin typeface="Helvetica"/>
                  <a:cs typeface="Helvetica"/>
                </a:rPr>
                <a:t>Refugee camps</a:t>
              </a:r>
              <a:endParaRPr lang="en-US" dirty="0">
                <a:solidFill>
                  <a:srgbClr val="44546A">
                    <a:lumMod val="50000"/>
                  </a:srgbClr>
                </a:solidFill>
                <a:latin typeface="Helvetica"/>
                <a:cs typeface="Helvetica"/>
              </a:endParaRPr>
            </a:p>
          </p:txBody>
        </p:sp>
        <p:sp>
          <p:nvSpPr>
            <p:cNvPr id="130" name="Oval 129"/>
            <p:cNvSpPr/>
            <p:nvPr/>
          </p:nvSpPr>
          <p:spPr>
            <a:xfrm>
              <a:off x="3792790" y="5346040"/>
              <a:ext cx="457218" cy="44234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ln w="18415" cmpd="sng">
                    <a:solidFill>
                      <a:prstClr val="white"/>
                    </a:solidFill>
                    <a:prstDash val="solid"/>
                  </a:ln>
                  <a:solidFill>
                    <a:prstClr val="white"/>
                  </a:solidFill>
                  <a:effectLst>
                    <a:outerShdw blurRad="63500" dir="3600000" algn="tl" rotWithShape="0">
                      <a:srgbClr val="000000">
                        <a:alpha val="70000"/>
                      </a:srgbClr>
                    </a:outerShdw>
                  </a:effectLst>
                  <a:latin typeface="helvetica" panose="020B0604020202020204" pitchFamily="34" charset="0"/>
                  <a:ea typeface=""/>
                  <a:cs typeface="helvetica" panose="020B0604020202020204" pitchFamily="34" charset="0"/>
                </a:rPr>
                <a:t>3</a:t>
              </a:r>
              <a:endParaRPr kumimoji="0" lang="en-US" sz="1800" b="0" i="0" u="none" strike="noStrike" kern="0" cap="none" spc="0" normalizeH="0" baseline="0" noProof="0" dirty="0" smtClean="0">
                <a:ln w="18415" cmpd="sng">
                  <a:solidFill>
                    <a:prstClr val="white"/>
                  </a:solidFill>
                  <a:prstDash val="solid"/>
                </a:ln>
                <a:solidFill>
                  <a:prstClr val="white"/>
                </a:solidFill>
                <a:effectLst>
                  <a:outerShdw blurRad="63500" dir="3600000" algn="tl" rotWithShape="0">
                    <a:srgbClr val="000000">
                      <a:alpha val="70000"/>
                    </a:srgbClr>
                  </a:outerShdw>
                </a:effectLst>
                <a:uLnTx/>
                <a:uFillTx/>
                <a:latin typeface="helvetica" panose="020B0604020202020204" pitchFamily="34" charset="0"/>
                <a:ea typeface=""/>
                <a:cs typeface="helvetica" panose="020B0604020202020204" pitchFamily="34" charset="0"/>
              </a:endParaRPr>
            </a:p>
          </p:txBody>
        </p:sp>
      </p:grpSp>
      <p:grpSp>
        <p:nvGrpSpPr>
          <p:cNvPr id="11" name="Group 10"/>
          <p:cNvGrpSpPr/>
          <p:nvPr/>
        </p:nvGrpSpPr>
        <p:grpSpPr>
          <a:xfrm>
            <a:off x="3979056" y="3305763"/>
            <a:ext cx="5354810" cy="1112382"/>
            <a:chOff x="3792790" y="3506583"/>
            <a:chExt cx="5354810" cy="1112382"/>
          </a:xfrm>
        </p:grpSpPr>
        <p:sp>
          <p:nvSpPr>
            <p:cNvPr id="58" name="Oval 57"/>
            <p:cNvSpPr/>
            <p:nvPr/>
          </p:nvSpPr>
          <p:spPr>
            <a:xfrm>
              <a:off x="7077277" y="4007118"/>
              <a:ext cx="202501" cy="202501"/>
            </a:xfrm>
            <a:prstGeom prst="ellipse">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18415" cmpd="sng">
                  <a:solidFill>
                    <a:srgbClr val="000000"/>
                  </a:solidFill>
                  <a:prstDash val="solid"/>
                </a:ln>
                <a:solidFill>
                  <a:srgbClr val="000000"/>
                </a:solidFill>
                <a:effectLst>
                  <a:outerShdw blurRad="63500" dir="3600000" algn="tl" rotWithShape="0">
                    <a:srgbClr val="000000">
                      <a:alpha val="70000"/>
                    </a:srgbClr>
                  </a:outerShdw>
                </a:effectLst>
                <a:latin typeface="Avenir Black"/>
                <a:cs typeface="Avenir Black"/>
              </a:endParaRPr>
            </a:p>
          </p:txBody>
        </p:sp>
        <p:sp>
          <p:nvSpPr>
            <p:cNvPr id="60" name="Rectangle 59"/>
            <p:cNvSpPr/>
            <p:nvPr/>
          </p:nvSpPr>
          <p:spPr>
            <a:xfrm>
              <a:off x="5909733" y="3919618"/>
              <a:ext cx="1042915" cy="29000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smtClean="0">
                  <a:latin typeface="helvetica" panose="020B0604020202020204" pitchFamily="34" charset="0"/>
                  <a:cs typeface="helvetica" panose="020B0604020202020204" pitchFamily="34" charset="0"/>
                </a:rPr>
                <a:t>$100</a:t>
              </a:r>
              <a:endParaRPr lang="en-US" sz="2400" dirty="0">
                <a:latin typeface="helvetica" panose="020B0604020202020204" pitchFamily="34" charset="0"/>
                <a:cs typeface="helvetica" panose="020B0604020202020204" pitchFamily="34" charset="0"/>
              </a:endParaRPr>
            </a:p>
          </p:txBody>
        </p:sp>
        <p:grpSp>
          <p:nvGrpSpPr>
            <p:cNvPr id="134" name="Group 133"/>
            <p:cNvGrpSpPr/>
            <p:nvPr/>
          </p:nvGrpSpPr>
          <p:grpSpPr>
            <a:xfrm>
              <a:off x="4018599" y="3506583"/>
              <a:ext cx="5129001" cy="1112382"/>
              <a:chOff x="6506229" y="1175993"/>
              <a:chExt cx="2179198" cy="1364153"/>
            </a:xfrm>
          </p:grpSpPr>
          <p:sp>
            <p:nvSpPr>
              <p:cNvPr id="139" name="Pentagon 138"/>
              <p:cNvSpPr/>
              <p:nvPr/>
            </p:nvSpPr>
            <p:spPr>
              <a:xfrm>
                <a:off x="6553264" y="1175994"/>
                <a:ext cx="2132163" cy="1332792"/>
              </a:xfrm>
              <a:prstGeom prst="homePlate">
                <a:avLst>
                  <a:gd name="adj" fmla="val 21769"/>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a:ea typeface=""/>
                  <a:cs typeface=""/>
                </a:endParaRPr>
              </a:p>
            </p:txBody>
          </p:sp>
          <p:sp>
            <p:nvSpPr>
              <p:cNvPr id="140" name="Rectangle 139"/>
              <p:cNvSpPr/>
              <p:nvPr/>
            </p:nvSpPr>
            <p:spPr>
              <a:xfrm>
                <a:off x="6506229" y="1175993"/>
                <a:ext cx="1865645" cy="1364153"/>
              </a:xfrm>
              <a:prstGeom prst="rect">
                <a:avLst/>
              </a:prstGeom>
              <a:gradFill flip="none" rotWithShape="1">
                <a:gsLst>
                  <a:gs pos="0">
                    <a:sysClr val="window" lastClr="FFFFFF"/>
                  </a:gs>
                  <a:gs pos="100000">
                    <a:sysClr val="window" lastClr="FFFFFF">
                      <a:alpha val="0"/>
                    </a:sysClr>
                  </a:gs>
                </a:gsLst>
                <a:lin ang="0" scaled="1"/>
                <a:tileRect/>
              </a:gra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
                  <a:cs typeface=""/>
                </a:endParaRPr>
              </a:p>
            </p:txBody>
          </p:sp>
        </p:grpSp>
        <p:sp>
          <p:nvSpPr>
            <p:cNvPr id="135" name="TextBox 134"/>
            <p:cNvSpPr txBox="1"/>
            <p:nvPr/>
          </p:nvSpPr>
          <p:spPr>
            <a:xfrm>
              <a:off x="4464508" y="3730197"/>
              <a:ext cx="1553403" cy="646331"/>
            </a:xfrm>
            <a:prstGeom prst="rect">
              <a:avLst/>
            </a:prstGeom>
            <a:noFill/>
          </p:spPr>
          <p:txBody>
            <a:bodyPr wrap="square" rtlCol="0">
              <a:spAutoFit/>
            </a:bodyPr>
            <a:lstStyle/>
            <a:p>
              <a:pPr algn="ctr"/>
              <a:r>
                <a:rPr lang="en-US" dirty="0" smtClean="0">
                  <a:solidFill>
                    <a:srgbClr val="44546A">
                      <a:lumMod val="50000"/>
                    </a:srgbClr>
                  </a:solidFill>
                  <a:latin typeface="Helvetica"/>
                  <a:cs typeface="Helvetica"/>
                </a:rPr>
                <a:t>Financing </a:t>
              </a:r>
            </a:p>
            <a:p>
              <a:pPr algn="ctr"/>
              <a:r>
                <a:rPr lang="en-US" dirty="0" smtClean="0">
                  <a:solidFill>
                    <a:srgbClr val="44546A">
                      <a:lumMod val="50000"/>
                    </a:srgbClr>
                  </a:solidFill>
                  <a:latin typeface="Helvetica"/>
                  <a:cs typeface="Helvetica"/>
                </a:rPr>
                <a:t>Option</a:t>
              </a:r>
            </a:p>
          </p:txBody>
        </p:sp>
        <p:sp>
          <p:nvSpPr>
            <p:cNvPr id="136" name="TextBox 135"/>
            <p:cNvSpPr txBox="1"/>
            <p:nvPr/>
          </p:nvSpPr>
          <p:spPr>
            <a:xfrm>
              <a:off x="5987057" y="3730197"/>
              <a:ext cx="1553403" cy="646331"/>
            </a:xfrm>
            <a:prstGeom prst="rect">
              <a:avLst/>
            </a:prstGeom>
            <a:noFill/>
          </p:spPr>
          <p:txBody>
            <a:bodyPr wrap="square" rtlCol="0">
              <a:spAutoFit/>
            </a:bodyPr>
            <a:lstStyle/>
            <a:p>
              <a:pPr algn="ctr"/>
              <a:r>
                <a:rPr lang="en-US" dirty="0" smtClean="0">
                  <a:solidFill>
                    <a:srgbClr val="44546A">
                      <a:lumMod val="50000"/>
                    </a:srgbClr>
                  </a:solidFill>
                  <a:latin typeface="Helvetica"/>
                  <a:cs typeface="Helvetica"/>
                </a:rPr>
                <a:t>MFIs</a:t>
              </a:r>
            </a:p>
            <a:p>
              <a:pPr algn="ctr"/>
              <a:r>
                <a:rPr lang="en-US" dirty="0" smtClean="0">
                  <a:solidFill>
                    <a:srgbClr val="44546A">
                      <a:lumMod val="50000"/>
                    </a:srgbClr>
                  </a:solidFill>
                  <a:latin typeface="Helvetica"/>
                  <a:cs typeface="Helvetica"/>
                </a:rPr>
                <a:t>SACCOs</a:t>
              </a:r>
              <a:endParaRPr lang="en-US" dirty="0">
                <a:solidFill>
                  <a:srgbClr val="44546A">
                    <a:lumMod val="50000"/>
                  </a:srgbClr>
                </a:solidFill>
                <a:latin typeface="Helvetica"/>
                <a:cs typeface="Helvetica"/>
              </a:endParaRPr>
            </a:p>
          </p:txBody>
        </p:sp>
        <p:sp>
          <p:nvSpPr>
            <p:cNvPr id="137" name="TextBox 136"/>
            <p:cNvSpPr txBox="1"/>
            <p:nvPr/>
          </p:nvSpPr>
          <p:spPr>
            <a:xfrm>
              <a:off x="7405411" y="3730197"/>
              <a:ext cx="1553403" cy="646331"/>
            </a:xfrm>
            <a:prstGeom prst="rect">
              <a:avLst/>
            </a:prstGeom>
            <a:noFill/>
          </p:spPr>
          <p:txBody>
            <a:bodyPr wrap="square" rtlCol="0">
              <a:spAutoFit/>
            </a:bodyPr>
            <a:lstStyle/>
            <a:p>
              <a:pPr algn="ctr"/>
              <a:r>
                <a:rPr lang="en-US" dirty="0" err="1" smtClean="0">
                  <a:solidFill>
                    <a:srgbClr val="44546A">
                      <a:lumMod val="50000"/>
                    </a:srgbClr>
                  </a:solidFill>
                  <a:latin typeface="Helvetica"/>
                  <a:cs typeface="Helvetica"/>
                </a:rPr>
                <a:t>Peri</a:t>
              </a:r>
              <a:r>
                <a:rPr lang="en-US" dirty="0" smtClean="0">
                  <a:solidFill>
                    <a:srgbClr val="44546A">
                      <a:lumMod val="50000"/>
                    </a:srgbClr>
                  </a:solidFill>
                  <a:latin typeface="Helvetica"/>
                  <a:cs typeface="Helvetica"/>
                </a:rPr>
                <a:t>-</a:t>
              </a:r>
            </a:p>
            <a:p>
              <a:pPr algn="ctr"/>
              <a:r>
                <a:rPr lang="en-US" dirty="0" smtClean="0">
                  <a:solidFill>
                    <a:srgbClr val="44546A">
                      <a:lumMod val="50000"/>
                    </a:srgbClr>
                  </a:solidFill>
                  <a:latin typeface="Helvetica"/>
                  <a:cs typeface="Helvetica"/>
                </a:rPr>
                <a:t>Urban</a:t>
              </a:r>
              <a:endParaRPr lang="en-US" dirty="0">
                <a:solidFill>
                  <a:srgbClr val="44546A">
                    <a:lumMod val="50000"/>
                  </a:srgbClr>
                </a:solidFill>
                <a:latin typeface="Helvetica"/>
                <a:cs typeface="Helvetica"/>
              </a:endParaRPr>
            </a:p>
          </p:txBody>
        </p:sp>
        <p:sp>
          <p:nvSpPr>
            <p:cNvPr id="138" name="Oval 137"/>
            <p:cNvSpPr/>
            <p:nvPr/>
          </p:nvSpPr>
          <p:spPr>
            <a:xfrm>
              <a:off x="3792790" y="3828816"/>
              <a:ext cx="457218" cy="44234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w="18415" cmpd="sng">
                    <a:solidFill>
                      <a:prstClr val="white"/>
                    </a:solidFill>
                    <a:prstDash val="solid"/>
                  </a:ln>
                  <a:solidFill>
                    <a:prstClr val="white"/>
                  </a:solidFill>
                  <a:effectLst>
                    <a:outerShdw blurRad="63500" dir="3600000" algn="tl" rotWithShape="0">
                      <a:srgbClr val="000000">
                        <a:alpha val="70000"/>
                      </a:srgbClr>
                    </a:outerShdw>
                  </a:effectLst>
                  <a:uLnTx/>
                  <a:uFillTx/>
                  <a:latin typeface="helvetica" panose="020B0604020202020204" pitchFamily="34" charset="0"/>
                  <a:ea typeface=""/>
                  <a:cs typeface="helvetica" panose="020B0604020202020204" pitchFamily="34" charset="0"/>
                </a:rPr>
                <a:t>2</a:t>
              </a:r>
            </a:p>
          </p:txBody>
        </p:sp>
      </p:grpSp>
      <p:grpSp>
        <p:nvGrpSpPr>
          <p:cNvPr id="10" name="Group 9"/>
          <p:cNvGrpSpPr/>
          <p:nvPr/>
        </p:nvGrpSpPr>
        <p:grpSpPr>
          <a:xfrm>
            <a:off x="3979056" y="1663734"/>
            <a:ext cx="5354810" cy="1214383"/>
            <a:chOff x="3792790" y="1864554"/>
            <a:chExt cx="5354810" cy="1214383"/>
          </a:xfrm>
        </p:grpSpPr>
        <p:sp>
          <p:nvSpPr>
            <p:cNvPr id="59" name="Oval 58"/>
            <p:cNvSpPr/>
            <p:nvPr/>
          </p:nvSpPr>
          <p:spPr>
            <a:xfrm>
              <a:off x="8296366" y="2050128"/>
              <a:ext cx="202501" cy="202501"/>
            </a:xfrm>
            <a:prstGeom prst="ellipse">
              <a:avLst/>
            </a:prstGeom>
            <a:ln>
              <a:solidFill>
                <a:schemeClr val="bg1">
                  <a:lumMod val="6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w="18415" cmpd="sng">
                  <a:solidFill>
                    <a:srgbClr val="000000"/>
                  </a:solidFill>
                  <a:prstDash val="solid"/>
                </a:ln>
                <a:solidFill>
                  <a:srgbClr val="000000"/>
                </a:solidFill>
                <a:effectLst>
                  <a:outerShdw blurRad="63500" dir="3600000" algn="tl" rotWithShape="0">
                    <a:srgbClr val="000000">
                      <a:alpha val="70000"/>
                    </a:srgbClr>
                  </a:outerShdw>
                </a:effectLst>
                <a:latin typeface="Avenir Black"/>
                <a:cs typeface="Avenir Black"/>
              </a:endParaRPr>
            </a:p>
          </p:txBody>
        </p:sp>
        <p:sp>
          <p:nvSpPr>
            <p:cNvPr id="61" name="Rectangle 60"/>
            <p:cNvSpPr/>
            <p:nvPr/>
          </p:nvSpPr>
          <p:spPr>
            <a:xfrm>
              <a:off x="7212393" y="1998598"/>
              <a:ext cx="982722" cy="33842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smtClean="0">
                  <a:latin typeface="helvetica" panose="020B0604020202020204" pitchFamily="34" charset="0"/>
                  <a:cs typeface="helvetica" panose="020B0604020202020204" pitchFamily="34" charset="0"/>
                </a:rPr>
                <a:t>$300</a:t>
              </a:r>
              <a:endParaRPr lang="en-US" sz="2400" dirty="0">
                <a:latin typeface="helvetica" panose="020B0604020202020204" pitchFamily="34" charset="0"/>
                <a:cs typeface="helvetica" panose="020B0604020202020204" pitchFamily="34" charset="0"/>
              </a:endParaRPr>
            </a:p>
          </p:txBody>
        </p:sp>
        <p:sp>
          <p:nvSpPr>
            <p:cNvPr id="8" name="Rectangle 7"/>
            <p:cNvSpPr/>
            <p:nvPr/>
          </p:nvSpPr>
          <p:spPr>
            <a:xfrm>
              <a:off x="4436533" y="1864554"/>
              <a:ext cx="575734" cy="134044"/>
            </a:xfrm>
            <a:prstGeom prst="rect">
              <a:avLst/>
            </a:prstGeom>
            <a:ln>
              <a:noFill/>
            </a:ln>
          </p:spPr>
          <p:style>
            <a:lnRef idx="2">
              <a:schemeClr val="dk1"/>
            </a:lnRef>
            <a:fillRef idx="1">
              <a:schemeClr val="lt1"/>
            </a:fillRef>
            <a:effectRef idx="0">
              <a:schemeClr val="dk1"/>
            </a:effectRef>
            <a:fontRef idx="minor">
              <a:schemeClr val="dk1"/>
            </a:fontRef>
          </p:style>
          <p:txBody>
            <a:bodyPr tIns="90000" bIns="90000" rtlCol="0" anchor="ctr" anchorCtr="0"/>
            <a:lstStyle/>
            <a:p>
              <a:pPr algn="ctr"/>
              <a:endParaRPr lang="en-US" sz="1400" b="1" dirty="0" smtClean="0">
                <a:solidFill>
                  <a:schemeClr val="tx1"/>
                </a:solidFill>
              </a:endParaRPr>
            </a:p>
          </p:txBody>
        </p:sp>
        <p:grpSp>
          <p:nvGrpSpPr>
            <p:cNvPr id="142" name="Group 141"/>
            <p:cNvGrpSpPr/>
            <p:nvPr/>
          </p:nvGrpSpPr>
          <p:grpSpPr>
            <a:xfrm>
              <a:off x="4018599" y="1966555"/>
              <a:ext cx="5129001" cy="1112382"/>
              <a:chOff x="6506229" y="1175993"/>
              <a:chExt cx="2179198" cy="1364153"/>
            </a:xfrm>
          </p:grpSpPr>
          <p:sp>
            <p:nvSpPr>
              <p:cNvPr id="147" name="Pentagon 146"/>
              <p:cNvSpPr/>
              <p:nvPr/>
            </p:nvSpPr>
            <p:spPr>
              <a:xfrm>
                <a:off x="6553264" y="1175994"/>
                <a:ext cx="2132163" cy="1332792"/>
              </a:xfrm>
              <a:prstGeom prst="homePlate">
                <a:avLst>
                  <a:gd name="adj" fmla="val 21769"/>
                </a:avLst>
              </a:prstGeom>
              <a:gradFill rotWithShape="1">
                <a:gsLst>
                  <a:gs pos="0">
                    <a:srgbClr val="5B9BD5">
                      <a:lumMod val="110000"/>
                      <a:satMod val="105000"/>
                      <a:tint val="67000"/>
                    </a:srgbClr>
                  </a:gs>
                  <a:gs pos="50000">
                    <a:srgbClr val="5B9BD5">
                      <a:lumMod val="105000"/>
                      <a:satMod val="103000"/>
                      <a:tint val="73000"/>
                    </a:srgbClr>
                  </a:gs>
                  <a:gs pos="100000">
                    <a:srgbClr val="5B9BD5">
                      <a:lumMod val="105000"/>
                      <a:satMod val="109000"/>
                      <a:tint val="81000"/>
                    </a:srgbClr>
                  </a:gs>
                </a:gsLst>
                <a:lin ang="5400000" scaled="0"/>
              </a:gradFill>
              <a:ln w="635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black"/>
                  </a:solidFill>
                  <a:effectLst/>
                  <a:uLnTx/>
                  <a:uFillTx/>
                  <a:latin typeface="Calibri"/>
                  <a:ea typeface=""/>
                  <a:cs typeface=""/>
                </a:endParaRPr>
              </a:p>
            </p:txBody>
          </p:sp>
          <p:sp>
            <p:nvSpPr>
              <p:cNvPr id="148" name="Rectangle 147"/>
              <p:cNvSpPr/>
              <p:nvPr/>
            </p:nvSpPr>
            <p:spPr>
              <a:xfrm>
                <a:off x="6506229" y="1175993"/>
                <a:ext cx="1865645" cy="1364153"/>
              </a:xfrm>
              <a:prstGeom prst="rect">
                <a:avLst/>
              </a:prstGeom>
              <a:gradFill flip="none" rotWithShape="1">
                <a:gsLst>
                  <a:gs pos="0">
                    <a:sysClr val="window" lastClr="FFFFFF"/>
                  </a:gs>
                  <a:gs pos="100000">
                    <a:sysClr val="window" lastClr="FFFFFF">
                      <a:alpha val="0"/>
                    </a:sysClr>
                  </a:gs>
                </a:gsLst>
                <a:lin ang="0" scaled="1"/>
                <a:tileRect/>
              </a:gra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prstClr val="white"/>
                  </a:solidFill>
                  <a:effectLst/>
                  <a:uLnTx/>
                  <a:uFillTx/>
                  <a:latin typeface="Calibri"/>
                  <a:ea typeface=""/>
                  <a:cs typeface=""/>
                </a:endParaRPr>
              </a:p>
            </p:txBody>
          </p:sp>
        </p:grpSp>
        <p:sp>
          <p:nvSpPr>
            <p:cNvPr id="143" name="TextBox 142"/>
            <p:cNvSpPr txBox="1"/>
            <p:nvPr/>
          </p:nvSpPr>
          <p:spPr>
            <a:xfrm>
              <a:off x="4464508" y="2310316"/>
              <a:ext cx="1553403" cy="369332"/>
            </a:xfrm>
            <a:prstGeom prst="rect">
              <a:avLst/>
            </a:prstGeom>
            <a:noFill/>
          </p:spPr>
          <p:txBody>
            <a:bodyPr wrap="square" rtlCol="0">
              <a:spAutoFit/>
            </a:bodyPr>
            <a:lstStyle/>
            <a:p>
              <a:pPr algn="ctr"/>
              <a:r>
                <a:rPr lang="en-US" dirty="0" smtClean="0">
                  <a:solidFill>
                    <a:srgbClr val="44546A">
                      <a:lumMod val="50000"/>
                    </a:srgbClr>
                  </a:solidFill>
                  <a:latin typeface="Helvetica"/>
                  <a:cs typeface="Helvetica"/>
                </a:rPr>
                <a:t>Retail</a:t>
              </a:r>
            </a:p>
          </p:txBody>
        </p:sp>
        <p:sp>
          <p:nvSpPr>
            <p:cNvPr id="144" name="TextBox 143"/>
            <p:cNvSpPr txBox="1"/>
            <p:nvPr/>
          </p:nvSpPr>
          <p:spPr>
            <a:xfrm>
              <a:off x="5794204" y="2186793"/>
              <a:ext cx="1846050" cy="646331"/>
            </a:xfrm>
            <a:prstGeom prst="rect">
              <a:avLst/>
            </a:prstGeom>
            <a:noFill/>
          </p:spPr>
          <p:txBody>
            <a:bodyPr wrap="square" rtlCol="0">
              <a:spAutoFit/>
            </a:bodyPr>
            <a:lstStyle/>
            <a:p>
              <a:pPr algn="ctr"/>
              <a:r>
                <a:rPr lang="en-US" dirty="0" smtClean="0">
                  <a:solidFill>
                    <a:srgbClr val="44546A">
                      <a:lumMod val="50000"/>
                    </a:srgbClr>
                  </a:solidFill>
                  <a:latin typeface="Helvetica"/>
                  <a:cs typeface="Helvetica"/>
                </a:rPr>
                <a:t>Retailers</a:t>
              </a:r>
            </a:p>
            <a:p>
              <a:pPr algn="ctr"/>
              <a:r>
                <a:rPr lang="en-US" dirty="0" smtClean="0">
                  <a:solidFill>
                    <a:srgbClr val="44546A">
                      <a:lumMod val="50000"/>
                    </a:srgbClr>
                  </a:solidFill>
                  <a:latin typeface="Helvetica"/>
                  <a:cs typeface="Helvetica"/>
                </a:rPr>
                <a:t>Social </a:t>
              </a:r>
              <a:r>
                <a:rPr lang="en-US" dirty="0" err="1" smtClean="0">
                  <a:solidFill>
                    <a:srgbClr val="44546A">
                      <a:lumMod val="50000"/>
                    </a:srgbClr>
                  </a:solidFill>
                  <a:latin typeface="Helvetica"/>
                  <a:cs typeface="Helvetica"/>
                </a:rPr>
                <a:t>Distrib</a:t>
              </a:r>
              <a:r>
                <a:rPr lang="en-US" dirty="0" smtClean="0">
                  <a:solidFill>
                    <a:srgbClr val="44546A">
                      <a:lumMod val="50000"/>
                    </a:srgbClr>
                  </a:solidFill>
                  <a:latin typeface="Helvetica"/>
                  <a:cs typeface="Helvetica"/>
                </a:rPr>
                <a:t>.</a:t>
              </a:r>
            </a:p>
          </p:txBody>
        </p:sp>
        <p:sp>
          <p:nvSpPr>
            <p:cNvPr id="145" name="TextBox 144"/>
            <p:cNvSpPr txBox="1"/>
            <p:nvPr/>
          </p:nvSpPr>
          <p:spPr>
            <a:xfrm>
              <a:off x="7425844" y="2148718"/>
              <a:ext cx="1553403" cy="646331"/>
            </a:xfrm>
            <a:prstGeom prst="rect">
              <a:avLst/>
            </a:prstGeom>
            <a:noFill/>
          </p:spPr>
          <p:txBody>
            <a:bodyPr wrap="square" rtlCol="0">
              <a:spAutoFit/>
            </a:bodyPr>
            <a:lstStyle/>
            <a:p>
              <a:pPr algn="ctr"/>
              <a:r>
                <a:rPr lang="en-US" dirty="0" smtClean="0">
                  <a:solidFill>
                    <a:srgbClr val="44546A">
                      <a:lumMod val="50000"/>
                    </a:srgbClr>
                  </a:solidFill>
                  <a:latin typeface="Helvetica"/>
                  <a:cs typeface="Helvetica"/>
                </a:rPr>
                <a:t>Greater</a:t>
              </a:r>
            </a:p>
            <a:p>
              <a:pPr algn="ctr"/>
              <a:r>
                <a:rPr lang="en-US" dirty="0" smtClean="0">
                  <a:solidFill>
                    <a:srgbClr val="44546A">
                      <a:lumMod val="50000"/>
                    </a:srgbClr>
                  </a:solidFill>
                  <a:latin typeface="Helvetica"/>
                  <a:cs typeface="Helvetica"/>
                </a:rPr>
                <a:t>Urban</a:t>
              </a:r>
              <a:endParaRPr lang="en-US" dirty="0">
                <a:solidFill>
                  <a:srgbClr val="44546A">
                    <a:lumMod val="50000"/>
                  </a:srgbClr>
                </a:solidFill>
                <a:latin typeface="Helvetica"/>
                <a:cs typeface="Helvetica"/>
              </a:endParaRPr>
            </a:p>
          </p:txBody>
        </p:sp>
        <p:sp>
          <p:nvSpPr>
            <p:cNvPr id="146" name="Oval 145"/>
            <p:cNvSpPr/>
            <p:nvPr/>
          </p:nvSpPr>
          <p:spPr>
            <a:xfrm>
              <a:off x="3792790" y="2288788"/>
              <a:ext cx="457218" cy="442343"/>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ln w="18415" cmpd="sng">
                    <a:solidFill>
                      <a:prstClr val="white"/>
                    </a:solidFill>
                    <a:prstDash val="solid"/>
                  </a:ln>
                  <a:solidFill>
                    <a:prstClr val="white"/>
                  </a:solidFill>
                  <a:effectLst>
                    <a:outerShdw blurRad="63500" dir="3600000" algn="tl" rotWithShape="0">
                      <a:srgbClr val="000000">
                        <a:alpha val="70000"/>
                      </a:srgbClr>
                    </a:outerShdw>
                  </a:effectLst>
                  <a:latin typeface="helvetica" panose="020B0604020202020204" pitchFamily="34" charset="0"/>
                  <a:ea typeface=""/>
                  <a:cs typeface="helvetica" panose="020B0604020202020204" pitchFamily="34" charset="0"/>
                </a:rPr>
                <a:t>1</a:t>
              </a:r>
              <a:endParaRPr kumimoji="0" lang="en-US" sz="1800" b="0" i="0" u="none" strike="noStrike" kern="0" cap="none" spc="0" normalizeH="0" baseline="0" noProof="0" dirty="0" smtClean="0">
                <a:ln w="18415" cmpd="sng">
                  <a:solidFill>
                    <a:prstClr val="white"/>
                  </a:solidFill>
                  <a:prstDash val="solid"/>
                </a:ln>
                <a:solidFill>
                  <a:prstClr val="white"/>
                </a:solidFill>
                <a:effectLst>
                  <a:outerShdw blurRad="63500" dir="3600000" algn="tl" rotWithShape="0">
                    <a:srgbClr val="000000">
                      <a:alpha val="70000"/>
                    </a:srgbClr>
                  </a:outerShdw>
                </a:effectLst>
                <a:uLnTx/>
                <a:uFillTx/>
                <a:latin typeface="helvetica" panose="020B0604020202020204" pitchFamily="34" charset="0"/>
                <a:ea typeface=""/>
                <a:cs typeface="helvetica" panose="020B0604020202020204" pitchFamily="34" charset="0"/>
              </a:endParaRPr>
            </a:p>
          </p:txBody>
        </p:sp>
      </p:grpSp>
      <p:pic>
        <p:nvPicPr>
          <p:cNvPr id="150" name="Picture 14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2575" y="1606456"/>
            <a:ext cx="3717639" cy="4978140"/>
          </a:xfrm>
          <a:prstGeom prst="rect">
            <a:avLst/>
          </a:prstGeom>
        </p:spPr>
      </p:pic>
    </p:spTree>
    <p:extLst>
      <p:ext uri="{BB962C8B-B14F-4D97-AF65-F5344CB8AC3E}">
        <p14:creationId xmlns:p14="http://schemas.microsoft.com/office/powerpoint/2010/main" val="142859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3045&quot;&gt;&lt;version val=&quot;25100&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yearfmt&gt;&lt;begin val=&quot;0&quot;/&gt;&lt;end val=&quot;4&quot;/&gt;&lt;/m_yearfmt&gt;&lt;/m_precDefaultMonth&gt;&lt;m_precDefaultWeek&gt;&lt;m_bNumberIsYear val=&quot;0&quot;/&gt;&lt;m_strFormatTime&gt;%d.&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4&quot;&gt;&lt;elem m_fUsage=&quot;1.38509999999999999787E+00&quot;&gt;&lt;m_msothmcolidx val=&quot;0&quot;/&gt;&lt;m_rgb r=&quot;FA&quot; g=&quot;EA&quot; b=&quot;27&quot;/&gt;&lt;m_nBrightness val=&quot;0&quot;/&gt;&lt;/elem&gt;&lt;elem m_fUsage=&quot;1.00000000000000000000E+00&quot;&gt;&lt;m_msothmcolidx val=&quot;0&quot;/&gt;&lt;m_rgb r=&quot;00&quot; g=&quot;A5&quot; b=&quot;E3&quot;/&gt;&lt;m_nBrightness val=&quot;0&quot;/&gt;&lt;/elem&gt;&lt;elem m_fUsage=&quot;9.00000000000000022204E-01&quot;&gt;&lt;m_msothmcolidx val=&quot;0&quot;/&gt;&lt;m_rgb r=&quot;00&quot; g=&quot;7C&quot; b=&quot;AC&quot;/&gt;&lt;m_nBrightness val=&quot;0&quot;/&gt;&lt;/elem&gt;&lt;elem m_fUsage=&quot;8.10000000000000053291E-01&quot;&gt;&lt;m_msothmcolidx val=&quot;0&quot;/&gt;&lt;m_rgb r=&quot;6B&quot; g=&quot;C8&quot; b=&quot;DC&quot;/&gt;&lt;m_nBrightness val=&quot;0&quot;/&gt;&lt;/elem&gt;&lt;/m_vecMRU&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KpTB.nFraE.0FXyykREK4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qvEGksz.vEmxHeRh91uGO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RHclvWiJyUmebz7irU3mlg"/>
  <p:tag name="BCGMACROSCOPYRIGHTREPRESENTATIVE" val="BCGMacrosCopyrightRepresentativ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qvEGksz.vEmxHeRh91uGO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lank">
  <a:themeElements>
    <a:clrScheme name="Custom 3">
      <a:dk1>
        <a:sysClr val="windowText" lastClr="000000"/>
      </a:dk1>
      <a:lt1>
        <a:sysClr val="window" lastClr="FFFFFF"/>
      </a:lt1>
      <a:dk2>
        <a:srgbClr val="1F497D"/>
      </a:dk2>
      <a:lt2>
        <a:srgbClr val="EEECE1"/>
      </a:lt2>
      <a:accent1>
        <a:srgbClr val="1563B5"/>
      </a:accent1>
      <a:accent2>
        <a:srgbClr val="1077F1"/>
      </a:accent2>
      <a:accent3>
        <a:srgbClr val="9BBB59"/>
      </a:accent3>
      <a:accent4>
        <a:srgbClr val="8064A2"/>
      </a:accent4>
      <a:accent5>
        <a:srgbClr val="4BACC6"/>
      </a:accent5>
      <a:accent6>
        <a:srgbClr val="F79646"/>
      </a:accent6>
      <a:hlink>
        <a:srgbClr val="0000FF"/>
      </a:hlink>
      <a:folHlink>
        <a:srgbClr val="080103"/>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tIns="90000" bIns="90000" rtlCol="0" anchor="ctr" anchorCtr="0"/>
      <a:lstStyle>
        <a:defPPr>
          <a:defRPr sz="1400" b="1" dirty="0" smtClean="0">
            <a:solidFill>
              <a:schemeClr val="tx1"/>
            </a:solidFill>
          </a:defRPr>
        </a:defPPr>
      </a:lstStyle>
      <a:style>
        <a:lnRef idx="2">
          <a:schemeClr val="dk1"/>
        </a:lnRef>
        <a:fillRef idx="1">
          <a:schemeClr val="lt1"/>
        </a:fillRef>
        <a:effectRef idx="0">
          <a:schemeClr val="dk1"/>
        </a:effectRef>
        <a:fontRef idx="minor">
          <a:schemeClr val="dk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0000" bIns="90000" rtlCol="0">
        <a:spAutoFit/>
      </a:bodyPr>
      <a:lstStyle>
        <a:defPPr algn="ctr">
          <a:defRPr sz="1400" dirty="0" smtClean="0"/>
        </a:defPPr>
      </a:lstStyle>
    </a:txDef>
  </a:objectDefaults>
  <a:extraClrSchemeLst/>
</a:theme>
</file>

<file path=ppt/theme/theme2.xml><?xml version="1.0" encoding="utf-8"?>
<a:theme xmlns:a="http://schemas.openxmlformats.org/drawingml/2006/main" name="2_blank">
  <a:themeElements>
    <a:clrScheme name="Standard colors 1">
      <a:dk1>
        <a:srgbClr val="000000"/>
      </a:dk1>
      <a:lt1>
        <a:srgbClr val="FFFFFF"/>
      </a:lt1>
      <a:dk2>
        <a:srgbClr val="177B57"/>
      </a:dk2>
      <a:lt2>
        <a:srgbClr val="808080"/>
      </a:lt2>
      <a:accent1>
        <a:srgbClr val="E2E2E2"/>
      </a:accent1>
      <a:accent2>
        <a:srgbClr val="BCDEC2"/>
      </a:accent2>
      <a:accent3>
        <a:srgbClr val="B2B2B2"/>
      </a:accent3>
      <a:accent4>
        <a:srgbClr val="4D4D4D"/>
      </a:accent4>
      <a:accent5>
        <a:srgbClr val="D2E0E6"/>
      </a:accent5>
      <a:accent6>
        <a:srgbClr val="79A2B3"/>
      </a:accent6>
      <a:hlink>
        <a:srgbClr val="5BAD82"/>
      </a:hlink>
      <a:folHlink>
        <a:srgbClr val="8EC6A1"/>
      </a:folHlink>
    </a:clrScheme>
    <a:fontScheme name="Standard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bg2"/>
          </a:solidFill>
        </a:ln>
        <a:effectLst/>
      </a:spPr>
      <a:bodyPr tIns="90000" bIns="90000" rtlCol="0" anchor="ctr" anchorCtr="0"/>
      <a:lstStyle>
        <a:defPPr algn="ctr">
          <a:defRPr sz="14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tIns="90000" bIns="90000" rtlCol="0" anchor="t">
        <a:spAutoFit/>
      </a:bodyPr>
      <a:lstStyle>
        <a:defPPr algn="ctr">
          <a:defRPr sz="1400" dirty="0"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TotalTime>
  <Words>1081</Words>
  <Application>Microsoft Macintosh PowerPoint</Application>
  <PresentationFormat>Custom</PresentationFormat>
  <Paragraphs>172</Paragraphs>
  <Slides>11</Slides>
  <Notes>10</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11</vt:i4>
      </vt:variant>
    </vt:vector>
  </HeadingPairs>
  <TitlesOfParts>
    <vt:vector size="24" baseType="lpstr">
      <vt:lpstr>Avenir Black</vt:lpstr>
      <vt:lpstr>Calibri</vt:lpstr>
      <vt:lpstr>Gabriola</vt:lpstr>
      <vt:lpstr>Gill Sans MT</vt:lpstr>
      <vt:lpstr>helvetica</vt:lpstr>
      <vt:lpstr>helvetica</vt:lpstr>
      <vt:lpstr>Lovelo Black</vt:lpstr>
      <vt:lpstr>Mangal</vt:lpstr>
      <vt:lpstr>Times New Roman</vt:lpstr>
      <vt:lpstr>Arial</vt:lpstr>
      <vt:lpstr>blank</vt:lpstr>
      <vt:lpstr>2_blank</vt:lpstr>
      <vt:lpstr>think-cell Slide</vt:lpstr>
      <vt:lpstr>PowerPoint Presentation</vt:lpstr>
      <vt:lpstr>PowerPoint Presentation</vt:lpstr>
      <vt:lpstr>Problem: Lack of Sustainable Clean Water Solutions</vt:lpstr>
      <vt:lpstr>Ceramic Water Filters: Proven and Tested Solution </vt:lpstr>
      <vt:lpstr>Ceramic Water Filters: Technology Explained</vt:lpstr>
      <vt:lpstr>SPOUTS: Vision and Mission</vt:lpstr>
      <vt:lpstr>Production: Overview</vt:lpstr>
      <vt:lpstr>Production: Next Steps</vt:lpstr>
      <vt:lpstr>S&amp;M: Overview  </vt:lpstr>
      <vt:lpstr>Operations: KPIs – Impact </vt:lpstr>
      <vt:lpstr>PowerPoint Presentation</vt:lpstr>
    </vt:vector>
  </TitlesOfParts>
  <Company>The Boston Consulting Group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0</dc:title>
  <dc:creator>Brandon Walsh</dc:creator>
  <cp:lastModifiedBy>Microsoft Office User</cp:lastModifiedBy>
  <cp:revision>3069</cp:revision>
  <dcterms:created xsi:type="dcterms:W3CDTF">2011-03-18T13:41:33Z</dcterms:created>
  <dcterms:modified xsi:type="dcterms:W3CDTF">2017-04-23T14:50:07Z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20100310</vt:lpwstr>
  </property>
  <property fmtid="{D5CDD505-2E9C-101B-9397-08002B2CF9AE}" pid="3" name="Format Name">
    <vt:lpwstr>BCG Format</vt:lpwstr>
  </property>
  <property fmtid="{D5CDD505-2E9C-101B-9397-08002B2CF9AE}" pid="4" name="Template Name">
    <vt:lpwstr>Letter</vt:lpwstr>
  </property>
  <property fmtid="{D5CDD505-2E9C-101B-9397-08002B2CF9AE}" pid="5" name="_NewReviewCycle">
    <vt:lpwstr/>
  </property>
</Properties>
</file>